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gif" ContentType="image/gif"/>
  <Default Extension="jpeg" ContentType="image/jpeg"/>
  <Default Extension="JPG" ContentType="image/.jpg"/>
  <Default Extension="png" ContentType="image/png"/>
  <Default Extension="emf" ContentType="image/x-emf"/>
  <Default Extension="wdp" ContentType="image/vnd.ms-photo"/>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 id="2147483676" r:id="rId4"/>
    <p:sldMasterId id="2147483692" r:id="rId5"/>
    <p:sldMasterId id="2147483706" r:id="rId6"/>
    <p:sldMasterId id="2147483722" r:id="rId7"/>
    <p:sldMasterId id="2147483738" r:id="rId8"/>
    <p:sldMasterId id="2147483753" r:id="rId9"/>
    <p:sldMasterId id="2147483768" r:id="rId10"/>
    <p:sldMasterId id="2147483783" r:id="rId11"/>
    <p:sldMasterId id="2147483798" r:id="rId12"/>
    <p:sldMasterId id="2147483813" r:id="rId13"/>
    <p:sldMasterId id="2147483828" r:id="rId14"/>
    <p:sldMasterId id="2147483843" r:id="rId15"/>
    <p:sldMasterId id="2147483858" r:id="rId16"/>
  </p:sldMasterIdLst>
  <p:notesMasterIdLst>
    <p:notesMasterId r:id="rId19"/>
  </p:notesMasterIdLst>
  <p:sldIdLst>
    <p:sldId id="256" r:id="rId17"/>
    <p:sldId id="413" r:id="rId18"/>
    <p:sldId id="414" r:id="rId20"/>
    <p:sldId id="416" r:id="rId21"/>
    <p:sldId id="260" r:id="rId22"/>
    <p:sldId id="417" r:id="rId23"/>
    <p:sldId id="419" r:id="rId24"/>
    <p:sldId id="259" r:id="rId25"/>
    <p:sldId id="262" r:id="rId26"/>
    <p:sldId id="263" r:id="rId27"/>
    <p:sldId id="418" r:id="rId28"/>
    <p:sldId id="265" r:id="rId29"/>
    <p:sldId id="421" r:id="rId30"/>
    <p:sldId id="420" r:id="rId31"/>
    <p:sldId id="422" r:id="rId32"/>
    <p:sldId id="423" r:id="rId33"/>
    <p:sldId id="313" r:id="rId34"/>
    <p:sldId id="424" r:id="rId35"/>
    <p:sldId id="557" r:id="rId36"/>
    <p:sldId id="531" r:id="rId37"/>
    <p:sldId id="542" r:id="rId38"/>
    <p:sldId id="550" r:id="rId39"/>
    <p:sldId id="808" r:id="rId40"/>
    <p:sldId id="532" r:id="rId41"/>
    <p:sldId id="533" r:id="rId42"/>
    <p:sldId id="534" r:id="rId43"/>
    <p:sldId id="535" r:id="rId44"/>
    <p:sldId id="538" r:id="rId45"/>
    <p:sldId id="539" r:id="rId46"/>
    <p:sldId id="544" r:id="rId47"/>
    <p:sldId id="540" r:id="rId48"/>
    <p:sldId id="810" r:id="rId49"/>
    <p:sldId id="809" r:id="rId50"/>
    <p:sldId id="521" r:id="rId51"/>
    <p:sldId id="519" r:id="rId52"/>
    <p:sldId id="516" r:id="rId53"/>
    <p:sldId id="517" r:id="rId54"/>
    <p:sldId id="520" r:id="rId55"/>
    <p:sldId id="806" r:id="rId56"/>
    <p:sldId id="805" r:id="rId57"/>
    <p:sldId id="524" r:id="rId58"/>
    <p:sldId id="528" r:id="rId59"/>
    <p:sldId id="529" r:id="rId60"/>
    <p:sldId id="812" r:id="rId61"/>
    <p:sldId id="813" r:id="rId62"/>
    <p:sldId id="814" r:id="rId63"/>
    <p:sldId id="815" r:id="rId64"/>
    <p:sldId id="799" r:id="rId65"/>
    <p:sldId id="796" r:id="rId66"/>
    <p:sldId id="1094" r:id="rId67"/>
    <p:sldId id="800" r:id="rId68"/>
    <p:sldId id="1089" r:id="rId69"/>
    <p:sldId id="801" r:id="rId70"/>
    <p:sldId id="817" r:id="rId71"/>
    <p:sldId id="804" r:id="rId72"/>
    <p:sldId id="802" r:id="rId73"/>
    <p:sldId id="803" r:id="rId74"/>
    <p:sldId id="807" r:id="rId75"/>
    <p:sldId id="551" r:id="rId76"/>
    <p:sldId id="552" r:id="rId77"/>
    <p:sldId id="1092" r:id="rId78"/>
    <p:sldId id="1093" r:id="rId79"/>
    <p:sldId id="1005" r:id="rId80"/>
    <p:sldId id="1006" r:id="rId81"/>
    <p:sldId id="1007" r:id="rId82"/>
    <p:sldId id="1008" r:id="rId83"/>
    <p:sldId id="1009" r:id="rId84"/>
    <p:sldId id="1010" r:id="rId85"/>
    <p:sldId id="1199" r:id="rId86"/>
    <p:sldId id="1201" r:id="rId87"/>
    <p:sldId id="1200" r:id="rId88"/>
    <p:sldId id="1012" r:id="rId89"/>
    <p:sldId id="1011" r:id="rId90"/>
    <p:sldId id="1204" r:id="rId91"/>
    <p:sldId id="1203" r:id="rId92"/>
    <p:sldId id="1210" r:id="rId93"/>
    <p:sldId id="1212" r:id="rId94"/>
    <p:sldId id="1211" r:id="rId95"/>
    <p:sldId id="1213" r:id="rId96"/>
    <p:sldId id="1214" r:id="rId97"/>
    <p:sldId id="1215" r:id="rId98"/>
    <p:sldId id="1216" r:id="rId99"/>
    <p:sldId id="1217" r:id="rId100"/>
    <p:sldId id="1218" r:id="rId101"/>
    <p:sldId id="1219" r:id="rId102"/>
    <p:sldId id="1220" r:id="rId103"/>
    <p:sldId id="1221" r:id="rId104"/>
    <p:sldId id="1222" r:id="rId105"/>
    <p:sldId id="1013" r:id="rId106"/>
    <p:sldId id="1223" r:id="rId107"/>
    <p:sldId id="1224" r:id="rId108"/>
    <p:sldId id="1225" r:id="rId109"/>
    <p:sldId id="1226" r:id="rId110"/>
    <p:sldId id="1227" r:id="rId111"/>
    <p:sldId id="1228" r:id="rId112"/>
    <p:sldId id="1229" r:id="rId113"/>
    <p:sldId id="1230" r:id="rId114"/>
    <p:sldId id="1231" r:id="rId115"/>
    <p:sldId id="1205" r:id="rId116"/>
    <p:sldId id="1206" r:id="rId117"/>
    <p:sldId id="1207" r:id="rId118"/>
    <p:sldId id="554" r:id="rId119"/>
    <p:sldId id="722" r:id="rId120"/>
    <p:sldId id="555" r:id="rId121"/>
    <p:sldId id="546" r:id="rId122"/>
    <p:sldId id="547" r:id="rId123"/>
    <p:sldId id="548" r:id="rId124"/>
    <p:sldId id="723" r:id="rId125"/>
    <p:sldId id="724" r:id="rId126"/>
    <p:sldId id="549" r:id="rId127"/>
    <p:sldId id="654" r:id="rId128"/>
    <p:sldId id="655" r:id="rId129"/>
    <p:sldId id="558" r:id="rId130"/>
    <p:sldId id="559" r:id="rId131"/>
    <p:sldId id="725" r:id="rId132"/>
    <p:sldId id="726" r:id="rId133"/>
    <p:sldId id="721" r:id="rId134"/>
    <p:sldId id="564" r:id="rId135"/>
    <p:sldId id="565" r:id="rId136"/>
    <p:sldId id="798" r:id="rId137"/>
    <p:sldId id="523" r:id="rId138"/>
    <p:sldId id="1095" r:id="rId139"/>
    <p:sldId id="1096" r:id="rId140"/>
    <p:sldId id="1097" r:id="rId141"/>
    <p:sldId id="1098" r:id="rId142"/>
    <p:sldId id="340" r:id="rId143"/>
    <p:sldId id="341" r:id="rId144"/>
    <p:sldId id="342" r:id="rId145"/>
    <p:sldId id="343" r:id="rId146"/>
    <p:sldId id="344" r:id="rId147"/>
    <p:sldId id="345" r:id="rId148"/>
    <p:sldId id="335" r:id="rId149"/>
    <p:sldId id="336" r:id="rId150"/>
    <p:sldId id="267" r:id="rId151"/>
    <p:sldId id="268" r:id="rId152"/>
    <p:sldId id="269" r:id="rId153"/>
    <p:sldId id="270" r:id="rId154"/>
    <p:sldId id="271" r:id="rId155"/>
    <p:sldId id="272" r:id="rId156"/>
    <p:sldId id="273" r:id="rId157"/>
    <p:sldId id="274" r:id="rId158"/>
    <p:sldId id="275" r:id="rId159"/>
    <p:sldId id="276" r:id="rId160"/>
    <p:sldId id="277" r:id="rId161"/>
    <p:sldId id="278" r:id="rId162"/>
    <p:sldId id="279" r:id="rId163"/>
    <p:sldId id="280" r:id="rId164"/>
    <p:sldId id="281" r:id="rId165"/>
    <p:sldId id="282" r:id="rId166"/>
    <p:sldId id="283" r:id="rId167"/>
    <p:sldId id="284" r:id="rId168"/>
    <p:sldId id="285" r:id="rId169"/>
    <p:sldId id="286" r:id="rId170"/>
    <p:sldId id="287" r:id="rId171"/>
    <p:sldId id="288" r:id="rId172"/>
    <p:sldId id="289" r:id="rId173"/>
    <p:sldId id="290" r:id="rId174"/>
    <p:sldId id="291" r:id="rId175"/>
    <p:sldId id="292" r:id="rId176"/>
    <p:sldId id="293" r:id="rId177"/>
    <p:sldId id="294" r:id="rId178"/>
    <p:sldId id="295" r:id="rId179"/>
    <p:sldId id="296" r:id="rId180"/>
    <p:sldId id="297" r:id="rId181"/>
    <p:sldId id="298" r:id="rId182"/>
    <p:sldId id="299" r:id="rId183"/>
    <p:sldId id="300" r:id="rId184"/>
    <p:sldId id="301" r:id="rId185"/>
    <p:sldId id="302" r:id="rId186"/>
    <p:sldId id="303" r:id="rId187"/>
    <p:sldId id="304" r:id="rId188"/>
    <p:sldId id="305" r:id="rId189"/>
    <p:sldId id="306" r:id="rId190"/>
    <p:sldId id="307" r:id="rId191"/>
    <p:sldId id="308" r:id="rId192"/>
    <p:sldId id="309" r:id="rId193"/>
    <p:sldId id="310" r:id="rId194"/>
    <p:sldId id="311" r:id="rId195"/>
  </p:sldIdLst>
  <p:sldSz cx="12192000" cy="6858000"/>
  <p:notesSz cx="6858000" cy="9144000"/>
  <p:custDataLst>
    <p:tags r:id="rId200"/>
  </p:custDataLst>
  <p:defaultTextStyle>
    <a:defPPr>
      <a:defRPr lang="zh-CN"/>
    </a:defPPr>
    <a:lvl1pPr marL="0" lvl="0"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12"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王倩倩" initials="Wqq" lastIdx="1" clrIdx="0"/>
  <p:cmAuthor id="1" name="huangwenyong" initials="h" lastIdx="22" clrIdx="1"/>
  <p:cmAuthor id="2" name="c00224892" initials="CML" lastIdx="2" clrIdx="2"/>
  <p:cmAuthor id="3" name="25143" initials="2"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66"/>
    <a:srgbClr val="446F41"/>
    <a:srgbClr val="00CC66"/>
    <a:srgbClr val="FF00FF"/>
    <a:srgbClr val="FF3399"/>
    <a:srgbClr val="000066"/>
    <a:srgbClr val="99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75" d="100"/>
          <a:sy n="75" d="100"/>
        </p:scale>
        <p:origin x="-1016" y="-24"/>
      </p:cViewPr>
      <p:guideLst>
        <p:guide orient="horz" pos="2112"/>
        <p:guide pos="3840"/>
      </p:guideLst>
    </p:cSldViewPr>
  </p:slideViewPr>
  <p:notesTextViewPr>
    <p:cViewPr>
      <p:scale>
        <a:sx n="100" d="100"/>
        <a:sy n="100" d="100"/>
      </p:scale>
      <p:origin x="0" y="0"/>
    </p:cViewPr>
  </p:notesTextViewPr>
  <p:sorterViewPr showFormatting="0">
    <p:cViewPr>
      <p:scale>
        <a:sx n="66" d="100"/>
        <a:sy n="66" d="100"/>
      </p:scale>
      <p:origin x="0" y="0"/>
    </p:cViewPr>
  </p:sorterViewPr>
  <p:gridSpacing cx="76199" cy="76199"/>
</p:viewPr>
</file>

<file path=ppt/_rels/presentation.xml.rels><?xml version="1.0" encoding="UTF-8" standalone="yes"?>
<Relationships xmlns="http://schemas.openxmlformats.org/package/2006/relationships"><Relationship Id="rId99" Type="http://schemas.openxmlformats.org/officeDocument/2006/relationships/slide" Target="slides/slide82.xml"/><Relationship Id="rId98" Type="http://schemas.openxmlformats.org/officeDocument/2006/relationships/slide" Target="slides/slide81.xml"/><Relationship Id="rId97" Type="http://schemas.openxmlformats.org/officeDocument/2006/relationships/slide" Target="slides/slide80.xml"/><Relationship Id="rId96" Type="http://schemas.openxmlformats.org/officeDocument/2006/relationships/slide" Target="slides/slide79.xml"/><Relationship Id="rId95" Type="http://schemas.openxmlformats.org/officeDocument/2006/relationships/slide" Target="slides/slide78.xml"/><Relationship Id="rId94" Type="http://schemas.openxmlformats.org/officeDocument/2006/relationships/slide" Target="slides/slide77.xml"/><Relationship Id="rId93" Type="http://schemas.openxmlformats.org/officeDocument/2006/relationships/slide" Target="slides/slide76.xml"/><Relationship Id="rId92" Type="http://schemas.openxmlformats.org/officeDocument/2006/relationships/slide" Target="slides/slide75.xml"/><Relationship Id="rId91" Type="http://schemas.openxmlformats.org/officeDocument/2006/relationships/slide" Target="slides/slide74.xml"/><Relationship Id="rId90" Type="http://schemas.openxmlformats.org/officeDocument/2006/relationships/slide" Target="slides/slide73.xml"/><Relationship Id="rId9" Type="http://schemas.openxmlformats.org/officeDocument/2006/relationships/slideMaster" Target="slideMasters/slideMaster8.xml"/><Relationship Id="rId89" Type="http://schemas.openxmlformats.org/officeDocument/2006/relationships/slide" Target="slides/slide72.xml"/><Relationship Id="rId88" Type="http://schemas.openxmlformats.org/officeDocument/2006/relationships/slide" Target="slides/slide71.xml"/><Relationship Id="rId87" Type="http://schemas.openxmlformats.org/officeDocument/2006/relationships/slide" Target="slides/slide70.xml"/><Relationship Id="rId86" Type="http://schemas.openxmlformats.org/officeDocument/2006/relationships/slide" Target="slides/slide69.xml"/><Relationship Id="rId85" Type="http://schemas.openxmlformats.org/officeDocument/2006/relationships/slide" Target="slides/slide68.xml"/><Relationship Id="rId84" Type="http://schemas.openxmlformats.org/officeDocument/2006/relationships/slide" Target="slides/slide67.xml"/><Relationship Id="rId83" Type="http://schemas.openxmlformats.org/officeDocument/2006/relationships/slide" Target="slides/slide66.xml"/><Relationship Id="rId82" Type="http://schemas.openxmlformats.org/officeDocument/2006/relationships/slide" Target="slides/slide65.xml"/><Relationship Id="rId81" Type="http://schemas.openxmlformats.org/officeDocument/2006/relationships/slide" Target="slides/slide64.xml"/><Relationship Id="rId80" Type="http://schemas.openxmlformats.org/officeDocument/2006/relationships/slide" Target="slides/slide63.xml"/><Relationship Id="rId8" Type="http://schemas.openxmlformats.org/officeDocument/2006/relationships/slideMaster" Target="slideMasters/slideMaster7.xml"/><Relationship Id="rId79" Type="http://schemas.openxmlformats.org/officeDocument/2006/relationships/slide" Target="slides/slide62.xml"/><Relationship Id="rId78" Type="http://schemas.openxmlformats.org/officeDocument/2006/relationships/slide" Target="slides/slide61.xml"/><Relationship Id="rId77" Type="http://schemas.openxmlformats.org/officeDocument/2006/relationships/slide" Target="slides/slide60.xml"/><Relationship Id="rId76" Type="http://schemas.openxmlformats.org/officeDocument/2006/relationships/slide" Target="slides/slide59.xml"/><Relationship Id="rId75" Type="http://schemas.openxmlformats.org/officeDocument/2006/relationships/slide" Target="slides/slide58.xml"/><Relationship Id="rId74" Type="http://schemas.openxmlformats.org/officeDocument/2006/relationships/slide" Target="slides/slide57.xml"/><Relationship Id="rId73" Type="http://schemas.openxmlformats.org/officeDocument/2006/relationships/slide" Target="slides/slide56.xml"/><Relationship Id="rId72" Type="http://schemas.openxmlformats.org/officeDocument/2006/relationships/slide" Target="slides/slide55.xml"/><Relationship Id="rId71" Type="http://schemas.openxmlformats.org/officeDocument/2006/relationships/slide" Target="slides/slide54.xml"/><Relationship Id="rId70" Type="http://schemas.openxmlformats.org/officeDocument/2006/relationships/slide" Target="slides/slide53.xml"/><Relationship Id="rId7" Type="http://schemas.openxmlformats.org/officeDocument/2006/relationships/slideMaster" Target="slideMasters/slideMaster6.xml"/><Relationship Id="rId69" Type="http://schemas.openxmlformats.org/officeDocument/2006/relationships/slide" Target="slides/slide52.xml"/><Relationship Id="rId68" Type="http://schemas.openxmlformats.org/officeDocument/2006/relationships/slide" Target="slides/slide51.xml"/><Relationship Id="rId67" Type="http://schemas.openxmlformats.org/officeDocument/2006/relationships/slide" Target="slides/slide50.xml"/><Relationship Id="rId66" Type="http://schemas.openxmlformats.org/officeDocument/2006/relationships/slide" Target="slides/slide49.xml"/><Relationship Id="rId65" Type="http://schemas.openxmlformats.org/officeDocument/2006/relationships/slide" Target="slides/slide48.xml"/><Relationship Id="rId64" Type="http://schemas.openxmlformats.org/officeDocument/2006/relationships/slide" Target="slides/slide47.xml"/><Relationship Id="rId63" Type="http://schemas.openxmlformats.org/officeDocument/2006/relationships/slide" Target="slides/slide46.xml"/><Relationship Id="rId62" Type="http://schemas.openxmlformats.org/officeDocument/2006/relationships/slide" Target="slides/slide45.xml"/><Relationship Id="rId61" Type="http://schemas.openxmlformats.org/officeDocument/2006/relationships/slide" Target="slides/slide44.xml"/><Relationship Id="rId60" Type="http://schemas.openxmlformats.org/officeDocument/2006/relationships/slide" Target="slides/slide43.xml"/><Relationship Id="rId6" Type="http://schemas.openxmlformats.org/officeDocument/2006/relationships/slideMaster" Target="slideMasters/slideMaster5.xml"/><Relationship Id="rId59" Type="http://schemas.openxmlformats.org/officeDocument/2006/relationships/slide" Target="slides/slide42.xml"/><Relationship Id="rId58" Type="http://schemas.openxmlformats.org/officeDocument/2006/relationships/slide" Target="slides/slide41.xml"/><Relationship Id="rId57" Type="http://schemas.openxmlformats.org/officeDocument/2006/relationships/slide" Target="slides/slide40.xml"/><Relationship Id="rId56" Type="http://schemas.openxmlformats.org/officeDocument/2006/relationships/slide" Target="slides/slide39.xml"/><Relationship Id="rId55" Type="http://schemas.openxmlformats.org/officeDocument/2006/relationships/slide" Target="slides/slide38.xml"/><Relationship Id="rId54" Type="http://schemas.openxmlformats.org/officeDocument/2006/relationships/slide" Target="slides/slide37.xml"/><Relationship Id="rId53" Type="http://schemas.openxmlformats.org/officeDocument/2006/relationships/slide" Target="slides/slide36.xml"/><Relationship Id="rId52" Type="http://schemas.openxmlformats.org/officeDocument/2006/relationships/slide" Target="slides/slide35.xml"/><Relationship Id="rId51" Type="http://schemas.openxmlformats.org/officeDocument/2006/relationships/slide" Target="slides/slide34.xml"/><Relationship Id="rId50" Type="http://schemas.openxmlformats.org/officeDocument/2006/relationships/slide" Target="slides/slide33.xml"/><Relationship Id="rId5" Type="http://schemas.openxmlformats.org/officeDocument/2006/relationships/slideMaster" Target="slideMasters/slideMaster4.xml"/><Relationship Id="rId49" Type="http://schemas.openxmlformats.org/officeDocument/2006/relationships/slide" Target="slides/slide32.xml"/><Relationship Id="rId48" Type="http://schemas.openxmlformats.org/officeDocument/2006/relationships/slide" Target="slides/slide31.xml"/><Relationship Id="rId47" Type="http://schemas.openxmlformats.org/officeDocument/2006/relationships/slide" Target="slides/slide30.xml"/><Relationship Id="rId46" Type="http://schemas.openxmlformats.org/officeDocument/2006/relationships/slide" Target="slides/slide29.xml"/><Relationship Id="rId45" Type="http://schemas.openxmlformats.org/officeDocument/2006/relationships/slide" Target="slides/slide28.xml"/><Relationship Id="rId44" Type="http://schemas.openxmlformats.org/officeDocument/2006/relationships/slide" Target="slides/slide27.xml"/><Relationship Id="rId43" Type="http://schemas.openxmlformats.org/officeDocument/2006/relationships/slide" Target="slides/slide26.xml"/><Relationship Id="rId42" Type="http://schemas.openxmlformats.org/officeDocument/2006/relationships/slide" Target="slides/slide25.xml"/><Relationship Id="rId41" Type="http://schemas.openxmlformats.org/officeDocument/2006/relationships/slide" Target="slides/slide24.xml"/><Relationship Id="rId40" Type="http://schemas.openxmlformats.org/officeDocument/2006/relationships/slide" Target="slides/slide23.xml"/><Relationship Id="rId4" Type="http://schemas.openxmlformats.org/officeDocument/2006/relationships/slideMaster" Target="slideMasters/slideMaster3.xml"/><Relationship Id="rId39" Type="http://schemas.openxmlformats.org/officeDocument/2006/relationships/slide" Target="slides/slide22.xml"/><Relationship Id="rId38" Type="http://schemas.openxmlformats.org/officeDocument/2006/relationships/slide" Target="slides/slide21.xml"/><Relationship Id="rId37" Type="http://schemas.openxmlformats.org/officeDocument/2006/relationships/slide" Target="slides/slide20.xml"/><Relationship Id="rId36" Type="http://schemas.openxmlformats.org/officeDocument/2006/relationships/slide" Target="slides/slide19.xml"/><Relationship Id="rId35" Type="http://schemas.openxmlformats.org/officeDocument/2006/relationships/slide" Target="slides/slide18.xml"/><Relationship Id="rId34" Type="http://schemas.openxmlformats.org/officeDocument/2006/relationships/slide" Target="slides/slide17.xml"/><Relationship Id="rId33" Type="http://schemas.openxmlformats.org/officeDocument/2006/relationships/slide" Target="slides/slide16.xml"/><Relationship Id="rId32" Type="http://schemas.openxmlformats.org/officeDocument/2006/relationships/slide" Target="slides/slide15.xml"/><Relationship Id="rId31" Type="http://schemas.openxmlformats.org/officeDocument/2006/relationships/slide" Target="slides/slide14.xml"/><Relationship Id="rId30" Type="http://schemas.openxmlformats.org/officeDocument/2006/relationships/slide" Target="slides/slide13.xml"/><Relationship Id="rId3" Type="http://schemas.openxmlformats.org/officeDocument/2006/relationships/slideMaster" Target="slideMasters/slideMaster2.xml"/><Relationship Id="rId29" Type="http://schemas.openxmlformats.org/officeDocument/2006/relationships/slide" Target="slides/slide12.xml"/><Relationship Id="rId28" Type="http://schemas.openxmlformats.org/officeDocument/2006/relationships/slide" Target="slides/slide11.xml"/><Relationship Id="rId27" Type="http://schemas.openxmlformats.org/officeDocument/2006/relationships/slide" Target="slides/slide10.xml"/><Relationship Id="rId26" Type="http://schemas.openxmlformats.org/officeDocument/2006/relationships/slide" Target="slides/slide9.xml"/><Relationship Id="rId25" Type="http://schemas.openxmlformats.org/officeDocument/2006/relationships/slide" Target="slides/slide8.xml"/><Relationship Id="rId24" Type="http://schemas.openxmlformats.org/officeDocument/2006/relationships/slide" Target="slides/slide7.xml"/><Relationship Id="rId23" Type="http://schemas.openxmlformats.org/officeDocument/2006/relationships/slide" Target="slides/slide6.xml"/><Relationship Id="rId22" Type="http://schemas.openxmlformats.org/officeDocument/2006/relationships/slide" Target="slides/slide5.xml"/><Relationship Id="rId21" Type="http://schemas.openxmlformats.org/officeDocument/2006/relationships/slide" Target="slides/slide4.xml"/><Relationship Id="rId200" Type="http://schemas.openxmlformats.org/officeDocument/2006/relationships/tags" Target="tags/tag162.xml"/><Relationship Id="rId20" Type="http://schemas.openxmlformats.org/officeDocument/2006/relationships/slide" Target="slides/slide3.xml"/><Relationship Id="rId2" Type="http://schemas.openxmlformats.org/officeDocument/2006/relationships/theme" Target="theme/theme1.xml"/><Relationship Id="rId199" Type="http://schemas.openxmlformats.org/officeDocument/2006/relationships/commentAuthors" Target="commentAuthors.xml"/><Relationship Id="rId198" Type="http://schemas.openxmlformats.org/officeDocument/2006/relationships/tableStyles" Target="tableStyles.xml"/><Relationship Id="rId197" Type="http://schemas.openxmlformats.org/officeDocument/2006/relationships/viewProps" Target="viewProps.xml"/><Relationship Id="rId196" Type="http://schemas.openxmlformats.org/officeDocument/2006/relationships/presProps" Target="presProps.xml"/><Relationship Id="rId195" Type="http://schemas.openxmlformats.org/officeDocument/2006/relationships/slide" Target="slides/slide178.xml"/><Relationship Id="rId194" Type="http://schemas.openxmlformats.org/officeDocument/2006/relationships/slide" Target="slides/slide177.xml"/><Relationship Id="rId193" Type="http://schemas.openxmlformats.org/officeDocument/2006/relationships/slide" Target="slides/slide176.xml"/><Relationship Id="rId192" Type="http://schemas.openxmlformats.org/officeDocument/2006/relationships/slide" Target="slides/slide175.xml"/><Relationship Id="rId191" Type="http://schemas.openxmlformats.org/officeDocument/2006/relationships/slide" Target="slides/slide174.xml"/><Relationship Id="rId190" Type="http://schemas.openxmlformats.org/officeDocument/2006/relationships/slide" Target="slides/slide173.xml"/><Relationship Id="rId19" Type="http://schemas.openxmlformats.org/officeDocument/2006/relationships/notesMaster" Target="notesMasters/notesMaster1.xml"/><Relationship Id="rId189" Type="http://schemas.openxmlformats.org/officeDocument/2006/relationships/slide" Target="slides/slide172.xml"/><Relationship Id="rId188" Type="http://schemas.openxmlformats.org/officeDocument/2006/relationships/slide" Target="slides/slide171.xml"/><Relationship Id="rId187" Type="http://schemas.openxmlformats.org/officeDocument/2006/relationships/slide" Target="slides/slide170.xml"/><Relationship Id="rId186" Type="http://schemas.openxmlformats.org/officeDocument/2006/relationships/slide" Target="slides/slide169.xml"/><Relationship Id="rId185" Type="http://schemas.openxmlformats.org/officeDocument/2006/relationships/slide" Target="slides/slide168.xml"/><Relationship Id="rId184" Type="http://schemas.openxmlformats.org/officeDocument/2006/relationships/slide" Target="slides/slide167.xml"/><Relationship Id="rId183" Type="http://schemas.openxmlformats.org/officeDocument/2006/relationships/slide" Target="slides/slide166.xml"/><Relationship Id="rId182" Type="http://schemas.openxmlformats.org/officeDocument/2006/relationships/slide" Target="slides/slide165.xml"/><Relationship Id="rId181" Type="http://schemas.openxmlformats.org/officeDocument/2006/relationships/slide" Target="slides/slide164.xml"/><Relationship Id="rId180" Type="http://schemas.openxmlformats.org/officeDocument/2006/relationships/slide" Target="slides/slide163.xml"/><Relationship Id="rId18" Type="http://schemas.openxmlformats.org/officeDocument/2006/relationships/slide" Target="slides/slide2.xml"/><Relationship Id="rId179" Type="http://schemas.openxmlformats.org/officeDocument/2006/relationships/slide" Target="slides/slide162.xml"/><Relationship Id="rId178" Type="http://schemas.openxmlformats.org/officeDocument/2006/relationships/slide" Target="slides/slide161.xml"/><Relationship Id="rId177" Type="http://schemas.openxmlformats.org/officeDocument/2006/relationships/slide" Target="slides/slide160.xml"/><Relationship Id="rId176" Type="http://schemas.openxmlformats.org/officeDocument/2006/relationships/slide" Target="slides/slide159.xml"/><Relationship Id="rId175" Type="http://schemas.openxmlformats.org/officeDocument/2006/relationships/slide" Target="slides/slide158.xml"/><Relationship Id="rId174" Type="http://schemas.openxmlformats.org/officeDocument/2006/relationships/slide" Target="slides/slide157.xml"/><Relationship Id="rId173" Type="http://schemas.openxmlformats.org/officeDocument/2006/relationships/slide" Target="slides/slide156.xml"/><Relationship Id="rId172" Type="http://schemas.openxmlformats.org/officeDocument/2006/relationships/slide" Target="slides/slide155.xml"/><Relationship Id="rId171" Type="http://schemas.openxmlformats.org/officeDocument/2006/relationships/slide" Target="slides/slide154.xml"/><Relationship Id="rId170" Type="http://schemas.openxmlformats.org/officeDocument/2006/relationships/slide" Target="slides/slide153.xml"/><Relationship Id="rId17" Type="http://schemas.openxmlformats.org/officeDocument/2006/relationships/slide" Target="slides/slide1.xml"/><Relationship Id="rId169" Type="http://schemas.openxmlformats.org/officeDocument/2006/relationships/slide" Target="slides/slide152.xml"/><Relationship Id="rId168" Type="http://schemas.openxmlformats.org/officeDocument/2006/relationships/slide" Target="slides/slide151.xml"/><Relationship Id="rId167" Type="http://schemas.openxmlformats.org/officeDocument/2006/relationships/slide" Target="slides/slide150.xml"/><Relationship Id="rId166" Type="http://schemas.openxmlformats.org/officeDocument/2006/relationships/slide" Target="slides/slide149.xml"/><Relationship Id="rId165" Type="http://schemas.openxmlformats.org/officeDocument/2006/relationships/slide" Target="slides/slide148.xml"/><Relationship Id="rId164" Type="http://schemas.openxmlformats.org/officeDocument/2006/relationships/slide" Target="slides/slide147.xml"/><Relationship Id="rId163" Type="http://schemas.openxmlformats.org/officeDocument/2006/relationships/slide" Target="slides/slide146.xml"/><Relationship Id="rId162" Type="http://schemas.openxmlformats.org/officeDocument/2006/relationships/slide" Target="slides/slide145.xml"/><Relationship Id="rId161" Type="http://schemas.openxmlformats.org/officeDocument/2006/relationships/slide" Target="slides/slide144.xml"/><Relationship Id="rId160" Type="http://schemas.openxmlformats.org/officeDocument/2006/relationships/slide" Target="slides/slide143.xml"/><Relationship Id="rId16" Type="http://schemas.openxmlformats.org/officeDocument/2006/relationships/slideMaster" Target="slideMasters/slideMaster15.xml"/><Relationship Id="rId159" Type="http://schemas.openxmlformats.org/officeDocument/2006/relationships/slide" Target="slides/slide142.xml"/><Relationship Id="rId158" Type="http://schemas.openxmlformats.org/officeDocument/2006/relationships/slide" Target="slides/slide141.xml"/><Relationship Id="rId157" Type="http://schemas.openxmlformats.org/officeDocument/2006/relationships/slide" Target="slides/slide140.xml"/><Relationship Id="rId156" Type="http://schemas.openxmlformats.org/officeDocument/2006/relationships/slide" Target="slides/slide139.xml"/><Relationship Id="rId155" Type="http://schemas.openxmlformats.org/officeDocument/2006/relationships/slide" Target="slides/slide138.xml"/><Relationship Id="rId154" Type="http://schemas.openxmlformats.org/officeDocument/2006/relationships/slide" Target="slides/slide137.xml"/><Relationship Id="rId153" Type="http://schemas.openxmlformats.org/officeDocument/2006/relationships/slide" Target="slides/slide136.xml"/><Relationship Id="rId152" Type="http://schemas.openxmlformats.org/officeDocument/2006/relationships/slide" Target="slides/slide135.xml"/><Relationship Id="rId151" Type="http://schemas.openxmlformats.org/officeDocument/2006/relationships/slide" Target="slides/slide134.xml"/><Relationship Id="rId150" Type="http://schemas.openxmlformats.org/officeDocument/2006/relationships/slide" Target="slides/slide133.xml"/><Relationship Id="rId15" Type="http://schemas.openxmlformats.org/officeDocument/2006/relationships/slideMaster" Target="slideMasters/slideMaster14.xml"/><Relationship Id="rId149" Type="http://schemas.openxmlformats.org/officeDocument/2006/relationships/slide" Target="slides/slide132.xml"/><Relationship Id="rId148" Type="http://schemas.openxmlformats.org/officeDocument/2006/relationships/slide" Target="slides/slide131.xml"/><Relationship Id="rId147" Type="http://schemas.openxmlformats.org/officeDocument/2006/relationships/slide" Target="slides/slide130.xml"/><Relationship Id="rId146" Type="http://schemas.openxmlformats.org/officeDocument/2006/relationships/slide" Target="slides/slide129.xml"/><Relationship Id="rId145" Type="http://schemas.openxmlformats.org/officeDocument/2006/relationships/slide" Target="slides/slide128.xml"/><Relationship Id="rId144" Type="http://schemas.openxmlformats.org/officeDocument/2006/relationships/slide" Target="slides/slide127.xml"/><Relationship Id="rId143" Type="http://schemas.openxmlformats.org/officeDocument/2006/relationships/slide" Target="slides/slide126.xml"/><Relationship Id="rId142" Type="http://schemas.openxmlformats.org/officeDocument/2006/relationships/slide" Target="slides/slide125.xml"/><Relationship Id="rId141" Type="http://schemas.openxmlformats.org/officeDocument/2006/relationships/slide" Target="slides/slide124.xml"/><Relationship Id="rId140" Type="http://schemas.openxmlformats.org/officeDocument/2006/relationships/slide" Target="slides/slide123.xml"/><Relationship Id="rId14" Type="http://schemas.openxmlformats.org/officeDocument/2006/relationships/slideMaster" Target="slideMasters/slideMaster13.xml"/><Relationship Id="rId139" Type="http://schemas.openxmlformats.org/officeDocument/2006/relationships/slide" Target="slides/slide122.xml"/><Relationship Id="rId138" Type="http://schemas.openxmlformats.org/officeDocument/2006/relationships/slide" Target="slides/slide121.xml"/><Relationship Id="rId137" Type="http://schemas.openxmlformats.org/officeDocument/2006/relationships/slide" Target="slides/slide120.xml"/><Relationship Id="rId136" Type="http://schemas.openxmlformats.org/officeDocument/2006/relationships/slide" Target="slides/slide119.xml"/><Relationship Id="rId135" Type="http://schemas.openxmlformats.org/officeDocument/2006/relationships/slide" Target="slides/slide118.xml"/><Relationship Id="rId134" Type="http://schemas.openxmlformats.org/officeDocument/2006/relationships/slide" Target="slides/slide117.xml"/><Relationship Id="rId133" Type="http://schemas.openxmlformats.org/officeDocument/2006/relationships/slide" Target="slides/slide116.xml"/><Relationship Id="rId132" Type="http://schemas.openxmlformats.org/officeDocument/2006/relationships/slide" Target="slides/slide115.xml"/><Relationship Id="rId131" Type="http://schemas.openxmlformats.org/officeDocument/2006/relationships/slide" Target="slides/slide114.xml"/><Relationship Id="rId130" Type="http://schemas.openxmlformats.org/officeDocument/2006/relationships/slide" Target="slides/slide113.xml"/><Relationship Id="rId13" Type="http://schemas.openxmlformats.org/officeDocument/2006/relationships/slideMaster" Target="slideMasters/slideMaster12.xml"/><Relationship Id="rId129" Type="http://schemas.openxmlformats.org/officeDocument/2006/relationships/slide" Target="slides/slide112.xml"/><Relationship Id="rId128" Type="http://schemas.openxmlformats.org/officeDocument/2006/relationships/slide" Target="slides/slide111.xml"/><Relationship Id="rId127" Type="http://schemas.openxmlformats.org/officeDocument/2006/relationships/slide" Target="slides/slide110.xml"/><Relationship Id="rId126" Type="http://schemas.openxmlformats.org/officeDocument/2006/relationships/slide" Target="slides/slide109.xml"/><Relationship Id="rId125" Type="http://schemas.openxmlformats.org/officeDocument/2006/relationships/slide" Target="slides/slide108.xml"/><Relationship Id="rId124" Type="http://schemas.openxmlformats.org/officeDocument/2006/relationships/slide" Target="slides/slide107.xml"/><Relationship Id="rId123" Type="http://schemas.openxmlformats.org/officeDocument/2006/relationships/slide" Target="slides/slide106.xml"/><Relationship Id="rId122" Type="http://schemas.openxmlformats.org/officeDocument/2006/relationships/slide" Target="slides/slide105.xml"/><Relationship Id="rId121" Type="http://schemas.openxmlformats.org/officeDocument/2006/relationships/slide" Target="slides/slide104.xml"/><Relationship Id="rId120" Type="http://schemas.openxmlformats.org/officeDocument/2006/relationships/slide" Target="slides/slide103.xml"/><Relationship Id="rId12" Type="http://schemas.openxmlformats.org/officeDocument/2006/relationships/slideMaster" Target="slideMasters/slideMaster11.xml"/><Relationship Id="rId119" Type="http://schemas.openxmlformats.org/officeDocument/2006/relationships/slide" Target="slides/slide102.xml"/><Relationship Id="rId118" Type="http://schemas.openxmlformats.org/officeDocument/2006/relationships/slide" Target="slides/slide101.xml"/><Relationship Id="rId117" Type="http://schemas.openxmlformats.org/officeDocument/2006/relationships/slide" Target="slides/slide100.xml"/><Relationship Id="rId116" Type="http://schemas.openxmlformats.org/officeDocument/2006/relationships/slide" Target="slides/slide99.xml"/><Relationship Id="rId115" Type="http://schemas.openxmlformats.org/officeDocument/2006/relationships/slide" Target="slides/slide98.xml"/><Relationship Id="rId114" Type="http://schemas.openxmlformats.org/officeDocument/2006/relationships/slide" Target="slides/slide97.xml"/><Relationship Id="rId113" Type="http://schemas.openxmlformats.org/officeDocument/2006/relationships/slide" Target="slides/slide96.xml"/><Relationship Id="rId112" Type="http://schemas.openxmlformats.org/officeDocument/2006/relationships/slide" Target="slides/slide95.xml"/><Relationship Id="rId111" Type="http://schemas.openxmlformats.org/officeDocument/2006/relationships/slide" Target="slides/slide94.xml"/><Relationship Id="rId110" Type="http://schemas.openxmlformats.org/officeDocument/2006/relationships/slide" Target="slides/slide93.xml"/><Relationship Id="rId11" Type="http://schemas.openxmlformats.org/officeDocument/2006/relationships/slideMaster" Target="slideMasters/slideMaster10.xml"/><Relationship Id="rId109" Type="http://schemas.openxmlformats.org/officeDocument/2006/relationships/slide" Target="slides/slide92.xml"/><Relationship Id="rId108" Type="http://schemas.openxmlformats.org/officeDocument/2006/relationships/slide" Target="slides/slide91.xml"/><Relationship Id="rId107" Type="http://schemas.openxmlformats.org/officeDocument/2006/relationships/slide" Target="slides/slide90.xml"/><Relationship Id="rId106" Type="http://schemas.openxmlformats.org/officeDocument/2006/relationships/slide" Target="slides/slide89.xml"/><Relationship Id="rId105" Type="http://schemas.openxmlformats.org/officeDocument/2006/relationships/slide" Target="slides/slide88.xml"/><Relationship Id="rId104" Type="http://schemas.openxmlformats.org/officeDocument/2006/relationships/slide" Target="slides/slide87.xml"/><Relationship Id="rId103" Type="http://schemas.openxmlformats.org/officeDocument/2006/relationships/slide" Target="slides/slide86.xml"/><Relationship Id="rId102" Type="http://schemas.openxmlformats.org/officeDocument/2006/relationships/slide" Target="slides/slide85.xml"/><Relationship Id="rId101" Type="http://schemas.openxmlformats.org/officeDocument/2006/relationships/slide" Target="slides/slide84.xml"/><Relationship Id="rId100" Type="http://schemas.openxmlformats.org/officeDocument/2006/relationships/slide" Target="slides/slide83.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B605739-ADCC-4221-AC13-48D08F96622C}" type="datetimeFigureOut">
              <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p>
            <a:pPr lvl="0" algn="r" eaLnBrk="1" fontAlgn="base" hangingPunct="1">
              <a:buNone/>
            </a:pPr>
            <a:fld id="{9A0DB2DC-4C9A-4742-B13C-FB6460FD3503}" type="slidenum">
              <a:rPr lang="zh-CN" altLang="en-US" sz="1200" strike="noStrike" noProof="1" dirty="0">
                <a:latin typeface="Arial" panose="020B0604020202020204" pitchFamily="34" charset="0"/>
                <a:ea typeface="宋体" panose="02010600030101010101" pitchFamily="2" charset="-122"/>
                <a:cs typeface="+mn-cs"/>
              </a:rPr>
            </a:fld>
            <a:endParaRPr lang="zh-CN" altLang="en-US" sz="1200" strike="noStrike" noProof="1"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363450" y="686474"/>
            <a:ext cx="6131101" cy="3189834"/>
          </a:xfrm>
        </p:spPr>
      </p:sp>
      <p:sp>
        <p:nvSpPr>
          <p:cNvPr id="5" name="备注占位符 4"/>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64685F-6040-4C45-AE64-C42D934E3F1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64685F-6040-4C45-AE64-C42D934E3F1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64685F-6040-4C45-AE64-C42D934E3F1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64685F-6040-4C45-AE64-C42D934E3F1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64685F-6040-4C45-AE64-C42D934E3F1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64685F-6040-4C45-AE64-C42D934E3F1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‌BBU在通信中指的是基带处理单元（Baseband Unit），它是通信系统中的一个重要组成部分，特别是在移动通信的基站系统中。BBU主要负责基带信号的处理，包括信道编码、调制解调、多址接入处理等功能</a:t>
            </a:r>
            <a:endParaRPr lang="zh-CN" altLang="en-US"/>
          </a:p>
          <a:p>
            <a:r>
              <a:rPr lang="zh-CN" altLang="en-US"/>
              <a:t>BBU是关键组成部分，处理后的信号通过光纤等传输介质发送给RRU（远端射频单元）</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gNB-CU：gNB Central Unit，一个逻辑节点，承载gNB的RRC、SDAP、PDCP协议，或en-gNB的RRC和PDCP协议。一个gNB-CU与一个或多个gNB-DU关联。</a:t>
            </a:r>
            <a:endParaRPr lang="zh-CN" altLang="en-US"/>
          </a:p>
          <a:p>
            <a:r>
              <a:rPr lang="zh-CN" altLang="en-US">
                <a:sym typeface="+mn-ea"/>
              </a:rPr>
              <a:t>gNB-DU：gNB Distributed Unit ，一个逻辑节点，承载gNB或en-gNB的RLC、MAC和PHY。</a:t>
            </a:r>
            <a:endParaRPr lang="zh-CN" altLang="en-US"/>
          </a:p>
          <a:p>
            <a:r>
              <a:rPr lang="zh-CN" altLang="en-US">
                <a:sym typeface="+mn-ea"/>
              </a:rPr>
              <a:t>★★ 一个gNB-DU支持一个或多个小区；</a:t>
            </a:r>
            <a:endParaRPr lang="zh-CN" altLang="en-US"/>
          </a:p>
          <a:p>
            <a:r>
              <a:rPr lang="zh-CN" altLang="en-US">
                <a:sym typeface="+mn-ea"/>
              </a:rPr>
              <a:t>★★ 一个小区只属于一个gNB-DU。</a:t>
            </a:r>
            <a:endParaRPr lang="zh-CN" altLang="en-US"/>
          </a:p>
          <a:p>
            <a:r>
              <a:rPr lang="zh-CN" altLang="en-US">
                <a:sym typeface="+mn-ea"/>
              </a:rPr>
              <a:t>gNB-CU-CP：gNB-CU-Control Plane，一个逻辑节点，承载gNB或en-gNB的RRC以及PDCP控制面。</a:t>
            </a:r>
            <a:endParaRPr lang="zh-CN" altLang="en-US"/>
          </a:p>
          <a:p>
            <a:r>
              <a:rPr lang="zh-CN" altLang="en-US">
                <a:sym typeface="+mn-ea"/>
              </a:rPr>
              <a:t>gNB-CU-UP：gNB-CU-User Plane，一个逻辑节点，承载en-gNB的PDCP用户面，或gNB的PDCP用户面和SDAP。</a:t>
            </a:r>
            <a:endParaRPr lang="zh-CN" altLang="en-US"/>
          </a:p>
          <a:p>
            <a:endParaRPr lang="zh-CN" altLang="en-US"/>
          </a:p>
        </p:txBody>
      </p:sp>
      <p:sp>
        <p:nvSpPr>
          <p:cNvPr id="4" name="灯片编号占位符 3"/>
          <p:cNvSpPr>
            <a:spLocks noGrp="1"/>
          </p:cNvSpPr>
          <p:nvPr>
            <p:ph type="sldNum" sz="quarter" idx="10"/>
          </p:nvPr>
        </p:nvSpPr>
        <p:spPr/>
        <p:txBody>
          <a:bodyPr/>
          <a:lstStyle/>
          <a:p>
            <a:fld id="{CC0B021F-9DDF-4877-8C37-6A263E9AFE89}"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100" dirty="0">
                <a:latin typeface="微软雅黑" panose="020B0503020204020204" charset="-122"/>
                <a:sym typeface="+mn-ea"/>
              </a:rPr>
              <a:t>CU云化的价值：</a:t>
            </a:r>
            <a:endParaRPr lang="zh-CN" altLang="en-US" sz="1100" dirty="0">
              <a:latin typeface="微软雅黑" panose="020B0503020204020204" charset="-122"/>
              <a:sym typeface="+mn-ea"/>
            </a:endParaRPr>
          </a:p>
          <a:p>
            <a:pPr marR="0" lvl="1" algn="l" defTabSz="913765" rtl="0" eaLnBrk="1" fontAlgn="auto" latinLnBrk="0" hangingPunct="1">
              <a:lnSpc>
                <a:spcPct val="130000"/>
              </a:lnSpc>
              <a:spcAft>
                <a:spcPts val="0"/>
              </a:spcAft>
              <a:buClrTx/>
              <a:buSzTx/>
              <a:buFont typeface="Wingdings" panose="05000000000000000000" charset="0"/>
              <a:buChar char="p"/>
              <a:defRPr/>
            </a:pPr>
            <a:r>
              <a:rPr lang="zh-CN" altLang="en-US" sz="800" noProof="0" dirty="0">
                <a:ln>
                  <a:noFill/>
                </a:ln>
                <a:effectLst/>
                <a:uLnTx/>
                <a:latin typeface="微软雅黑" panose="020B0503020204020204" charset="-122"/>
                <a:sym typeface="+mn-ea"/>
              </a:rPr>
              <a:t>资源池，高可扩展</a:t>
            </a:r>
            <a:endParaRPr lang="zh-CN" altLang="en-US" sz="800" noProof="0" dirty="0">
              <a:ln>
                <a:noFill/>
              </a:ln>
              <a:effectLst/>
              <a:uLnTx/>
              <a:latin typeface="微软雅黑" panose="020B0503020204020204" charset="-122"/>
              <a:sym typeface="+mn-ea"/>
            </a:endParaRPr>
          </a:p>
          <a:p>
            <a:pPr marR="0" lvl="2" indent="-171450" algn="l" defTabSz="913765" rtl="0" eaLnBrk="1" fontAlgn="auto" latinLnBrk="0" hangingPunct="1">
              <a:lnSpc>
                <a:spcPct val="130000"/>
              </a:lnSpc>
              <a:spcAft>
                <a:spcPts val="0"/>
              </a:spcAft>
              <a:buClrTx/>
              <a:buSzTx/>
              <a:buFont typeface="Wingdings" panose="05000000000000000000" charset="0"/>
              <a:buChar char="Ø"/>
              <a:defRPr/>
            </a:pPr>
            <a:r>
              <a:rPr lang="zh-CN" altLang="en-US" sz="800" dirty="0">
                <a:latin typeface="微软雅黑" panose="020B0503020204020204" charset="-122"/>
                <a:sym typeface="+mn-ea"/>
              </a:rPr>
              <a:t> 集中的控制面可以避免单站话务超过设计值时单点扩容，享受统计复用收益</a:t>
            </a:r>
            <a:endParaRPr lang="zh-CN" altLang="en-US" sz="800" dirty="0">
              <a:latin typeface="微软雅黑" panose="020B0503020204020204" charset="-122"/>
            </a:endParaRPr>
          </a:p>
          <a:p>
            <a:pPr marL="628650" marR="0" lvl="1" indent="-171450" algn="l" rtl="0" eaLnBrk="1" fontAlgn="auto" latinLnBrk="0" hangingPunct="1">
              <a:lnSpc>
                <a:spcPct val="130000"/>
              </a:lnSpc>
              <a:buFont typeface="Wingdings" panose="05000000000000000000" charset="0"/>
              <a:buChar char="p"/>
            </a:pPr>
            <a:r>
              <a:rPr lang="zh-CN" altLang="en-US" sz="800" dirty="0">
                <a:latin typeface="微软雅黑" panose="020B0503020204020204" charset="-122"/>
                <a:sym typeface="+mn-ea"/>
              </a:rPr>
              <a:t>多连接汇聚，性能优化</a:t>
            </a:r>
            <a:endParaRPr lang="zh-CN" altLang="en-US" sz="800" dirty="0">
              <a:latin typeface="微软雅黑" panose="020B0503020204020204" charset="-122"/>
              <a:sym typeface="+mn-ea"/>
            </a:endParaRPr>
          </a:p>
          <a:p>
            <a:pPr marR="0" lvl="2" indent="-171450" algn="l" rtl="0" eaLnBrk="1" fontAlgn="auto" latinLnBrk="0" hangingPunct="1">
              <a:lnSpc>
                <a:spcPct val="80000"/>
              </a:lnSpc>
              <a:buFont typeface="Wingdings" panose="05000000000000000000" charset="0"/>
              <a:buChar char="Ø"/>
            </a:pPr>
            <a:r>
              <a:rPr lang="zh-CN" altLang="en-US" sz="800" dirty="0">
                <a:latin typeface="微软雅黑" panose="020B0503020204020204" charset="-122"/>
                <a:sym typeface="+mn-ea"/>
              </a:rPr>
              <a:t>统一的多连接锚点，位置较高，减少传输反传</a:t>
            </a:r>
            <a:r>
              <a:rPr lang="en-US" altLang="zh-CN" sz="800" dirty="0">
                <a:latin typeface="微软雅黑" panose="020B0503020204020204" charset="-122"/>
                <a:sym typeface="+mn-ea"/>
              </a:rPr>
              <a:t>;</a:t>
            </a:r>
            <a:r>
              <a:rPr lang="zh-CN" altLang="en-US" sz="800" dirty="0">
                <a:latin typeface="微软雅黑" panose="020B0503020204020204" charset="-122"/>
                <a:sym typeface="+mn-ea"/>
              </a:rPr>
              <a:t>集中的控制，减少切换</a:t>
            </a:r>
            <a:r>
              <a:rPr lang="en-US" altLang="zh-CN" sz="800" dirty="0">
                <a:latin typeface="微软雅黑" panose="020B0503020204020204" charset="-122"/>
                <a:sym typeface="+mn-ea"/>
              </a:rPr>
              <a:t>;</a:t>
            </a:r>
            <a:endParaRPr lang="zh-CN" altLang="en-US" sz="800" dirty="0">
              <a:latin typeface="微软雅黑" panose="020B0503020204020204" charset="-122"/>
              <a:sym typeface="+mn-ea"/>
            </a:endParaRPr>
          </a:p>
          <a:p>
            <a:pPr marR="0" lvl="2" indent="-171450" algn="l" rtl="0" eaLnBrk="1" fontAlgn="auto" latinLnBrk="0" hangingPunct="1">
              <a:lnSpc>
                <a:spcPct val="80000"/>
              </a:lnSpc>
              <a:buFont typeface="Wingdings" panose="05000000000000000000" charset="0"/>
              <a:buChar char="Ø"/>
            </a:pPr>
            <a:r>
              <a:rPr lang="zh-CN" altLang="en-US" sz="800" dirty="0">
                <a:latin typeface="微软雅黑" panose="020B0503020204020204" charset="-122"/>
                <a:sym typeface="+mn-ea"/>
              </a:rPr>
              <a:t>同时适用于</a:t>
            </a:r>
            <a:r>
              <a:rPr lang="en-US" altLang="zh-CN" sz="800" dirty="0">
                <a:latin typeface="微软雅黑" panose="020B0503020204020204" charset="-122"/>
                <a:sym typeface="+mn-ea"/>
              </a:rPr>
              <a:t>LTE/5G</a:t>
            </a:r>
            <a:r>
              <a:rPr lang="zh-CN" altLang="en-US" sz="800" dirty="0">
                <a:latin typeface="微软雅黑" panose="020B0503020204020204" charset="-122"/>
                <a:sym typeface="+mn-ea"/>
              </a:rPr>
              <a:t>紧耦合，</a:t>
            </a:r>
            <a:r>
              <a:rPr lang="en-US" altLang="zh-CN" sz="800" dirty="0">
                <a:latin typeface="微软雅黑" panose="020B0503020204020204" charset="-122"/>
                <a:sym typeface="+mn-ea"/>
              </a:rPr>
              <a:t>5G</a:t>
            </a:r>
            <a:r>
              <a:rPr lang="zh-CN" altLang="en-US" sz="800" dirty="0">
                <a:latin typeface="微软雅黑" panose="020B0503020204020204" charset="-122"/>
                <a:sym typeface="+mn-ea"/>
              </a:rPr>
              <a:t>低频与高频紧耦合，蜂窝与</a:t>
            </a:r>
            <a:r>
              <a:rPr lang="en-US" altLang="zh-CN" sz="800" dirty="0" err="1">
                <a:latin typeface="微软雅黑" panose="020B0503020204020204" charset="-122"/>
                <a:sym typeface="+mn-ea"/>
              </a:rPr>
              <a:t>WiFi</a:t>
            </a:r>
            <a:r>
              <a:rPr lang="en-US" altLang="zh-CN" sz="800" dirty="0">
                <a:latin typeface="微软雅黑" panose="020B0503020204020204" charset="-122"/>
                <a:sym typeface="+mn-ea"/>
              </a:rPr>
              <a:t>.</a:t>
            </a:r>
            <a:endParaRPr lang="en-US" altLang="zh-CN" sz="800" dirty="0">
              <a:latin typeface="微软雅黑" panose="020B0503020204020204" charset="-122"/>
            </a:endParaRPr>
          </a:p>
          <a:p>
            <a:pPr marL="628650" marR="0" lvl="1" indent="-171450" algn="l" rtl="0" eaLnBrk="1" fontAlgn="auto" latinLnBrk="0" hangingPunct="1">
              <a:lnSpc>
                <a:spcPct val="110000"/>
              </a:lnSpc>
              <a:buFont typeface="Wingdings" panose="05000000000000000000" charset="0"/>
              <a:buChar char="p"/>
            </a:pPr>
            <a:r>
              <a:rPr lang="en-US" altLang="zh-CN" sz="800" dirty="0">
                <a:latin typeface="微软雅黑" panose="020B0503020204020204" charset="-122"/>
                <a:sym typeface="+mn-ea"/>
              </a:rPr>
              <a:t>TTM</a:t>
            </a:r>
            <a:r>
              <a:rPr lang="zh-CN" altLang="en-US" sz="800" dirty="0">
                <a:latin typeface="微软雅黑" panose="020B0503020204020204" charset="-122"/>
                <a:sym typeface="+mn-ea"/>
              </a:rPr>
              <a:t>可能缩短</a:t>
            </a:r>
            <a:endParaRPr lang="zh-CN" altLang="en-US" sz="800" dirty="0">
              <a:latin typeface="微软雅黑" panose="020B0503020204020204" charset="-122"/>
              <a:sym typeface="+mn-ea"/>
            </a:endParaRPr>
          </a:p>
          <a:p>
            <a:pPr marR="0" lvl="2" indent="-171450" algn="l" rtl="0" eaLnBrk="1" fontAlgn="auto" latinLnBrk="0" hangingPunct="1">
              <a:lnSpc>
                <a:spcPct val="110000"/>
              </a:lnSpc>
              <a:buFont typeface="Wingdings" panose="05000000000000000000" charset="0"/>
              <a:buChar char="Ø"/>
            </a:pPr>
            <a:r>
              <a:rPr lang="zh-CN" altLang="en-US" sz="800" dirty="0">
                <a:latin typeface="微软雅黑" panose="020B0503020204020204" charset="-122"/>
                <a:sym typeface="+mn-ea"/>
              </a:rPr>
              <a:t>高层软件运行于虚拟化平台，可以与硬件解耦，独立演进，新特性开发周期可能缩短</a:t>
            </a:r>
            <a:r>
              <a:rPr lang="en-US" altLang="zh-CN" sz="800" dirty="0">
                <a:latin typeface="微软雅黑" panose="020B0503020204020204" charset="-122"/>
                <a:sym typeface="+mn-ea"/>
              </a:rPr>
              <a:t>,</a:t>
            </a:r>
            <a:r>
              <a:rPr lang="zh-CN" altLang="en-US" sz="800" dirty="0">
                <a:latin typeface="微软雅黑" panose="020B0503020204020204" charset="-122"/>
                <a:sym typeface="+mn-ea"/>
              </a:rPr>
              <a:t>配合网络切片技术，差异化服务（大客户、行业用户等服务）更容易实现</a:t>
            </a:r>
            <a:r>
              <a:rPr lang="en-US" altLang="zh-CN" sz="800" dirty="0">
                <a:latin typeface="微软雅黑" panose="020B0503020204020204" charset="-122"/>
                <a:sym typeface="+mn-ea"/>
              </a:rPr>
              <a:t>.</a:t>
            </a:r>
            <a:endParaRPr lang="zh-CN" altLang="en-US" sz="800" dirty="0">
              <a:latin typeface="微软雅黑" panose="020B0503020204020204" charset="-122"/>
            </a:endParaRPr>
          </a:p>
          <a:p>
            <a:r>
              <a:rPr lang="zh-CN" altLang="en-US" sz="1100" dirty="0">
                <a:latin typeface="微软雅黑" panose="020B0503020204020204" charset="-122"/>
                <a:sym typeface="+mn-ea"/>
              </a:rPr>
              <a:t>CU云化的挑战：</a:t>
            </a:r>
            <a:endParaRPr lang="zh-CN" altLang="en-US" sz="1100" dirty="0">
              <a:latin typeface="微软雅黑" panose="020B0503020204020204" charset="-122"/>
              <a:sym typeface="+mn-ea"/>
            </a:endParaRPr>
          </a:p>
          <a:p>
            <a:pPr lvl="1">
              <a:lnSpc>
                <a:spcPct val="130000"/>
              </a:lnSpc>
              <a:buFont typeface="Wingdings" panose="05000000000000000000" charset="0"/>
              <a:buChar char="p"/>
            </a:pPr>
            <a:r>
              <a:rPr lang="zh-CN" altLang="en-US" sz="800" dirty="0">
                <a:latin typeface="微软雅黑" panose="020B0503020204020204" charset="-122"/>
                <a:sym typeface="+mn-ea"/>
              </a:rPr>
              <a:t>信令时延增加</a:t>
            </a:r>
            <a:endParaRPr lang="zh-CN" altLang="en-US" sz="800" dirty="0">
              <a:latin typeface="微软雅黑" panose="020B0503020204020204" charset="-122"/>
              <a:sym typeface="+mn-ea"/>
            </a:endParaRPr>
          </a:p>
          <a:p>
            <a:pPr lvl="2" indent="-171450">
              <a:lnSpc>
                <a:spcPct val="130000"/>
              </a:lnSpc>
              <a:buFont typeface="Wingdings" panose="05000000000000000000" charset="0"/>
              <a:buChar char="Ø"/>
            </a:pPr>
            <a:r>
              <a:rPr lang="zh-CN" altLang="en-US" sz="800" dirty="0">
                <a:latin typeface="微软雅黑" panose="020B0503020204020204" charset="-122"/>
                <a:sym typeface="+mn-ea"/>
              </a:rPr>
              <a:t>假定</a:t>
            </a:r>
            <a:r>
              <a:rPr lang="en-US" altLang="zh-CN" sz="800" dirty="0">
                <a:latin typeface="微软雅黑" panose="020B0503020204020204" charset="-122"/>
                <a:sym typeface="+mn-ea"/>
              </a:rPr>
              <a:t>CU</a:t>
            </a:r>
            <a:r>
              <a:rPr lang="zh-CN" altLang="en-US" sz="800" dirty="0">
                <a:latin typeface="微软雅黑" panose="020B0503020204020204" charset="-122"/>
                <a:sym typeface="+mn-ea"/>
              </a:rPr>
              <a:t>和</a:t>
            </a:r>
            <a:r>
              <a:rPr lang="en-US" altLang="zh-CN" sz="800" dirty="0">
                <a:latin typeface="微软雅黑" panose="020B0503020204020204" charset="-122"/>
                <a:sym typeface="+mn-ea"/>
              </a:rPr>
              <a:t>DU</a:t>
            </a:r>
            <a:r>
              <a:rPr lang="zh-CN" altLang="en-US" sz="800" dirty="0">
                <a:latin typeface="微软雅黑" panose="020B0503020204020204" charset="-122"/>
                <a:sym typeface="+mn-ea"/>
              </a:rPr>
              <a:t>之间的承载时延为</a:t>
            </a:r>
            <a:r>
              <a:rPr lang="en-US" altLang="zh-CN" sz="800" dirty="0">
                <a:latin typeface="微软雅黑" panose="020B0503020204020204" charset="-122"/>
                <a:sym typeface="+mn-ea"/>
              </a:rPr>
              <a:t>1ms</a:t>
            </a:r>
            <a:r>
              <a:rPr lang="zh-CN" altLang="en-US" sz="800" dirty="0">
                <a:latin typeface="微软雅黑" panose="020B0503020204020204" charset="-122"/>
                <a:sym typeface="+mn-ea"/>
              </a:rPr>
              <a:t>（约</a:t>
            </a:r>
            <a:r>
              <a:rPr lang="en-US" altLang="zh-CN" sz="800" dirty="0">
                <a:latin typeface="微软雅黑" panose="020B0503020204020204" charset="-122"/>
                <a:sym typeface="+mn-ea"/>
              </a:rPr>
              <a:t>100</a:t>
            </a:r>
            <a:r>
              <a:rPr lang="zh-CN" altLang="en-US" sz="800" dirty="0">
                <a:latin typeface="微软雅黑" panose="020B0503020204020204" charset="-122"/>
                <a:sym typeface="+mn-ea"/>
              </a:rPr>
              <a:t>公里，</a:t>
            </a:r>
            <a:r>
              <a:rPr lang="en-US" altLang="zh-CN" sz="800" dirty="0">
                <a:latin typeface="微软雅黑" panose="020B0503020204020204" charset="-122"/>
                <a:sym typeface="+mn-ea"/>
              </a:rPr>
              <a:t>3~5</a:t>
            </a:r>
            <a:r>
              <a:rPr lang="zh-CN" altLang="en-US" sz="800" dirty="0">
                <a:latin typeface="微软雅黑" panose="020B0503020204020204" charset="-122"/>
                <a:sym typeface="+mn-ea"/>
              </a:rPr>
              <a:t>个中间节点），那么</a:t>
            </a:r>
            <a:r>
              <a:rPr lang="en-US" altLang="zh-CN" sz="800" dirty="0">
                <a:latin typeface="微软雅黑" panose="020B0503020204020204" charset="-122"/>
                <a:sym typeface="+mn-ea"/>
              </a:rPr>
              <a:t>RRC</a:t>
            </a:r>
            <a:r>
              <a:rPr lang="zh-CN" altLang="en-US" sz="800" dirty="0">
                <a:latin typeface="微软雅黑" panose="020B0503020204020204" charset="-122"/>
                <a:sym typeface="+mn-ea"/>
              </a:rPr>
              <a:t>信令往返时延将增加</a:t>
            </a:r>
            <a:r>
              <a:rPr lang="en-US" altLang="zh-CN" sz="800" dirty="0">
                <a:latin typeface="微软雅黑" panose="020B0503020204020204" charset="-122"/>
                <a:sym typeface="+mn-ea"/>
              </a:rPr>
              <a:t>2ms</a:t>
            </a:r>
            <a:r>
              <a:rPr lang="zh-CN" altLang="en-US" sz="800" dirty="0">
                <a:latin typeface="微软雅黑" panose="020B0503020204020204" charset="-122"/>
                <a:sym typeface="+mn-ea"/>
              </a:rPr>
              <a:t>。一个完整附着流程将增加</a:t>
            </a:r>
            <a:r>
              <a:rPr lang="en-US" altLang="zh-CN" sz="800" dirty="0">
                <a:latin typeface="微软雅黑" panose="020B0503020204020204" charset="-122"/>
                <a:sym typeface="+mn-ea"/>
              </a:rPr>
              <a:t>6ms</a:t>
            </a:r>
            <a:r>
              <a:rPr lang="zh-CN" altLang="en-US" sz="800" dirty="0">
                <a:latin typeface="微软雅黑" panose="020B0503020204020204" charset="-122"/>
                <a:sym typeface="+mn-ea"/>
              </a:rPr>
              <a:t>。</a:t>
            </a:r>
            <a:r>
              <a:rPr lang="en-US" altLang="zh-CN" sz="800" dirty="0">
                <a:latin typeface="微软雅黑" panose="020B0503020204020204" charset="-122"/>
                <a:sym typeface="+mn-ea"/>
              </a:rPr>
              <a:t>2. </a:t>
            </a:r>
            <a:r>
              <a:rPr lang="zh-CN" altLang="en-US" sz="800" dirty="0">
                <a:latin typeface="微软雅黑" panose="020B0503020204020204" charset="-122"/>
                <a:sym typeface="+mn-ea"/>
              </a:rPr>
              <a:t>管理复杂度增加</a:t>
            </a:r>
            <a:r>
              <a:rPr lang="en-US" altLang="zh-CN" sz="800" dirty="0">
                <a:latin typeface="微软雅黑" panose="020B0503020204020204" charset="-122"/>
                <a:sym typeface="+mn-ea"/>
              </a:rPr>
              <a:t>;CU</a:t>
            </a:r>
            <a:r>
              <a:rPr lang="zh-CN" altLang="en-US" sz="800" dirty="0">
                <a:latin typeface="微软雅黑" panose="020B0503020204020204" charset="-122"/>
                <a:sym typeface="+mn-ea"/>
              </a:rPr>
              <a:t>和</a:t>
            </a:r>
            <a:r>
              <a:rPr lang="en-US" altLang="zh-CN" sz="800" dirty="0">
                <a:latin typeface="微软雅黑" panose="020B0503020204020204" charset="-122"/>
                <a:sym typeface="+mn-ea"/>
              </a:rPr>
              <a:t>DU</a:t>
            </a:r>
            <a:r>
              <a:rPr lang="zh-CN" altLang="en-US" sz="800" dirty="0">
                <a:latin typeface="微软雅黑" panose="020B0503020204020204" charset="-122"/>
                <a:sym typeface="+mn-ea"/>
              </a:rPr>
              <a:t>之间对接参数配置、数据一致性、版本兼容性等问题都将引入管理复杂度</a:t>
            </a:r>
            <a:r>
              <a:rPr lang="en-US" altLang="zh-CN" sz="800" dirty="0">
                <a:latin typeface="微软雅黑" panose="020B0503020204020204" charset="-122"/>
                <a:sym typeface="+mn-ea"/>
              </a:rPr>
              <a:t>;</a:t>
            </a:r>
            <a:r>
              <a:rPr lang="zh-CN" altLang="en-US" sz="800" dirty="0">
                <a:latin typeface="微软雅黑" panose="020B0503020204020204" charset="-122"/>
                <a:sym typeface="+mn-ea"/>
              </a:rPr>
              <a:t>云化的</a:t>
            </a:r>
            <a:r>
              <a:rPr lang="en-US" altLang="zh-CN" sz="800" dirty="0">
                <a:latin typeface="微软雅黑" panose="020B0503020204020204" charset="-122"/>
                <a:sym typeface="+mn-ea"/>
              </a:rPr>
              <a:t>CU</a:t>
            </a:r>
            <a:r>
              <a:rPr lang="zh-CN" altLang="en-US" sz="800" dirty="0">
                <a:latin typeface="微软雅黑" panose="020B0503020204020204" charset="-122"/>
                <a:sym typeface="+mn-ea"/>
              </a:rPr>
              <a:t>和非云化的</a:t>
            </a:r>
            <a:r>
              <a:rPr lang="en-US" altLang="zh-CN" sz="800" dirty="0">
                <a:latin typeface="微软雅黑" panose="020B0503020204020204" charset="-122"/>
                <a:sym typeface="+mn-ea"/>
              </a:rPr>
              <a:t>CU</a:t>
            </a:r>
            <a:r>
              <a:rPr lang="zh-CN" altLang="en-US" sz="800" dirty="0">
                <a:latin typeface="微软雅黑" panose="020B0503020204020204" charset="-122"/>
                <a:sym typeface="+mn-ea"/>
              </a:rPr>
              <a:t>共版本难度大。</a:t>
            </a:r>
            <a:endParaRPr lang="zh-CN" altLang="en-US" sz="800" dirty="0">
              <a:latin typeface="微软雅黑" panose="020B0503020204020204" charset="-122"/>
            </a:endParaRPr>
          </a:p>
          <a:p>
            <a:pPr marL="628650" lvl="1" indent="-171450">
              <a:lnSpc>
                <a:spcPct val="130000"/>
              </a:lnSpc>
              <a:buFont typeface="Wingdings" panose="05000000000000000000" charset="0"/>
              <a:buChar char="p"/>
            </a:pPr>
            <a:r>
              <a:rPr lang="zh-CN" altLang="en-US" sz="800" dirty="0">
                <a:latin typeface="微软雅黑" panose="020B0503020204020204" charset="-122"/>
                <a:sym typeface="+mn-ea"/>
              </a:rPr>
              <a:t>可用性要求变高</a:t>
            </a:r>
            <a:endParaRPr lang="zh-CN" altLang="en-US" sz="800" dirty="0">
              <a:latin typeface="微软雅黑" panose="020B0503020204020204" charset="-122"/>
              <a:sym typeface="+mn-ea"/>
            </a:endParaRPr>
          </a:p>
          <a:p>
            <a:pPr lvl="2" indent="-171450">
              <a:lnSpc>
                <a:spcPct val="130000"/>
              </a:lnSpc>
              <a:buFont typeface="Wingdings" panose="05000000000000000000" charset="0"/>
              <a:buChar char="Ø"/>
            </a:pPr>
            <a:r>
              <a:rPr lang="en-US" altLang="zh-CN" sz="800" dirty="0">
                <a:latin typeface="微软雅黑" panose="020B0503020204020204" charset="-122"/>
                <a:sym typeface="+mn-ea"/>
              </a:rPr>
              <a:t>CU</a:t>
            </a:r>
            <a:r>
              <a:rPr lang="zh-CN" altLang="en-US" sz="800" dirty="0">
                <a:latin typeface="微软雅黑" panose="020B0503020204020204" charset="-122"/>
                <a:sym typeface="+mn-ea"/>
              </a:rPr>
              <a:t>容量做大后，可用性要求很高，需要考虑</a:t>
            </a:r>
            <a:r>
              <a:rPr lang="en-US" altLang="zh-CN" sz="800" dirty="0">
                <a:latin typeface="微软雅黑" panose="020B0503020204020204" charset="-122"/>
                <a:sym typeface="+mn-ea"/>
              </a:rPr>
              <a:t>CU Pool</a:t>
            </a:r>
            <a:r>
              <a:rPr lang="zh-CN" altLang="en-US" sz="800" dirty="0">
                <a:latin typeface="微软雅黑" panose="020B0503020204020204" charset="-122"/>
                <a:sym typeface="+mn-ea"/>
              </a:rPr>
              <a:t>或者异地容灾方案。</a:t>
            </a:r>
            <a:endParaRPr lang="zh-CN" altLang="en-US" sz="800" dirty="0">
              <a:latin typeface="微软雅黑" panose="020B0503020204020204" charset="-122"/>
            </a:endParaRPr>
          </a:p>
          <a:p>
            <a:pPr marL="628650" lvl="3">
              <a:lnSpc>
                <a:spcPct val="130000"/>
              </a:lnSpc>
              <a:buClr>
                <a:schemeClr val="tx1">
                  <a:lumMod val="95000"/>
                  <a:lumOff val="5000"/>
                </a:schemeClr>
              </a:buClr>
              <a:buSzPct val="70000"/>
              <a:buFont typeface="Wingdings" panose="05000000000000000000" charset="0"/>
              <a:buChar char="p"/>
            </a:pPr>
            <a:r>
              <a:rPr lang="zh-CN" altLang="en-US" sz="800" dirty="0">
                <a:latin typeface="微软雅黑" panose="020B0503020204020204" charset="-122"/>
                <a:sym typeface="+mn-ea"/>
              </a:rPr>
              <a:t>承载网络改造</a:t>
            </a:r>
            <a:endParaRPr lang="zh-CN" altLang="en-US" sz="800" dirty="0">
              <a:latin typeface="微软雅黑" panose="020B0503020204020204" charset="-122"/>
              <a:sym typeface="+mn-ea"/>
            </a:endParaRPr>
          </a:p>
          <a:p>
            <a:pPr marL="1085850" lvl="4" indent="-171450">
              <a:lnSpc>
                <a:spcPct val="130000"/>
              </a:lnSpc>
              <a:buClr>
                <a:schemeClr val="tx1">
                  <a:lumMod val="95000"/>
                  <a:lumOff val="5000"/>
                </a:schemeClr>
              </a:buClr>
              <a:buSzPct val="70000"/>
              <a:buFont typeface="Wingdings" panose="05000000000000000000" charset="0"/>
              <a:buChar char="Ø"/>
            </a:pPr>
            <a:r>
              <a:rPr lang="en-US" altLang="zh-CN" sz="800" dirty="0">
                <a:latin typeface="微软雅黑" panose="020B0503020204020204" charset="-122"/>
                <a:sym typeface="+mn-ea"/>
              </a:rPr>
              <a:t>Cloud RAN</a:t>
            </a:r>
            <a:r>
              <a:rPr lang="zh-CN" altLang="en-US" sz="800" dirty="0">
                <a:latin typeface="微软雅黑" panose="020B0503020204020204" charset="-122"/>
                <a:sym typeface="+mn-ea"/>
              </a:rPr>
              <a:t>位置要求有</a:t>
            </a:r>
            <a:r>
              <a:rPr lang="en-US" altLang="zh-CN" sz="800" dirty="0">
                <a:latin typeface="微软雅黑" panose="020B0503020204020204" charset="-122"/>
                <a:sym typeface="+mn-ea"/>
              </a:rPr>
              <a:t>L3</a:t>
            </a:r>
            <a:r>
              <a:rPr lang="zh-CN" altLang="en-US" sz="800" dirty="0">
                <a:latin typeface="微软雅黑" panose="020B0503020204020204" charset="-122"/>
                <a:sym typeface="+mn-ea"/>
              </a:rPr>
              <a:t>承载节点，承载网</a:t>
            </a:r>
            <a:r>
              <a:rPr lang="en-US" altLang="zh-CN" sz="800" dirty="0">
                <a:latin typeface="微软雅黑" panose="020B0503020204020204" charset="-122"/>
                <a:sym typeface="+mn-ea"/>
              </a:rPr>
              <a:t>L3</a:t>
            </a:r>
            <a:r>
              <a:rPr lang="zh-CN" altLang="en-US" sz="800" dirty="0">
                <a:latin typeface="微软雅黑" panose="020B0503020204020204" charset="-122"/>
                <a:sym typeface="+mn-ea"/>
              </a:rPr>
              <a:t>节点的位置制约了</a:t>
            </a:r>
            <a:r>
              <a:rPr lang="en-US" altLang="zh-CN" sz="800" dirty="0">
                <a:latin typeface="微软雅黑" panose="020B0503020204020204" charset="-122"/>
                <a:sym typeface="+mn-ea"/>
              </a:rPr>
              <a:t>Cloud RAN</a:t>
            </a:r>
            <a:r>
              <a:rPr lang="zh-CN" altLang="en-US" sz="800" dirty="0">
                <a:latin typeface="微软雅黑" panose="020B0503020204020204" charset="-122"/>
                <a:sym typeface="+mn-ea"/>
              </a:rPr>
              <a:t>下沉程度。</a:t>
            </a:r>
            <a:endParaRPr lang="zh-CN" altLang="en-US" sz="800" dirty="0">
              <a:latin typeface="微软雅黑" panose="020B0503020204020204" charset="-122"/>
            </a:endParaRPr>
          </a:p>
          <a:p>
            <a:endParaRPr lang="zh-CN" altLang="en-US" sz="1000" dirty="0">
              <a:sym typeface="+mn-ea"/>
            </a:endParaRPr>
          </a:p>
          <a:p>
            <a:endParaRPr lang="zh-CN" altLang="en-US" sz="1000" dirty="0">
              <a:sym typeface="+mn-ea"/>
            </a:endParaRPr>
          </a:p>
          <a:p>
            <a:endParaRPr lang="zh-CN" altLang="en-US" dirty="0"/>
          </a:p>
        </p:txBody>
      </p:sp>
      <p:sp>
        <p:nvSpPr>
          <p:cNvPr id="4" name="灯片编号占位符 3"/>
          <p:cNvSpPr>
            <a:spLocks noGrp="1"/>
          </p:cNvSpPr>
          <p:nvPr>
            <p:ph type="sldNum" sz="quarter" idx="5"/>
          </p:nvPr>
        </p:nvSpPr>
        <p:spPr/>
        <p:txBody>
          <a:bodyPr/>
          <a:lstStyle/>
          <a:p>
            <a:fld id="{738251BF-1E87-4A02-BF22-10E0D3930E8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64685F-6040-4C45-AE64-C42D934E3F1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a:effectLst/>
                <a:latin typeface="Arial" panose="020B0604020202020204" pitchFamily="34" charset="0"/>
                <a:ea typeface="宋体" panose="02010600030101010101" pitchFamily="2" charset="-122"/>
              </a:rPr>
              <a:t>3GPP</a:t>
            </a:r>
            <a:r>
              <a:rPr lang="zh-CN" altLang="zh-CN" sz="1800" kern="100" dirty="0">
                <a:effectLst/>
                <a:latin typeface="Arial" panose="020B0604020202020204" pitchFamily="34" charset="0"/>
                <a:ea typeface="宋体" panose="02010600030101010101" pitchFamily="2" charset="-122"/>
                <a:cs typeface="Arial" panose="020B0604020202020204" pitchFamily="34" charset="0"/>
              </a:rPr>
              <a:t>是</a:t>
            </a:r>
            <a:r>
              <a:rPr lang="en-US" altLang="zh-CN" sz="1800" kern="100" dirty="0">
                <a:effectLst/>
                <a:latin typeface="Arial" panose="020B0604020202020204" pitchFamily="34" charset="0"/>
                <a:ea typeface="宋体" panose="02010600030101010101" pitchFamily="2" charset="-122"/>
              </a:rPr>
              <a:t>5G</a:t>
            </a:r>
            <a:r>
              <a:rPr lang="zh-CN" altLang="zh-CN" sz="1800" kern="100" dirty="0">
                <a:effectLst/>
                <a:latin typeface="Arial" panose="020B0604020202020204" pitchFamily="34" charset="0"/>
                <a:ea typeface="宋体" panose="02010600030101010101" pitchFamily="2" charset="-122"/>
                <a:cs typeface="Arial" panose="020B0604020202020204" pitchFamily="34" charset="0"/>
              </a:rPr>
              <a:t>标准化工作的核心机构，</a:t>
            </a:r>
            <a:r>
              <a:rPr lang="en-US" altLang="zh-CN" sz="1800" kern="100" dirty="0">
                <a:effectLst/>
                <a:latin typeface="Arial" panose="020B0604020202020204" pitchFamily="34" charset="0"/>
                <a:ea typeface="宋体" panose="02010600030101010101" pitchFamily="2" charset="-122"/>
              </a:rPr>
              <a:t>3GPP</a:t>
            </a:r>
            <a:r>
              <a:rPr lang="zh-CN" altLang="zh-CN" sz="1800" kern="100" dirty="0">
                <a:effectLst/>
                <a:latin typeface="Arial" panose="020B0604020202020204" pitchFamily="34" charset="0"/>
                <a:ea typeface="宋体" panose="02010600030101010101" pitchFamily="2" charset="-122"/>
                <a:cs typeface="Arial" panose="020B0604020202020204" pitchFamily="34" charset="0"/>
              </a:rPr>
              <a:t>制定的标准规范以</a:t>
            </a:r>
            <a:r>
              <a:rPr lang="en-US" altLang="zh-CN" sz="1800" kern="100" dirty="0">
                <a:effectLst/>
                <a:latin typeface="Arial" panose="020B0604020202020204" pitchFamily="34" charset="0"/>
                <a:ea typeface="宋体" panose="02010600030101010101" pitchFamily="2" charset="-122"/>
              </a:rPr>
              <a:t>Release</a:t>
            </a:r>
            <a:r>
              <a:rPr lang="zh-CN" altLang="zh-CN" sz="1800" kern="100" dirty="0">
                <a:effectLst/>
                <a:latin typeface="Arial" panose="020B0604020202020204" pitchFamily="34" charset="0"/>
                <a:ea typeface="宋体" panose="02010600030101010101" pitchFamily="2" charset="-122"/>
                <a:cs typeface="Arial" panose="020B0604020202020204" pitchFamily="34" charset="0"/>
              </a:rPr>
              <a:t>作为版本进行管理，平均</a:t>
            </a:r>
            <a:r>
              <a:rPr lang="en-US" altLang="zh-CN" sz="1800" kern="100" dirty="0">
                <a:effectLst/>
                <a:latin typeface="Arial" panose="020B0604020202020204" pitchFamily="34" charset="0"/>
                <a:ea typeface="宋体" panose="02010600030101010101" pitchFamily="2" charset="-122"/>
              </a:rPr>
              <a:t>1-2</a:t>
            </a:r>
            <a:r>
              <a:rPr lang="zh-CN" altLang="zh-CN" sz="1800" kern="100" dirty="0">
                <a:effectLst/>
                <a:latin typeface="Arial" panose="020B0604020202020204" pitchFamily="34" charset="0"/>
                <a:ea typeface="宋体" panose="02010600030101010101" pitchFamily="2" charset="-122"/>
                <a:cs typeface="Arial" panose="020B0604020202020204" pitchFamily="34" charset="0"/>
              </a:rPr>
              <a:t>年就会完成一个版本的</a:t>
            </a:r>
            <a:r>
              <a:rPr lang="zh-CN" altLang="zh-CN" sz="1800" kern="100">
                <a:effectLst/>
                <a:latin typeface="Arial" panose="020B0604020202020204" pitchFamily="34" charset="0"/>
                <a:ea typeface="宋体" panose="02010600030101010101" pitchFamily="2" charset="-122"/>
                <a:cs typeface="Arial" panose="020B0604020202020204" pitchFamily="34" charset="0"/>
              </a:rPr>
              <a:t>制定。</a:t>
            </a:r>
            <a:endParaRPr lang="en-US" altLang="zh-CN" sz="1800" kern="100">
              <a:effectLst/>
              <a:latin typeface="Arial" panose="020B0604020202020204" pitchFamily="34" charset="0"/>
              <a:ea typeface="宋体" panose="02010600030101010101" pitchFamily="2" charset="-122"/>
              <a:cs typeface="Arial" panose="020B0604020202020204" pitchFamily="34" charset="0"/>
            </a:endParaRPr>
          </a:p>
          <a:p>
            <a:r>
              <a:rPr lang="zh-CN" altLang="en-US"/>
              <a:t>国际电信联盟是联合国的一个重要专门机构，也是联合国机构中历史最长的一个国际组织。简称“国际电联”、“电联”或“</a:t>
            </a:r>
            <a:r>
              <a:rPr lang="en-US" altLang="zh-CN"/>
              <a:t>ITU”</a:t>
            </a:r>
            <a:r>
              <a:rPr lang="zh-CN" altLang="en-US"/>
              <a:t>。</a:t>
            </a:r>
            <a:endParaRPr lang="zh-CN" altLang="en-US"/>
          </a:p>
          <a:p>
            <a:r>
              <a:rPr lang="zh-CN" altLang="en-US"/>
              <a:t>国际电联是主管信息通信技术事务的联合国机构，负责分配和管理全球无线电频谱与卫星轨道资源，制定全球电信标准，向发展中国家提供电信援助，促进全球电信发展。</a:t>
            </a:r>
            <a:endParaRPr lang="zh-CN" altLang="en-US"/>
          </a:p>
          <a:p>
            <a:r>
              <a:rPr lang="zh-CN" altLang="en-US"/>
              <a:t>作为世界范围内联系各国政府和私营部门的纽带，国际电联通过其麾下的无线电通信、标准化和发展电信展览活动，而且是信息社会世界高峰会议的主办机构。</a:t>
            </a:r>
            <a:endParaRPr lang="zh-CN" altLang="en-US"/>
          </a:p>
          <a:p>
            <a:r>
              <a:rPr lang="zh-CN" altLang="en-US"/>
              <a:t>国际电联总部设于瑞士日内瓦，其成员包括</a:t>
            </a:r>
            <a:r>
              <a:rPr lang="en-US" altLang="zh-CN"/>
              <a:t>193</a:t>
            </a:r>
            <a:r>
              <a:rPr lang="zh-CN" altLang="en-US"/>
              <a:t>个成员国和</a:t>
            </a:r>
            <a:r>
              <a:rPr lang="en-US" altLang="zh-CN"/>
              <a:t>700</a:t>
            </a:r>
            <a:r>
              <a:rPr lang="zh-CN" altLang="en-US"/>
              <a:t>多个部门成员及部门准成员和学术成员。每年的</a:t>
            </a:r>
            <a:r>
              <a:rPr lang="en-US" altLang="zh-CN"/>
              <a:t>5</a:t>
            </a:r>
            <a:r>
              <a:rPr lang="zh-CN" altLang="en-US"/>
              <a:t>月</a:t>
            </a:r>
            <a:r>
              <a:rPr lang="en-US" altLang="zh-CN"/>
              <a:t>17</a:t>
            </a:r>
            <a:r>
              <a:rPr lang="zh-CN" altLang="en-US"/>
              <a:t>日是世界电信日</a:t>
            </a:r>
            <a:r>
              <a:rPr lang="en-US" altLang="zh-CN"/>
              <a:t>(World Telecommunication Day)</a:t>
            </a:r>
            <a:r>
              <a:rPr lang="zh-CN" altLang="en-US"/>
              <a:t>。</a:t>
            </a:r>
            <a:endParaRPr lang="zh-CN" altLang="en-US" dirty="0"/>
          </a:p>
        </p:txBody>
      </p:sp>
      <p:sp>
        <p:nvSpPr>
          <p:cNvPr id="4" name="灯片编号占位符 3"/>
          <p:cNvSpPr>
            <a:spLocks noGrp="1"/>
          </p:cNvSpPr>
          <p:nvPr>
            <p:ph type="sldNum" sz="quarter" idx="5"/>
          </p:nvPr>
        </p:nvSpPr>
        <p:spPr/>
        <p:txBody>
          <a:bodyPr/>
          <a:lstStyle/>
          <a:p>
            <a:fld id="{22528F52-921D-4B5E-90E1-89DF6F6F587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376238" y="768350"/>
            <a:ext cx="6346825" cy="3570288"/>
          </a:xfrm>
        </p:spPr>
      </p:sp>
      <p:sp>
        <p:nvSpPr>
          <p:cNvPr id="7" name="备注占位符 6"/>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幻灯片图像占位符 1"/>
          <p:cNvSpPr>
            <a:spLocks noGrp="1" noRot="1" noChangeAspect="1"/>
          </p:cNvSpPr>
          <p:nvPr>
            <p:ph type="sldImg"/>
          </p:nvPr>
        </p:nvSpPr>
        <p:spPr>
          <a:ln>
            <a:solidFill>
              <a:srgbClr val="000000"/>
            </a:solidFill>
          </a:ln>
        </p:spPr>
      </p:sp>
      <p:sp>
        <p:nvSpPr>
          <p:cNvPr id="20482" name="备注占位符 2"/>
          <p:cNvSpPr>
            <a:spLocks noGrp="1"/>
          </p:cNvSpPr>
          <p:nvPr>
            <p:ph type="body"/>
          </p:nvPr>
        </p:nvSpPr>
        <p:spPr>
          <a:noFill/>
          <a:ln>
            <a:noFill/>
          </a:ln>
        </p:spPr>
        <p:txBody>
          <a:bodyPr lIns="91440" tIns="45720" rIns="91440" bIns="45720" anchor="t" anchorCtr="0"/>
          <a:p>
            <a:pPr lvl="0"/>
            <a:r>
              <a:rPr lang="en-US" altLang="zh-CN" dirty="0"/>
              <a:t>5G</a:t>
            </a:r>
            <a:r>
              <a:rPr lang="zh-CN" altLang="zh-CN" dirty="0"/>
              <a:t>系统架构包括两部分：</a:t>
            </a:r>
            <a:r>
              <a:rPr lang="en-US" altLang="zh-CN" dirty="0"/>
              <a:t>5G</a:t>
            </a:r>
            <a:r>
              <a:rPr lang="zh-CN" altLang="zh-CN" dirty="0"/>
              <a:t>无线接入网（</a:t>
            </a:r>
            <a:r>
              <a:rPr lang="en-US" altLang="zh-CN" dirty="0"/>
              <a:t>NG-RAN</a:t>
            </a:r>
            <a:r>
              <a:rPr lang="zh-CN" altLang="zh-CN" dirty="0"/>
              <a:t>）和</a:t>
            </a:r>
            <a:r>
              <a:rPr lang="en-US" altLang="zh-CN" dirty="0"/>
              <a:t>5G </a:t>
            </a:r>
            <a:r>
              <a:rPr lang="zh-CN" altLang="zh-CN" dirty="0"/>
              <a:t>核心网（</a:t>
            </a:r>
            <a:r>
              <a:rPr lang="en-US" altLang="zh-CN" dirty="0"/>
              <a:t>5GC</a:t>
            </a:r>
            <a:r>
              <a:rPr lang="zh-CN" altLang="zh-CN" dirty="0"/>
              <a:t>，</a:t>
            </a:r>
            <a:r>
              <a:rPr lang="en-US" altLang="zh-CN" dirty="0"/>
              <a:t>3GPP</a:t>
            </a:r>
            <a:r>
              <a:rPr lang="zh-CN" altLang="zh-CN" dirty="0"/>
              <a:t>有时也称为</a:t>
            </a:r>
            <a:r>
              <a:rPr lang="en-US" altLang="zh-CN" dirty="0"/>
              <a:t>NGC</a:t>
            </a:r>
            <a:r>
              <a:rPr lang="zh-CN" altLang="zh-CN" dirty="0"/>
              <a:t>）</a:t>
            </a:r>
            <a:endParaRPr lang="zh-CN" altLang="zh-CN" dirty="0"/>
          </a:p>
          <a:p>
            <a:pPr lvl="0"/>
            <a:r>
              <a:rPr lang="zh-CN" altLang="en-US" dirty="0"/>
              <a:t>协议数据单元(Protocol Data Unit,PDU)是指在网络通信中,由协议层传递的最小数据单位,是协议层传输数据的基本单位。 </a:t>
            </a:r>
            <a:endParaRPr lang="zh-CN" altLang="en-US" dirty="0"/>
          </a:p>
        </p:txBody>
      </p:sp>
      <p:sp>
        <p:nvSpPr>
          <p:cNvPr id="20483" name="灯片编号占位符 3"/>
          <p:cNvSpPr>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nchorCtr="0"/>
          <a:p>
            <a:pPr lvl="0"/>
            <a:fld id="{9A0DB2DC-4C9A-4742-B13C-FB6460FD3503}" type="slidenum">
              <a:rPr lang="zh-CN" altLang="en-US"/>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假设基站天线高度为30m,距离楼宇为100m,用普通天线只能覆盖9层楼,而用3DMIMO天线可覆盖25层楼</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376238" y="768350"/>
            <a:ext cx="6346825" cy="3570288"/>
          </a:xfrm>
        </p:spPr>
      </p:sp>
      <p:sp>
        <p:nvSpPr>
          <p:cNvPr id="7" name="备注占位符 6"/>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768350"/>
            <a:ext cx="6346825" cy="35702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376238" y="768350"/>
            <a:ext cx="6346825" cy="3570288"/>
          </a:xfrm>
        </p:spPr>
      </p:sp>
      <p:sp>
        <p:nvSpPr>
          <p:cNvPr id="7" name="备注占位符 6"/>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768350"/>
            <a:ext cx="6346825" cy="3570288"/>
          </a:xfrm>
        </p:spPr>
      </p:sp>
      <p:sp>
        <p:nvSpPr>
          <p:cNvPr id="3" name="备注占位符 2"/>
          <p:cNvSpPr>
            <a:spLocks noGrp="1"/>
          </p:cNvSpPr>
          <p:nvPr>
            <p:ph type="body" idx="1"/>
          </p:nvPr>
        </p:nvSpPr>
        <p:spPr/>
        <p:txBody>
          <a:bodyPr/>
          <a:lstStyle/>
          <a:p>
            <a:endParaRPr lang="zh-CN" altLang="en-US"/>
          </a:p>
        </p:txBody>
      </p:sp>
      <p:sp>
        <p:nvSpPr>
          <p:cNvPr id="5" name="页眉占位符 3"/>
          <p:cNvSpPr>
            <a:spLocks noGrp="1"/>
          </p:cNvSpPr>
          <p:nvPr>
            <p:ph type="hdr" sz="quarter"/>
          </p:nvPr>
        </p:nvSpPr>
        <p:spPr>
          <a:xfrm>
            <a:off x="892175" y="390525"/>
            <a:ext cx="3076575" cy="512763"/>
          </a:xfrm>
          <a:prstGeom prst="rect">
            <a:avLst/>
          </a:prstGeom>
        </p:spPr>
        <p:txBody>
          <a:bodyPr/>
          <a:lstStyle/>
          <a:p>
            <a:r>
              <a:rPr lang="en-US" altLang="zh-CN" sz="1200" i="0" dirty="0" smtClean="0">
                <a:latin typeface="微软雅黑" panose="020B0503020204020204" charset="-122"/>
                <a:ea typeface="微软雅黑" panose="020B0503020204020204" charset="-122"/>
              </a:rPr>
              <a:t>5G</a:t>
            </a:r>
            <a:r>
              <a:rPr lang="zh-CN" altLang="en-US" sz="1200" i="0" dirty="0" smtClean="0">
                <a:latin typeface="微软雅黑" panose="020B0503020204020204" charset="-122"/>
                <a:ea typeface="微软雅黑" panose="020B0503020204020204" charset="-122"/>
              </a:rPr>
              <a:t>无线网络原理概述</a:t>
            </a:r>
            <a:endParaRPr lang="zh-CN" altLang="en-US" sz="1200" i="0" dirty="0">
              <a:latin typeface="微软雅黑" panose="020B0503020204020204" charset="-122"/>
              <a:ea typeface="微软雅黑" panose="020B0503020204020204" charset="-122"/>
            </a:endParaRPr>
          </a:p>
        </p:txBody>
      </p:sp>
      <p:sp>
        <p:nvSpPr>
          <p:cNvPr id="6" name="页脚占位符 5"/>
          <p:cNvSpPr>
            <a:spLocks noGrp="1"/>
          </p:cNvSpPr>
          <p:nvPr>
            <p:ph type="ftr" sz="quarter" idx="4"/>
          </p:nvPr>
        </p:nvSpPr>
        <p:spPr>
          <a:xfrm>
            <a:off x="1617785" y="9477248"/>
            <a:ext cx="3833447" cy="511175"/>
          </a:xfrm>
          <a:prstGeom prst="rect">
            <a:avLst/>
          </a:prstGeom>
        </p:spPr>
        <p:txBody>
          <a:bodyPr/>
          <a:lstStyle/>
          <a:p>
            <a:r>
              <a:rPr lang="zh-CN" altLang="en-US" smtClean="0"/>
              <a:t>华为技术有限公司  版权所有  未经许可不得扩散</a:t>
            </a:r>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768350"/>
            <a:ext cx="6346825" cy="3570288"/>
          </a:xfrm>
        </p:spPr>
      </p:sp>
      <p:sp>
        <p:nvSpPr>
          <p:cNvPr id="3" name="备注占位符 2"/>
          <p:cNvSpPr>
            <a:spLocks noGrp="1"/>
          </p:cNvSpPr>
          <p:nvPr>
            <p:ph type="body" idx="1"/>
          </p:nvPr>
        </p:nvSpPr>
        <p:spPr/>
        <p:txBody>
          <a:bodyPr/>
          <a:lstStyle/>
          <a:p>
            <a:endParaRPr lang="zh-CN" altLang="en-US" dirty="0"/>
          </a:p>
        </p:txBody>
      </p:sp>
      <p:sp>
        <p:nvSpPr>
          <p:cNvPr id="5" name="页眉占位符 3"/>
          <p:cNvSpPr>
            <a:spLocks noGrp="1"/>
          </p:cNvSpPr>
          <p:nvPr>
            <p:ph type="hdr" sz="quarter"/>
          </p:nvPr>
        </p:nvSpPr>
        <p:spPr>
          <a:xfrm>
            <a:off x="892175" y="390525"/>
            <a:ext cx="3076575" cy="512763"/>
          </a:xfrm>
          <a:prstGeom prst="rect">
            <a:avLst/>
          </a:prstGeom>
        </p:spPr>
        <p:txBody>
          <a:bodyPr/>
          <a:lstStyle/>
          <a:p>
            <a:r>
              <a:rPr lang="en-US" altLang="zh-CN" sz="1200" i="0" dirty="0" smtClean="0">
                <a:latin typeface="微软雅黑" panose="020B0503020204020204" charset="-122"/>
                <a:ea typeface="微软雅黑" panose="020B0503020204020204" charset="-122"/>
              </a:rPr>
              <a:t>5G</a:t>
            </a:r>
            <a:r>
              <a:rPr lang="zh-CN" altLang="en-US" sz="1200" i="0" dirty="0" smtClean="0">
                <a:latin typeface="微软雅黑" panose="020B0503020204020204" charset="-122"/>
                <a:ea typeface="微软雅黑" panose="020B0503020204020204" charset="-122"/>
              </a:rPr>
              <a:t>无线网络原理概述</a:t>
            </a:r>
            <a:endParaRPr lang="zh-CN" altLang="en-US" sz="1200" i="0" dirty="0">
              <a:latin typeface="微软雅黑" panose="020B0503020204020204" charset="-122"/>
              <a:ea typeface="微软雅黑" panose="020B0503020204020204" charset="-122"/>
            </a:endParaRPr>
          </a:p>
        </p:txBody>
      </p:sp>
      <p:sp>
        <p:nvSpPr>
          <p:cNvPr id="6" name="页脚占位符 5"/>
          <p:cNvSpPr>
            <a:spLocks noGrp="1"/>
          </p:cNvSpPr>
          <p:nvPr>
            <p:ph type="ftr" sz="quarter" idx="4"/>
          </p:nvPr>
        </p:nvSpPr>
        <p:spPr>
          <a:xfrm>
            <a:off x="1617785" y="9477248"/>
            <a:ext cx="3833447" cy="511175"/>
          </a:xfrm>
          <a:prstGeom prst="rect">
            <a:avLst/>
          </a:prstGeom>
        </p:spPr>
        <p:txBody>
          <a:bodyPr/>
          <a:lstStyle/>
          <a:p>
            <a:r>
              <a:rPr lang="zh-CN" altLang="en-US" smtClean="0"/>
              <a:t>华为技术有限公司  版权所有  未经许可不得扩散</a:t>
            </a:r>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768350"/>
            <a:ext cx="6346825" cy="3570288"/>
          </a:xfrm>
        </p:spPr>
      </p:sp>
      <p:sp>
        <p:nvSpPr>
          <p:cNvPr id="3" name="备注占位符 2"/>
          <p:cNvSpPr>
            <a:spLocks noGrp="1"/>
          </p:cNvSpPr>
          <p:nvPr>
            <p:ph type="body" idx="1"/>
          </p:nvPr>
        </p:nvSpPr>
        <p:spPr/>
        <p:txBody>
          <a:bodyPr/>
          <a:lstStyle/>
          <a:p>
            <a:endParaRPr lang="zh-CN" altLang="en-US" dirty="0"/>
          </a:p>
        </p:txBody>
      </p:sp>
      <p:sp>
        <p:nvSpPr>
          <p:cNvPr id="5" name="页眉占位符 3"/>
          <p:cNvSpPr>
            <a:spLocks noGrp="1"/>
          </p:cNvSpPr>
          <p:nvPr>
            <p:ph type="hdr" sz="quarter"/>
          </p:nvPr>
        </p:nvSpPr>
        <p:spPr>
          <a:xfrm>
            <a:off x="892175" y="390525"/>
            <a:ext cx="3076575" cy="512763"/>
          </a:xfrm>
          <a:prstGeom prst="rect">
            <a:avLst/>
          </a:prstGeom>
        </p:spPr>
        <p:txBody>
          <a:bodyPr/>
          <a:lstStyle/>
          <a:p>
            <a:r>
              <a:rPr lang="en-US" altLang="zh-CN" sz="1200" i="0" dirty="0" smtClean="0">
                <a:latin typeface="微软雅黑" panose="020B0503020204020204" charset="-122"/>
                <a:ea typeface="微软雅黑" panose="020B0503020204020204" charset="-122"/>
              </a:rPr>
              <a:t>5G</a:t>
            </a:r>
            <a:r>
              <a:rPr lang="zh-CN" altLang="en-US" sz="1200" i="0" dirty="0" smtClean="0">
                <a:latin typeface="微软雅黑" panose="020B0503020204020204" charset="-122"/>
                <a:ea typeface="微软雅黑" panose="020B0503020204020204" charset="-122"/>
              </a:rPr>
              <a:t>无线网络原理概述</a:t>
            </a:r>
            <a:endParaRPr lang="zh-CN" altLang="en-US" sz="1200" i="0" dirty="0">
              <a:latin typeface="微软雅黑" panose="020B0503020204020204" charset="-122"/>
              <a:ea typeface="微软雅黑" panose="020B0503020204020204" charset="-122"/>
            </a:endParaRPr>
          </a:p>
        </p:txBody>
      </p:sp>
      <p:sp>
        <p:nvSpPr>
          <p:cNvPr id="6" name="页脚占位符 5"/>
          <p:cNvSpPr>
            <a:spLocks noGrp="1"/>
          </p:cNvSpPr>
          <p:nvPr>
            <p:ph type="ftr" sz="quarter" idx="4"/>
          </p:nvPr>
        </p:nvSpPr>
        <p:spPr>
          <a:xfrm>
            <a:off x="1617785" y="9477248"/>
            <a:ext cx="3833447" cy="511175"/>
          </a:xfrm>
          <a:prstGeom prst="rect">
            <a:avLst/>
          </a:prstGeom>
        </p:spPr>
        <p:txBody>
          <a:bodyPr/>
          <a:lstStyle/>
          <a:p>
            <a:r>
              <a:rPr lang="zh-CN" altLang="en-US" smtClean="0"/>
              <a:t>华为技术有限公司  版权所有  未经许可不得扩散</a:t>
            </a:r>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768350"/>
            <a:ext cx="6346825" cy="3570288"/>
          </a:xfrm>
        </p:spPr>
      </p:sp>
      <p:sp>
        <p:nvSpPr>
          <p:cNvPr id="3" name="备注占位符 2"/>
          <p:cNvSpPr>
            <a:spLocks noGrp="1"/>
          </p:cNvSpPr>
          <p:nvPr>
            <p:ph type="body" idx="1"/>
          </p:nvPr>
        </p:nvSpPr>
        <p:spPr/>
        <p:txBody>
          <a:bodyPr/>
          <a:lstStyle/>
          <a:p>
            <a:endParaRPr lang="zh-CN" altLang="en-US" dirty="0"/>
          </a:p>
        </p:txBody>
      </p:sp>
      <p:sp>
        <p:nvSpPr>
          <p:cNvPr id="5" name="页眉占位符 3"/>
          <p:cNvSpPr>
            <a:spLocks noGrp="1"/>
          </p:cNvSpPr>
          <p:nvPr>
            <p:ph type="hdr" sz="quarter"/>
          </p:nvPr>
        </p:nvSpPr>
        <p:spPr>
          <a:xfrm>
            <a:off x="892175" y="390525"/>
            <a:ext cx="3076575" cy="512763"/>
          </a:xfrm>
          <a:prstGeom prst="rect">
            <a:avLst/>
          </a:prstGeom>
        </p:spPr>
        <p:txBody>
          <a:bodyPr/>
          <a:lstStyle/>
          <a:p>
            <a:r>
              <a:rPr lang="en-US" altLang="zh-CN" sz="1200" i="0" dirty="0" smtClean="0">
                <a:latin typeface="微软雅黑" panose="020B0503020204020204" charset="-122"/>
                <a:ea typeface="微软雅黑" panose="020B0503020204020204" charset="-122"/>
              </a:rPr>
              <a:t>5G</a:t>
            </a:r>
            <a:r>
              <a:rPr lang="zh-CN" altLang="en-US" sz="1200" i="0" dirty="0" smtClean="0">
                <a:latin typeface="微软雅黑" panose="020B0503020204020204" charset="-122"/>
                <a:ea typeface="微软雅黑" panose="020B0503020204020204" charset="-122"/>
              </a:rPr>
              <a:t>无线网络原理概述</a:t>
            </a:r>
            <a:endParaRPr lang="zh-CN" altLang="en-US" sz="1200" i="0" dirty="0">
              <a:latin typeface="微软雅黑" panose="020B0503020204020204" charset="-122"/>
              <a:ea typeface="微软雅黑" panose="020B0503020204020204" charset="-122"/>
            </a:endParaRPr>
          </a:p>
        </p:txBody>
      </p:sp>
      <p:sp>
        <p:nvSpPr>
          <p:cNvPr id="6" name="页脚占位符 5"/>
          <p:cNvSpPr>
            <a:spLocks noGrp="1"/>
          </p:cNvSpPr>
          <p:nvPr>
            <p:ph type="ftr" sz="quarter" idx="4"/>
          </p:nvPr>
        </p:nvSpPr>
        <p:spPr>
          <a:xfrm>
            <a:off x="1617785" y="9477248"/>
            <a:ext cx="3833447" cy="511175"/>
          </a:xfrm>
          <a:prstGeom prst="rect">
            <a:avLst/>
          </a:prstGeom>
        </p:spPr>
        <p:txBody>
          <a:bodyPr/>
          <a:lstStyle/>
          <a:p>
            <a:r>
              <a:rPr lang="zh-CN" altLang="en-US" smtClean="0"/>
              <a:t>华为技术有限公司  版权所有  未经许可不得扩散</a:t>
            </a:r>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768350"/>
            <a:ext cx="6346825" cy="3570288"/>
          </a:xfrm>
        </p:spPr>
      </p:sp>
      <p:sp>
        <p:nvSpPr>
          <p:cNvPr id="3" name="备注占位符 2"/>
          <p:cNvSpPr>
            <a:spLocks noGrp="1"/>
          </p:cNvSpPr>
          <p:nvPr>
            <p:ph type="body" idx="1"/>
          </p:nvPr>
        </p:nvSpPr>
        <p:spPr/>
        <p:txBody>
          <a:bodyPr/>
          <a:lstStyle/>
          <a:p>
            <a:endParaRPr lang="zh-CN" altLang="en-US" dirty="0"/>
          </a:p>
        </p:txBody>
      </p:sp>
      <p:sp>
        <p:nvSpPr>
          <p:cNvPr id="5" name="页眉占位符 3"/>
          <p:cNvSpPr>
            <a:spLocks noGrp="1"/>
          </p:cNvSpPr>
          <p:nvPr>
            <p:ph type="hdr" sz="quarter"/>
          </p:nvPr>
        </p:nvSpPr>
        <p:spPr>
          <a:xfrm>
            <a:off x="892175" y="390525"/>
            <a:ext cx="3076575" cy="512763"/>
          </a:xfrm>
          <a:prstGeom prst="rect">
            <a:avLst/>
          </a:prstGeom>
        </p:spPr>
        <p:txBody>
          <a:bodyPr/>
          <a:lstStyle/>
          <a:p>
            <a:r>
              <a:rPr lang="en-US" altLang="zh-CN" sz="1200" i="0" dirty="0" smtClean="0">
                <a:latin typeface="微软雅黑" panose="020B0503020204020204" charset="-122"/>
                <a:ea typeface="微软雅黑" panose="020B0503020204020204" charset="-122"/>
              </a:rPr>
              <a:t>5G</a:t>
            </a:r>
            <a:r>
              <a:rPr lang="zh-CN" altLang="en-US" sz="1200" i="0" dirty="0" smtClean="0">
                <a:latin typeface="微软雅黑" panose="020B0503020204020204" charset="-122"/>
                <a:ea typeface="微软雅黑" panose="020B0503020204020204" charset="-122"/>
              </a:rPr>
              <a:t>无线网络原理概述</a:t>
            </a:r>
            <a:endParaRPr lang="zh-CN" altLang="en-US" sz="1200" i="0" dirty="0">
              <a:latin typeface="微软雅黑" panose="020B0503020204020204" charset="-122"/>
              <a:ea typeface="微软雅黑" panose="020B0503020204020204" charset="-122"/>
            </a:endParaRPr>
          </a:p>
        </p:txBody>
      </p:sp>
      <p:sp>
        <p:nvSpPr>
          <p:cNvPr id="6" name="页脚占位符 5"/>
          <p:cNvSpPr>
            <a:spLocks noGrp="1"/>
          </p:cNvSpPr>
          <p:nvPr>
            <p:ph type="ftr" sz="quarter" idx="4"/>
          </p:nvPr>
        </p:nvSpPr>
        <p:spPr>
          <a:xfrm>
            <a:off x="1617785" y="9477248"/>
            <a:ext cx="3833447" cy="511175"/>
          </a:xfrm>
          <a:prstGeom prst="rect">
            <a:avLst/>
          </a:prstGeom>
        </p:spPr>
        <p:txBody>
          <a:bodyPr/>
          <a:lstStyle/>
          <a:p>
            <a:r>
              <a:rPr lang="zh-CN" altLang="en-US" smtClean="0"/>
              <a:t>华为技术有限公司  版权所有  未经许可不得扩散</a:t>
            </a:r>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768350"/>
            <a:ext cx="6346825" cy="3570288"/>
          </a:xfrm>
        </p:spPr>
      </p:sp>
      <p:sp>
        <p:nvSpPr>
          <p:cNvPr id="3" name="备注占位符 2"/>
          <p:cNvSpPr>
            <a:spLocks noGrp="1"/>
          </p:cNvSpPr>
          <p:nvPr>
            <p:ph type="body" idx="1"/>
          </p:nvPr>
        </p:nvSpPr>
        <p:spPr/>
        <p:txBody>
          <a:bodyPr/>
          <a:lstStyle/>
          <a:p>
            <a:endParaRPr lang="zh-CN" altLang="en-US" dirty="0"/>
          </a:p>
        </p:txBody>
      </p:sp>
      <p:sp>
        <p:nvSpPr>
          <p:cNvPr id="5" name="页眉占位符 3"/>
          <p:cNvSpPr>
            <a:spLocks noGrp="1"/>
          </p:cNvSpPr>
          <p:nvPr>
            <p:ph type="hdr" sz="quarter"/>
          </p:nvPr>
        </p:nvSpPr>
        <p:spPr>
          <a:xfrm>
            <a:off x="892175" y="390525"/>
            <a:ext cx="3076575" cy="512763"/>
          </a:xfrm>
          <a:prstGeom prst="rect">
            <a:avLst/>
          </a:prstGeom>
        </p:spPr>
        <p:txBody>
          <a:bodyPr/>
          <a:lstStyle/>
          <a:p>
            <a:r>
              <a:rPr lang="en-US" altLang="zh-CN" sz="1200" i="0" dirty="0" smtClean="0">
                <a:latin typeface="微软雅黑" panose="020B0503020204020204" charset="-122"/>
                <a:ea typeface="微软雅黑" panose="020B0503020204020204" charset="-122"/>
              </a:rPr>
              <a:t>5G</a:t>
            </a:r>
            <a:r>
              <a:rPr lang="zh-CN" altLang="en-US" sz="1200" i="0" dirty="0" smtClean="0">
                <a:latin typeface="微软雅黑" panose="020B0503020204020204" charset="-122"/>
                <a:ea typeface="微软雅黑" panose="020B0503020204020204" charset="-122"/>
              </a:rPr>
              <a:t>无线网络原理概述</a:t>
            </a:r>
            <a:endParaRPr lang="zh-CN" altLang="en-US" sz="1200" i="0" dirty="0">
              <a:latin typeface="微软雅黑" panose="020B0503020204020204" charset="-122"/>
              <a:ea typeface="微软雅黑" panose="020B0503020204020204" charset="-122"/>
            </a:endParaRPr>
          </a:p>
        </p:txBody>
      </p:sp>
      <p:sp>
        <p:nvSpPr>
          <p:cNvPr id="6" name="页脚占位符 5"/>
          <p:cNvSpPr>
            <a:spLocks noGrp="1"/>
          </p:cNvSpPr>
          <p:nvPr>
            <p:ph type="ftr" sz="quarter" idx="4"/>
          </p:nvPr>
        </p:nvSpPr>
        <p:spPr>
          <a:xfrm>
            <a:off x="1617785" y="9477248"/>
            <a:ext cx="3833447" cy="511175"/>
          </a:xfrm>
          <a:prstGeom prst="rect">
            <a:avLst/>
          </a:prstGeom>
        </p:spPr>
        <p:txBody>
          <a:bodyPr/>
          <a:lstStyle/>
          <a:p>
            <a:r>
              <a:rPr lang="zh-CN" altLang="en-US" smtClean="0"/>
              <a:t>华为技术有限公司  版权所有  未经许可不得扩散</a:t>
            </a:r>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768350"/>
            <a:ext cx="6346825" cy="3570288"/>
          </a:xfrm>
        </p:spPr>
      </p:sp>
      <p:sp>
        <p:nvSpPr>
          <p:cNvPr id="3" name="备注占位符 2"/>
          <p:cNvSpPr>
            <a:spLocks noGrp="1"/>
          </p:cNvSpPr>
          <p:nvPr>
            <p:ph type="body" idx="1"/>
          </p:nvPr>
        </p:nvSpPr>
        <p:spPr/>
        <p:txBody>
          <a:bodyPr/>
          <a:lstStyle/>
          <a:p>
            <a:endParaRPr lang="zh-CN" altLang="en-US" dirty="0"/>
          </a:p>
        </p:txBody>
      </p:sp>
      <p:sp>
        <p:nvSpPr>
          <p:cNvPr id="5" name="页眉占位符 3"/>
          <p:cNvSpPr>
            <a:spLocks noGrp="1"/>
          </p:cNvSpPr>
          <p:nvPr>
            <p:ph type="hdr" sz="quarter"/>
          </p:nvPr>
        </p:nvSpPr>
        <p:spPr>
          <a:xfrm>
            <a:off x="892175" y="390525"/>
            <a:ext cx="3076575" cy="512763"/>
          </a:xfrm>
          <a:prstGeom prst="rect">
            <a:avLst/>
          </a:prstGeom>
        </p:spPr>
        <p:txBody>
          <a:bodyPr/>
          <a:lstStyle/>
          <a:p>
            <a:r>
              <a:rPr lang="en-US" altLang="zh-CN" sz="1200" i="0" dirty="0" smtClean="0">
                <a:latin typeface="微软雅黑" panose="020B0503020204020204" charset="-122"/>
                <a:ea typeface="微软雅黑" panose="020B0503020204020204" charset="-122"/>
              </a:rPr>
              <a:t>5G</a:t>
            </a:r>
            <a:r>
              <a:rPr lang="zh-CN" altLang="en-US" sz="1200" i="0" dirty="0" smtClean="0">
                <a:latin typeface="微软雅黑" panose="020B0503020204020204" charset="-122"/>
                <a:ea typeface="微软雅黑" panose="020B0503020204020204" charset="-122"/>
              </a:rPr>
              <a:t>无线网络原理概述</a:t>
            </a:r>
            <a:endParaRPr lang="zh-CN" altLang="en-US" sz="1200" i="0" dirty="0">
              <a:latin typeface="微软雅黑" panose="020B0503020204020204" charset="-122"/>
              <a:ea typeface="微软雅黑" panose="020B0503020204020204" charset="-122"/>
            </a:endParaRPr>
          </a:p>
        </p:txBody>
      </p:sp>
      <p:sp>
        <p:nvSpPr>
          <p:cNvPr id="6" name="页脚占位符 5"/>
          <p:cNvSpPr>
            <a:spLocks noGrp="1"/>
          </p:cNvSpPr>
          <p:nvPr>
            <p:ph type="ftr" sz="quarter" idx="4"/>
          </p:nvPr>
        </p:nvSpPr>
        <p:spPr>
          <a:xfrm>
            <a:off x="1617785" y="9477248"/>
            <a:ext cx="3833447" cy="511175"/>
          </a:xfrm>
          <a:prstGeom prst="rect">
            <a:avLst/>
          </a:prstGeom>
        </p:spPr>
        <p:txBody>
          <a:bodyPr/>
          <a:lstStyle/>
          <a:p>
            <a:r>
              <a:rPr lang="zh-CN" altLang="en-US" smtClean="0"/>
              <a:t>华为技术有限公司  版权所有  未经许可不得扩散</a:t>
            </a:r>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768350"/>
            <a:ext cx="6346825" cy="3570288"/>
          </a:xfrm>
        </p:spPr>
      </p:sp>
      <p:sp>
        <p:nvSpPr>
          <p:cNvPr id="3" name="备注占位符 2"/>
          <p:cNvSpPr>
            <a:spLocks noGrp="1"/>
          </p:cNvSpPr>
          <p:nvPr>
            <p:ph type="body" idx="1"/>
          </p:nvPr>
        </p:nvSpPr>
        <p:spPr/>
        <p:txBody>
          <a:bodyPr/>
          <a:lstStyle/>
          <a:p>
            <a:endParaRPr lang="zh-CN" altLang="en-US" dirty="0"/>
          </a:p>
        </p:txBody>
      </p:sp>
      <p:sp>
        <p:nvSpPr>
          <p:cNvPr id="5" name="页眉占位符 3"/>
          <p:cNvSpPr>
            <a:spLocks noGrp="1"/>
          </p:cNvSpPr>
          <p:nvPr>
            <p:ph type="hdr" sz="quarter"/>
          </p:nvPr>
        </p:nvSpPr>
        <p:spPr>
          <a:xfrm>
            <a:off x="892175" y="390525"/>
            <a:ext cx="3076575" cy="512763"/>
          </a:xfrm>
          <a:prstGeom prst="rect">
            <a:avLst/>
          </a:prstGeom>
        </p:spPr>
        <p:txBody>
          <a:bodyPr/>
          <a:lstStyle/>
          <a:p>
            <a:r>
              <a:rPr lang="en-US" altLang="zh-CN" sz="1200" i="0" dirty="0" smtClean="0">
                <a:latin typeface="微软雅黑" panose="020B0503020204020204" charset="-122"/>
                <a:ea typeface="微软雅黑" panose="020B0503020204020204" charset="-122"/>
              </a:rPr>
              <a:t>5G</a:t>
            </a:r>
            <a:r>
              <a:rPr lang="zh-CN" altLang="en-US" sz="1200" i="0" dirty="0" smtClean="0">
                <a:latin typeface="微软雅黑" panose="020B0503020204020204" charset="-122"/>
                <a:ea typeface="微软雅黑" panose="020B0503020204020204" charset="-122"/>
              </a:rPr>
              <a:t>无线网络原理概述</a:t>
            </a:r>
            <a:endParaRPr lang="zh-CN" altLang="en-US" sz="1200" i="0" dirty="0">
              <a:latin typeface="微软雅黑" panose="020B0503020204020204" charset="-122"/>
              <a:ea typeface="微软雅黑" panose="020B0503020204020204" charset="-122"/>
            </a:endParaRPr>
          </a:p>
        </p:txBody>
      </p:sp>
      <p:sp>
        <p:nvSpPr>
          <p:cNvPr id="6" name="页脚占位符 5"/>
          <p:cNvSpPr>
            <a:spLocks noGrp="1"/>
          </p:cNvSpPr>
          <p:nvPr>
            <p:ph type="ftr" sz="quarter" idx="4"/>
          </p:nvPr>
        </p:nvSpPr>
        <p:spPr>
          <a:xfrm>
            <a:off x="1617785" y="9477248"/>
            <a:ext cx="3833447" cy="511175"/>
          </a:xfrm>
          <a:prstGeom prst="rect">
            <a:avLst/>
          </a:prstGeom>
        </p:spPr>
        <p:txBody>
          <a:bodyPr/>
          <a:lstStyle/>
          <a:p>
            <a:r>
              <a:rPr lang="zh-CN" altLang="en-US" smtClean="0"/>
              <a:t>华为技术有限公司  版权所有  未经许可不得扩散</a:t>
            </a:r>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768350"/>
            <a:ext cx="6346825" cy="3570288"/>
          </a:xfrm>
        </p:spPr>
      </p:sp>
      <p:sp>
        <p:nvSpPr>
          <p:cNvPr id="3" name="备注占位符 2"/>
          <p:cNvSpPr>
            <a:spLocks noGrp="1"/>
          </p:cNvSpPr>
          <p:nvPr>
            <p:ph type="body" idx="1"/>
          </p:nvPr>
        </p:nvSpPr>
        <p:spPr/>
        <p:txBody>
          <a:bodyPr/>
          <a:lstStyle/>
          <a:p>
            <a:endParaRPr lang="zh-CN" altLang="en-US" dirty="0"/>
          </a:p>
        </p:txBody>
      </p:sp>
      <p:sp>
        <p:nvSpPr>
          <p:cNvPr id="5" name="页眉占位符 3"/>
          <p:cNvSpPr>
            <a:spLocks noGrp="1"/>
          </p:cNvSpPr>
          <p:nvPr>
            <p:ph type="hdr" sz="quarter"/>
          </p:nvPr>
        </p:nvSpPr>
        <p:spPr>
          <a:xfrm>
            <a:off x="892175" y="390525"/>
            <a:ext cx="3076575" cy="512763"/>
          </a:xfrm>
          <a:prstGeom prst="rect">
            <a:avLst/>
          </a:prstGeom>
        </p:spPr>
        <p:txBody>
          <a:bodyPr/>
          <a:lstStyle/>
          <a:p>
            <a:r>
              <a:rPr lang="en-US" altLang="zh-CN" sz="1200" i="0" dirty="0" smtClean="0">
                <a:latin typeface="微软雅黑" panose="020B0503020204020204" charset="-122"/>
                <a:ea typeface="微软雅黑" panose="020B0503020204020204" charset="-122"/>
              </a:rPr>
              <a:t>5G</a:t>
            </a:r>
            <a:r>
              <a:rPr lang="zh-CN" altLang="en-US" sz="1200" i="0" dirty="0" smtClean="0">
                <a:latin typeface="微软雅黑" panose="020B0503020204020204" charset="-122"/>
                <a:ea typeface="微软雅黑" panose="020B0503020204020204" charset="-122"/>
              </a:rPr>
              <a:t>无线网络原理概述</a:t>
            </a:r>
            <a:endParaRPr lang="zh-CN" altLang="en-US" sz="1200" i="0" dirty="0">
              <a:latin typeface="微软雅黑" panose="020B0503020204020204" charset="-122"/>
              <a:ea typeface="微软雅黑" panose="020B0503020204020204" charset="-122"/>
            </a:endParaRPr>
          </a:p>
        </p:txBody>
      </p:sp>
      <p:sp>
        <p:nvSpPr>
          <p:cNvPr id="6" name="页脚占位符 5"/>
          <p:cNvSpPr>
            <a:spLocks noGrp="1"/>
          </p:cNvSpPr>
          <p:nvPr>
            <p:ph type="ftr" sz="quarter" idx="4"/>
          </p:nvPr>
        </p:nvSpPr>
        <p:spPr>
          <a:xfrm>
            <a:off x="1617785" y="9477248"/>
            <a:ext cx="3833447" cy="511175"/>
          </a:xfrm>
          <a:prstGeom prst="rect">
            <a:avLst/>
          </a:prstGeom>
        </p:spPr>
        <p:txBody>
          <a:bodyPr/>
          <a:lstStyle/>
          <a:p>
            <a:r>
              <a:rPr lang="zh-CN" altLang="en-US" smtClean="0"/>
              <a:t>华为技术有限公司  版权所有  未经许可不得扩散</a:t>
            </a:r>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768350"/>
            <a:ext cx="6346825" cy="3570288"/>
          </a:xfrm>
        </p:spPr>
      </p:sp>
      <p:sp>
        <p:nvSpPr>
          <p:cNvPr id="3" name="备注占位符 2"/>
          <p:cNvSpPr>
            <a:spLocks noGrp="1"/>
          </p:cNvSpPr>
          <p:nvPr>
            <p:ph type="body" idx="1"/>
          </p:nvPr>
        </p:nvSpPr>
        <p:spPr/>
        <p:txBody>
          <a:bodyPr/>
          <a:lstStyle/>
          <a:p>
            <a:endParaRPr lang="zh-CN" altLang="en-US" dirty="0"/>
          </a:p>
        </p:txBody>
      </p:sp>
      <p:sp>
        <p:nvSpPr>
          <p:cNvPr id="5" name="页眉占位符 3"/>
          <p:cNvSpPr>
            <a:spLocks noGrp="1"/>
          </p:cNvSpPr>
          <p:nvPr>
            <p:ph type="hdr" sz="quarter"/>
          </p:nvPr>
        </p:nvSpPr>
        <p:spPr>
          <a:xfrm>
            <a:off x="892175" y="390525"/>
            <a:ext cx="3076575" cy="512763"/>
          </a:xfrm>
          <a:prstGeom prst="rect">
            <a:avLst/>
          </a:prstGeom>
        </p:spPr>
        <p:txBody>
          <a:bodyPr/>
          <a:lstStyle/>
          <a:p>
            <a:r>
              <a:rPr lang="en-US" altLang="zh-CN" sz="1200" i="0" dirty="0" smtClean="0">
                <a:latin typeface="微软雅黑" panose="020B0503020204020204" charset="-122"/>
                <a:ea typeface="微软雅黑" panose="020B0503020204020204" charset="-122"/>
              </a:rPr>
              <a:t>5G</a:t>
            </a:r>
            <a:r>
              <a:rPr lang="zh-CN" altLang="en-US" sz="1200" i="0" dirty="0" smtClean="0">
                <a:latin typeface="微软雅黑" panose="020B0503020204020204" charset="-122"/>
                <a:ea typeface="微软雅黑" panose="020B0503020204020204" charset="-122"/>
              </a:rPr>
              <a:t>无线网络原理概述</a:t>
            </a:r>
            <a:endParaRPr lang="zh-CN" altLang="en-US" sz="1200" i="0" dirty="0">
              <a:latin typeface="微软雅黑" panose="020B0503020204020204" charset="-122"/>
              <a:ea typeface="微软雅黑" panose="020B0503020204020204" charset="-122"/>
            </a:endParaRPr>
          </a:p>
        </p:txBody>
      </p:sp>
      <p:sp>
        <p:nvSpPr>
          <p:cNvPr id="6" name="页脚占位符 5"/>
          <p:cNvSpPr>
            <a:spLocks noGrp="1"/>
          </p:cNvSpPr>
          <p:nvPr>
            <p:ph type="ftr" sz="quarter" idx="4"/>
          </p:nvPr>
        </p:nvSpPr>
        <p:spPr>
          <a:xfrm>
            <a:off x="1617785" y="9477248"/>
            <a:ext cx="3833447" cy="511175"/>
          </a:xfrm>
          <a:prstGeom prst="rect">
            <a:avLst/>
          </a:prstGeom>
        </p:spPr>
        <p:txBody>
          <a:bodyPr/>
          <a:lstStyle/>
          <a:p>
            <a:r>
              <a:rPr lang="zh-CN" altLang="en-US" smtClean="0"/>
              <a:t>华为技术有限公司  版权所有  未经许可不得扩散</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768350"/>
            <a:ext cx="6346825" cy="3570288"/>
          </a:xfrm>
        </p:spPr>
      </p:sp>
      <p:sp>
        <p:nvSpPr>
          <p:cNvPr id="3" name="备注占位符 2"/>
          <p:cNvSpPr>
            <a:spLocks noGrp="1"/>
          </p:cNvSpPr>
          <p:nvPr>
            <p:ph type="body" idx="1"/>
          </p:nvPr>
        </p:nvSpPr>
        <p:spPr/>
        <p:txBody>
          <a:bodyPr/>
          <a:lstStyle/>
          <a:p>
            <a:endParaRPr lang="zh-CN" altLang="en-US" dirty="0"/>
          </a:p>
        </p:txBody>
      </p:sp>
      <p:sp>
        <p:nvSpPr>
          <p:cNvPr id="5" name="页眉占位符 3"/>
          <p:cNvSpPr>
            <a:spLocks noGrp="1"/>
          </p:cNvSpPr>
          <p:nvPr>
            <p:ph type="hdr" sz="quarter"/>
          </p:nvPr>
        </p:nvSpPr>
        <p:spPr>
          <a:xfrm>
            <a:off x="892175" y="390525"/>
            <a:ext cx="3076575" cy="512763"/>
          </a:xfrm>
          <a:prstGeom prst="rect">
            <a:avLst/>
          </a:prstGeom>
        </p:spPr>
        <p:txBody>
          <a:bodyPr/>
          <a:lstStyle/>
          <a:p>
            <a:r>
              <a:rPr lang="en-US" altLang="zh-CN" sz="1200" i="0" dirty="0" smtClean="0">
                <a:latin typeface="微软雅黑" panose="020B0503020204020204" charset="-122"/>
                <a:ea typeface="微软雅黑" panose="020B0503020204020204" charset="-122"/>
              </a:rPr>
              <a:t>5G</a:t>
            </a:r>
            <a:r>
              <a:rPr lang="zh-CN" altLang="en-US" sz="1200" i="0" dirty="0" smtClean="0">
                <a:latin typeface="微软雅黑" panose="020B0503020204020204" charset="-122"/>
                <a:ea typeface="微软雅黑" panose="020B0503020204020204" charset="-122"/>
              </a:rPr>
              <a:t>无线网络原理概述</a:t>
            </a:r>
            <a:endParaRPr lang="zh-CN" altLang="en-US" sz="1200" i="0" dirty="0">
              <a:latin typeface="微软雅黑" panose="020B0503020204020204" charset="-122"/>
              <a:ea typeface="微软雅黑" panose="020B0503020204020204" charset="-122"/>
            </a:endParaRPr>
          </a:p>
        </p:txBody>
      </p:sp>
      <p:sp>
        <p:nvSpPr>
          <p:cNvPr id="6" name="页脚占位符 5"/>
          <p:cNvSpPr>
            <a:spLocks noGrp="1"/>
          </p:cNvSpPr>
          <p:nvPr>
            <p:ph type="ftr" sz="quarter" idx="4"/>
          </p:nvPr>
        </p:nvSpPr>
        <p:spPr>
          <a:xfrm>
            <a:off x="1617785" y="9477248"/>
            <a:ext cx="3833447" cy="511175"/>
          </a:xfrm>
          <a:prstGeom prst="rect">
            <a:avLst/>
          </a:prstGeom>
        </p:spPr>
        <p:txBody>
          <a:bodyPr/>
          <a:lstStyle/>
          <a:p>
            <a:r>
              <a:rPr lang="zh-CN" altLang="en-US" smtClean="0"/>
              <a:t>华为技术有限公司  版权所有  未经许可不得扩散</a:t>
            </a:r>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768350"/>
            <a:ext cx="6346825" cy="3570288"/>
          </a:xfrm>
        </p:spPr>
      </p:sp>
      <p:sp>
        <p:nvSpPr>
          <p:cNvPr id="3" name="备注占位符 2"/>
          <p:cNvSpPr>
            <a:spLocks noGrp="1"/>
          </p:cNvSpPr>
          <p:nvPr>
            <p:ph type="body" idx="1"/>
          </p:nvPr>
        </p:nvSpPr>
        <p:spPr/>
        <p:txBody>
          <a:bodyPr/>
          <a:lstStyle/>
          <a:p>
            <a:endParaRPr lang="zh-CN" altLang="en-US" dirty="0"/>
          </a:p>
        </p:txBody>
      </p:sp>
      <p:sp>
        <p:nvSpPr>
          <p:cNvPr id="5" name="页眉占位符 3"/>
          <p:cNvSpPr>
            <a:spLocks noGrp="1"/>
          </p:cNvSpPr>
          <p:nvPr>
            <p:ph type="hdr" sz="quarter"/>
          </p:nvPr>
        </p:nvSpPr>
        <p:spPr>
          <a:xfrm>
            <a:off x="892175" y="390525"/>
            <a:ext cx="3076575" cy="512763"/>
          </a:xfrm>
          <a:prstGeom prst="rect">
            <a:avLst/>
          </a:prstGeom>
        </p:spPr>
        <p:txBody>
          <a:bodyPr/>
          <a:lstStyle/>
          <a:p>
            <a:r>
              <a:rPr lang="en-US" altLang="zh-CN" sz="1200" i="0" dirty="0" smtClean="0">
                <a:latin typeface="微软雅黑" panose="020B0503020204020204" charset="-122"/>
                <a:ea typeface="微软雅黑" panose="020B0503020204020204" charset="-122"/>
              </a:rPr>
              <a:t>5G</a:t>
            </a:r>
            <a:r>
              <a:rPr lang="zh-CN" altLang="en-US" sz="1200" i="0" dirty="0" smtClean="0">
                <a:latin typeface="微软雅黑" panose="020B0503020204020204" charset="-122"/>
                <a:ea typeface="微软雅黑" panose="020B0503020204020204" charset="-122"/>
              </a:rPr>
              <a:t>无线网络原理概述</a:t>
            </a:r>
            <a:endParaRPr lang="zh-CN" altLang="en-US" sz="1200" i="0" dirty="0">
              <a:latin typeface="微软雅黑" panose="020B0503020204020204" charset="-122"/>
              <a:ea typeface="微软雅黑" panose="020B0503020204020204" charset="-122"/>
            </a:endParaRPr>
          </a:p>
        </p:txBody>
      </p:sp>
      <p:sp>
        <p:nvSpPr>
          <p:cNvPr id="6" name="页脚占位符 5"/>
          <p:cNvSpPr>
            <a:spLocks noGrp="1"/>
          </p:cNvSpPr>
          <p:nvPr>
            <p:ph type="ftr" sz="quarter" idx="4"/>
          </p:nvPr>
        </p:nvSpPr>
        <p:spPr>
          <a:xfrm>
            <a:off x="1617785" y="9477248"/>
            <a:ext cx="3833447" cy="511175"/>
          </a:xfrm>
          <a:prstGeom prst="rect">
            <a:avLst/>
          </a:prstGeom>
        </p:spPr>
        <p:txBody>
          <a:bodyPr/>
          <a:lstStyle/>
          <a:p>
            <a:r>
              <a:rPr lang="zh-CN" altLang="en-US" smtClean="0"/>
              <a:t>华为技术有限公司  版权所有  未经许可不得扩散</a:t>
            </a:r>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768350"/>
            <a:ext cx="6346825" cy="3570288"/>
          </a:xfrm>
        </p:spPr>
      </p:sp>
      <p:sp>
        <p:nvSpPr>
          <p:cNvPr id="3" name="备注占位符 2"/>
          <p:cNvSpPr>
            <a:spLocks noGrp="1"/>
          </p:cNvSpPr>
          <p:nvPr>
            <p:ph type="body" idx="1"/>
          </p:nvPr>
        </p:nvSpPr>
        <p:spPr/>
        <p:txBody>
          <a:bodyPr/>
          <a:lstStyle/>
          <a:p>
            <a:endParaRPr lang="zh-CN" altLang="en-US" dirty="0"/>
          </a:p>
        </p:txBody>
      </p:sp>
      <p:sp>
        <p:nvSpPr>
          <p:cNvPr id="5" name="页眉占位符 3"/>
          <p:cNvSpPr>
            <a:spLocks noGrp="1"/>
          </p:cNvSpPr>
          <p:nvPr>
            <p:ph type="hdr" sz="quarter"/>
          </p:nvPr>
        </p:nvSpPr>
        <p:spPr>
          <a:xfrm>
            <a:off x="892175" y="390525"/>
            <a:ext cx="3076575" cy="512763"/>
          </a:xfrm>
          <a:prstGeom prst="rect">
            <a:avLst/>
          </a:prstGeom>
        </p:spPr>
        <p:txBody>
          <a:bodyPr/>
          <a:lstStyle/>
          <a:p>
            <a:r>
              <a:rPr lang="en-US" altLang="zh-CN" sz="1200" i="0" dirty="0" smtClean="0">
                <a:latin typeface="微软雅黑" panose="020B0503020204020204" charset="-122"/>
                <a:ea typeface="微软雅黑" panose="020B0503020204020204" charset="-122"/>
              </a:rPr>
              <a:t>5G</a:t>
            </a:r>
            <a:r>
              <a:rPr lang="zh-CN" altLang="en-US" sz="1200" i="0" dirty="0" smtClean="0">
                <a:latin typeface="微软雅黑" panose="020B0503020204020204" charset="-122"/>
                <a:ea typeface="微软雅黑" panose="020B0503020204020204" charset="-122"/>
              </a:rPr>
              <a:t>无线网络原理概述</a:t>
            </a:r>
            <a:endParaRPr lang="zh-CN" altLang="en-US" sz="1200" i="0" dirty="0">
              <a:latin typeface="微软雅黑" panose="020B0503020204020204" charset="-122"/>
              <a:ea typeface="微软雅黑" panose="020B0503020204020204" charset="-122"/>
            </a:endParaRPr>
          </a:p>
        </p:txBody>
      </p:sp>
      <p:sp>
        <p:nvSpPr>
          <p:cNvPr id="6" name="页脚占位符 5"/>
          <p:cNvSpPr>
            <a:spLocks noGrp="1"/>
          </p:cNvSpPr>
          <p:nvPr>
            <p:ph type="ftr" sz="quarter" idx="4"/>
          </p:nvPr>
        </p:nvSpPr>
        <p:spPr>
          <a:xfrm>
            <a:off x="1617785" y="9477248"/>
            <a:ext cx="3833447" cy="511175"/>
          </a:xfrm>
          <a:prstGeom prst="rect">
            <a:avLst/>
          </a:prstGeom>
        </p:spPr>
        <p:txBody>
          <a:bodyPr/>
          <a:lstStyle/>
          <a:p>
            <a:r>
              <a:rPr lang="zh-CN" altLang="en-US" smtClean="0"/>
              <a:t>华为技术有限公司  版权所有  未经许可不得扩散</a:t>
            </a:r>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768350"/>
            <a:ext cx="6346825" cy="3570288"/>
          </a:xfrm>
        </p:spPr>
      </p:sp>
      <p:sp>
        <p:nvSpPr>
          <p:cNvPr id="3" name="备注占位符 2"/>
          <p:cNvSpPr>
            <a:spLocks noGrp="1"/>
          </p:cNvSpPr>
          <p:nvPr>
            <p:ph type="body" idx="1"/>
          </p:nvPr>
        </p:nvSpPr>
        <p:spPr/>
        <p:txBody>
          <a:bodyPr/>
          <a:lstStyle/>
          <a:p>
            <a:endParaRPr lang="zh-CN" altLang="en-US" dirty="0"/>
          </a:p>
        </p:txBody>
      </p:sp>
      <p:sp>
        <p:nvSpPr>
          <p:cNvPr id="5" name="页眉占位符 3"/>
          <p:cNvSpPr>
            <a:spLocks noGrp="1"/>
          </p:cNvSpPr>
          <p:nvPr>
            <p:ph type="hdr" sz="quarter"/>
          </p:nvPr>
        </p:nvSpPr>
        <p:spPr>
          <a:xfrm>
            <a:off x="892175" y="390525"/>
            <a:ext cx="3076575" cy="512763"/>
          </a:xfrm>
          <a:prstGeom prst="rect">
            <a:avLst/>
          </a:prstGeom>
        </p:spPr>
        <p:txBody>
          <a:bodyPr/>
          <a:lstStyle/>
          <a:p>
            <a:r>
              <a:rPr lang="en-US" altLang="zh-CN" sz="1200" i="0" dirty="0" smtClean="0">
                <a:latin typeface="微软雅黑" panose="020B0503020204020204" charset="-122"/>
                <a:ea typeface="微软雅黑" panose="020B0503020204020204" charset="-122"/>
              </a:rPr>
              <a:t>5G</a:t>
            </a:r>
            <a:r>
              <a:rPr lang="zh-CN" altLang="en-US" sz="1200" i="0" dirty="0" smtClean="0">
                <a:latin typeface="微软雅黑" panose="020B0503020204020204" charset="-122"/>
                <a:ea typeface="微软雅黑" panose="020B0503020204020204" charset="-122"/>
              </a:rPr>
              <a:t>无线网络原理概述</a:t>
            </a:r>
            <a:endParaRPr lang="zh-CN" altLang="en-US" sz="1200" i="0" dirty="0">
              <a:latin typeface="微软雅黑" panose="020B0503020204020204" charset="-122"/>
              <a:ea typeface="微软雅黑" panose="020B0503020204020204" charset="-122"/>
            </a:endParaRPr>
          </a:p>
        </p:txBody>
      </p:sp>
      <p:sp>
        <p:nvSpPr>
          <p:cNvPr id="6" name="页脚占位符 5"/>
          <p:cNvSpPr>
            <a:spLocks noGrp="1"/>
          </p:cNvSpPr>
          <p:nvPr>
            <p:ph type="ftr" sz="quarter" idx="4"/>
          </p:nvPr>
        </p:nvSpPr>
        <p:spPr>
          <a:xfrm>
            <a:off x="1617785" y="9477248"/>
            <a:ext cx="3833447" cy="511175"/>
          </a:xfrm>
          <a:prstGeom prst="rect">
            <a:avLst/>
          </a:prstGeom>
        </p:spPr>
        <p:txBody>
          <a:bodyPr/>
          <a:lstStyle/>
          <a:p>
            <a:r>
              <a:rPr lang="zh-CN" altLang="en-US" smtClean="0"/>
              <a:t>华为技术有限公司  版权所有  未经许可不得扩散</a:t>
            </a:r>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77FA793-B390-42A7-9521-ED1BF7C1335C}" type="slidenum">
              <a:rPr lang="zh-CN" altLang="en-US" smtClean="0"/>
            </a:fld>
            <a:endParaRPr lang="zh-CN" altLang="en-US" sz="1200">
              <a:ea typeface="方正大黑简体"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ea typeface="华文细黑" panose="02010600040101010101" pitchFamily="2" charset="-122"/>
              </a:rPr>
              <a:t>课程名称</a:t>
            </a:r>
            <a:endParaRPr lang="zh-CN" altLang="en-US" i="0">
              <a:ea typeface="华文细黑" panose="02010600040101010101" pitchFamily="2" charset="-122"/>
            </a:endParaRPr>
          </a:p>
        </p:txBody>
      </p:sp>
      <p:sp>
        <p:nvSpPr>
          <p:cNvPr id="25603" name="Rectangle 6"/>
          <p:cNvSpPr>
            <a:spLocks noGrp="1" noChangeArrowheads="1"/>
          </p:cNvSpPr>
          <p:nvPr>
            <p:ph type="ftr" sz="quarter" idx="4"/>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zh-CN" altLang="en-US" i="0">
                <a:latin typeface="华文细黑" panose="02010600040101010101" pitchFamily="2" charset="-122"/>
                <a:ea typeface="华文细黑" panose="02010600040101010101" pitchFamily="2" charset="-122"/>
              </a:rPr>
              <a:t>华为技术有限公司  版权所有  未经许可不得扩散</a:t>
            </a:r>
            <a:endParaRPr lang="zh-CN" altLang="en-US" sz="1300" i="0"/>
          </a:p>
        </p:txBody>
      </p:sp>
      <p:sp>
        <p:nvSpPr>
          <p:cNvPr id="25604" name="Rectangle 7"/>
          <p:cNvSpPr>
            <a:spLocks noGrp="1" noChangeArrowheads="1"/>
          </p:cNvSpPr>
          <p:nvPr>
            <p:ph type="sldNum" sz="quarter" idx="5"/>
          </p:nvPr>
        </p:nvSpPr>
        <p:spPr>
          <a:noFill/>
        </p:spPr>
        <p:txBody>
          <a:bodyPr/>
          <a:lstStyle>
            <a:lvl1pPr defTabSz="968375">
              <a:defRPr i="1">
                <a:solidFill>
                  <a:schemeClr val="tx1"/>
                </a:solidFill>
                <a:latin typeface="Arial" panose="020B0604020202020204" pitchFamily="34" charset="0"/>
                <a:ea typeface="宋体" panose="02010600030101010101" pitchFamily="2" charset="-122"/>
              </a:defRPr>
            </a:lvl1pPr>
            <a:lvl2pPr marL="742950" indent="-285750" defTabSz="968375">
              <a:defRPr i="1">
                <a:solidFill>
                  <a:schemeClr val="tx1"/>
                </a:solidFill>
                <a:latin typeface="Arial" panose="020B0604020202020204" pitchFamily="34" charset="0"/>
                <a:ea typeface="宋体" panose="02010600030101010101" pitchFamily="2" charset="-122"/>
              </a:defRPr>
            </a:lvl2pPr>
            <a:lvl3pPr marL="1143000" indent="-228600" defTabSz="968375">
              <a:defRPr i="1">
                <a:solidFill>
                  <a:schemeClr val="tx1"/>
                </a:solidFill>
                <a:latin typeface="Arial" panose="020B0604020202020204" pitchFamily="34" charset="0"/>
                <a:ea typeface="宋体" panose="02010600030101010101" pitchFamily="2" charset="-122"/>
              </a:defRPr>
            </a:lvl3pPr>
            <a:lvl4pPr marL="1600200" indent="-228600" defTabSz="968375">
              <a:defRPr i="1">
                <a:solidFill>
                  <a:schemeClr val="tx1"/>
                </a:solidFill>
                <a:latin typeface="Arial" panose="020B0604020202020204" pitchFamily="34" charset="0"/>
                <a:ea typeface="宋体" panose="02010600030101010101" pitchFamily="2" charset="-122"/>
              </a:defRPr>
            </a:lvl4pPr>
            <a:lvl5pPr marL="2057400" indent="-228600" defTabSz="968375">
              <a:defRPr i="1">
                <a:solidFill>
                  <a:schemeClr val="tx1"/>
                </a:solidFill>
                <a:latin typeface="Arial" panose="020B0604020202020204" pitchFamily="34" charset="0"/>
                <a:ea typeface="宋体" panose="02010600030101010101" pitchFamily="2" charset="-122"/>
              </a:defRPr>
            </a:lvl5pPr>
            <a:lvl6pPr marL="25146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defTabSz="968375"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r>
              <a:rPr lang="en-US" altLang="zh-CN" i="0"/>
              <a:t>x-</a:t>
            </a:r>
            <a:fld id="{02A38E34-E01A-42F0-93B1-61F6CEB69AD3}" type="slidenum">
              <a:rPr lang="en-US" altLang="zh-CN" i="0" smtClean="0"/>
            </a:fld>
            <a:endParaRPr lang="en-US" altLang="zh-CN" i="0"/>
          </a:p>
        </p:txBody>
      </p:sp>
      <p:sp>
        <p:nvSpPr>
          <p:cNvPr id="25605" name="Rectangle 2"/>
          <p:cNvSpPr>
            <a:spLocks noGrp="1" noRot="1" noChangeAspect="1" noChangeArrowheads="1" noTextEdit="1"/>
          </p:cNvSpPr>
          <p:nvPr>
            <p:ph type="sldImg"/>
          </p:nvPr>
        </p:nvSpPr>
        <p:spPr>
          <a:xfrm>
            <a:off x="-96838" y="768350"/>
            <a:ext cx="7294563" cy="3836988"/>
          </a:xfrm>
        </p:spPr>
      </p:sp>
      <p:sp>
        <p:nvSpPr>
          <p:cNvPr id="25606" name="Rectangle 3"/>
          <p:cNvSpPr>
            <a:spLocks noGrp="1" noChangeArrowheads="1"/>
          </p:cNvSpPr>
          <p:nvPr>
            <p:ph type="body" idx="1"/>
          </p:nvPr>
        </p:nvSpPr>
        <p:spPr>
          <a:xfrm>
            <a:off x="947738" y="4860925"/>
            <a:ext cx="5203825" cy="4605338"/>
          </a:xfrm>
          <a:noFill/>
        </p:spPr>
        <p:txBody>
          <a:bodyPr/>
          <a:lstStyle/>
          <a:p>
            <a:pPr eaLnBrk="1" hangingPunct="1"/>
            <a:r>
              <a:rPr lang="zh-CN" altLang="en-US" sz="1000" dirty="0" smtClean="0">
                <a:latin typeface="FrutigerNext LT Regular" pitchFamily="34" charset="0"/>
                <a:ea typeface="华文细黑" panose="02010600040101010101" pitchFamily="2" charset="-122"/>
                <a:sym typeface="+mn-ea"/>
              </a:rPr>
              <a:t>对于</a:t>
            </a:r>
            <a:r>
              <a:rPr lang="en-US" altLang="zh-CN" sz="1000" dirty="0" smtClean="0">
                <a:latin typeface="FrutigerNext LT Regular" pitchFamily="34" charset="0"/>
                <a:ea typeface="华文细黑" panose="02010600040101010101" pitchFamily="2" charset="-122"/>
                <a:sym typeface="+mn-ea"/>
              </a:rPr>
              <a:t>FDD</a:t>
            </a:r>
            <a:r>
              <a:rPr lang="zh-CN" altLang="en-US" sz="1000" dirty="0" smtClean="0">
                <a:latin typeface="FrutigerNext LT Regular" pitchFamily="34" charset="0"/>
                <a:ea typeface="华文细黑" panose="02010600040101010101" pitchFamily="2" charset="-122"/>
                <a:sym typeface="+mn-ea"/>
              </a:rPr>
              <a:t>，系统发送和接收数据使用不同的频段，在上行和下行频率之间有双工间隔。</a:t>
            </a:r>
            <a:r>
              <a:rPr lang="en-US" altLang="zh-CN" sz="1000" dirty="0" smtClean="0">
                <a:latin typeface="FrutigerNext LT Regular" pitchFamily="34" charset="0"/>
                <a:ea typeface="华文细黑" panose="02010600040101010101" pitchFamily="2" charset="-122"/>
                <a:sym typeface="+mn-ea"/>
              </a:rPr>
              <a:t>GSM</a:t>
            </a:r>
            <a:r>
              <a:rPr lang="zh-CN" altLang="en-US" sz="1000" dirty="0" smtClean="0">
                <a:latin typeface="FrutigerNext LT Regular" pitchFamily="34" charset="0"/>
                <a:ea typeface="华文细黑" panose="02010600040101010101" pitchFamily="2" charset="-122"/>
                <a:sym typeface="+mn-ea"/>
              </a:rPr>
              <a:t>、</a:t>
            </a:r>
            <a:r>
              <a:rPr lang="en-US" altLang="zh-CN" sz="1000" dirty="0" smtClean="0">
                <a:latin typeface="FrutigerNext LT Regular" pitchFamily="34" charset="0"/>
                <a:ea typeface="华文细黑" panose="02010600040101010101" pitchFamily="2" charset="-122"/>
                <a:sym typeface="+mn-ea"/>
              </a:rPr>
              <a:t>CDMA 2000</a:t>
            </a:r>
            <a:r>
              <a:rPr lang="zh-CN" altLang="en-US" sz="1000" dirty="0" smtClean="0">
                <a:latin typeface="FrutigerNext LT Regular" pitchFamily="34" charset="0"/>
                <a:ea typeface="华文细黑" panose="02010600040101010101" pitchFamily="2" charset="-122"/>
                <a:sym typeface="+mn-ea"/>
              </a:rPr>
              <a:t>、</a:t>
            </a:r>
            <a:r>
              <a:rPr lang="en-US" altLang="zh-CN" sz="1000" dirty="0" smtClean="0">
                <a:latin typeface="FrutigerNext LT Regular" pitchFamily="34" charset="0"/>
                <a:ea typeface="华文细黑" panose="02010600040101010101" pitchFamily="2" charset="-122"/>
                <a:sym typeface="+mn-ea"/>
              </a:rPr>
              <a:t>WCDMA </a:t>
            </a:r>
            <a:r>
              <a:rPr lang="zh-CN" altLang="en-US" sz="1000" dirty="0" smtClean="0">
                <a:latin typeface="FrutigerNext LT Regular" pitchFamily="34" charset="0"/>
                <a:ea typeface="华文细黑" panose="02010600040101010101" pitchFamily="2" charset="-122"/>
                <a:sym typeface="+mn-ea"/>
              </a:rPr>
              <a:t>等系统都是典型的</a:t>
            </a:r>
            <a:r>
              <a:rPr lang="en-US" altLang="zh-CN" sz="1000" dirty="0" smtClean="0">
                <a:latin typeface="FrutigerNext LT Regular" pitchFamily="34" charset="0"/>
                <a:ea typeface="华文细黑" panose="02010600040101010101" pitchFamily="2" charset="-122"/>
                <a:sym typeface="+mn-ea"/>
              </a:rPr>
              <a:t>FDD </a:t>
            </a:r>
            <a:r>
              <a:rPr lang="zh-CN" altLang="en-US" sz="1000" dirty="0" smtClean="0">
                <a:latin typeface="FrutigerNext LT Regular" pitchFamily="34" charset="0"/>
                <a:ea typeface="华文细黑" panose="02010600040101010101" pitchFamily="2" charset="-122"/>
                <a:sym typeface="+mn-ea"/>
              </a:rPr>
              <a:t>系统。而对于</a:t>
            </a:r>
            <a:r>
              <a:rPr lang="en-US" altLang="zh-CN" sz="1000" dirty="0" smtClean="0">
                <a:latin typeface="FrutigerNext LT Regular" pitchFamily="34" charset="0"/>
                <a:ea typeface="华文细黑" panose="02010600040101010101" pitchFamily="2" charset="-122"/>
                <a:sym typeface="+mn-ea"/>
              </a:rPr>
              <a:t>TDD</a:t>
            </a:r>
            <a:r>
              <a:rPr lang="zh-CN" altLang="en-US" sz="1000" dirty="0" smtClean="0">
                <a:latin typeface="FrutigerNext LT Regular" pitchFamily="34" charset="0"/>
                <a:ea typeface="华文细黑" panose="02010600040101010101" pitchFamily="2" charset="-122"/>
                <a:sym typeface="+mn-ea"/>
              </a:rPr>
              <a:t>，系统的发送和接收使用相同的频段，上、下行数据发送时在时间上错开。通过在不同时隙发送上、下行数据，可有效避免上、下行干扰。</a:t>
            </a:r>
            <a:r>
              <a:rPr lang="en-US" altLang="zh-CN" sz="1000" dirty="0" smtClean="0">
                <a:latin typeface="FrutigerNext LT Regular" pitchFamily="34" charset="0"/>
                <a:ea typeface="华文细黑" panose="02010600040101010101" pitchFamily="2" charset="-122"/>
                <a:sym typeface="+mn-ea"/>
              </a:rPr>
              <a:t>TD-SCDMA</a:t>
            </a:r>
            <a:r>
              <a:rPr lang="zh-CN" altLang="en-US" sz="1000" dirty="0" smtClean="0">
                <a:latin typeface="FrutigerNext LT Regular" pitchFamily="34" charset="0"/>
                <a:ea typeface="华文细黑" panose="02010600040101010101" pitchFamily="2" charset="-122"/>
                <a:sym typeface="+mn-ea"/>
              </a:rPr>
              <a:t>就是</a:t>
            </a:r>
            <a:r>
              <a:rPr lang="en-US" altLang="zh-CN" sz="1000" dirty="0" smtClean="0">
                <a:latin typeface="FrutigerNext LT Regular" pitchFamily="34" charset="0"/>
                <a:ea typeface="华文细黑" panose="02010600040101010101" pitchFamily="2" charset="-122"/>
                <a:sym typeface="+mn-ea"/>
              </a:rPr>
              <a:t>TDD </a:t>
            </a:r>
            <a:r>
              <a:rPr lang="zh-CN" altLang="en-US" sz="1000" dirty="0" smtClean="0">
                <a:latin typeface="FrutigerNext LT Regular" pitchFamily="34" charset="0"/>
                <a:ea typeface="华文细黑" panose="02010600040101010101" pitchFamily="2" charset="-122"/>
                <a:sym typeface="+mn-ea"/>
              </a:rPr>
              <a:t>系统。</a:t>
            </a:r>
            <a:endParaRPr lang="zh-CN" altLang="en-US" sz="1000" kern="1200" baseline="0" dirty="0" smtClean="0">
              <a:solidFill>
                <a:schemeClr val="tx1"/>
              </a:solidFill>
              <a:latin typeface="FrutigerNext LT Regular" pitchFamily="34" charset="0"/>
              <a:ea typeface="华文细黑" panose="02010600040101010101" pitchFamily="2" charset="-122"/>
              <a:cs typeface="+mn-cs"/>
            </a:endParaRPr>
          </a:p>
          <a:p>
            <a:pPr eaLnBrk="1" hangingPunct="1"/>
            <a:r>
              <a:rPr lang="en-US" altLang="zh-CN" sz="1000" dirty="0" smtClean="0">
                <a:latin typeface="FrutigerNext LT Regular" pitchFamily="34" charset="0"/>
                <a:ea typeface="华文细黑" panose="02010600040101010101" pitchFamily="2" charset="-122"/>
                <a:sym typeface="+mn-ea"/>
              </a:rPr>
              <a:t>FDD </a:t>
            </a:r>
            <a:r>
              <a:rPr lang="zh-CN" altLang="en-US" sz="1000" dirty="0" smtClean="0">
                <a:latin typeface="FrutigerNext LT Regular" pitchFamily="34" charset="0"/>
                <a:ea typeface="华文细黑" panose="02010600040101010101" pitchFamily="2" charset="-122"/>
                <a:sym typeface="+mn-ea"/>
              </a:rPr>
              <a:t>和</a:t>
            </a:r>
            <a:r>
              <a:rPr lang="en-US" altLang="zh-CN" sz="1000" dirty="0" smtClean="0">
                <a:latin typeface="FrutigerNext LT Regular" pitchFamily="34" charset="0"/>
                <a:ea typeface="华文细黑" panose="02010600040101010101" pitchFamily="2" charset="-122"/>
                <a:sym typeface="+mn-ea"/>
              </a:rPr>
              <a:t>TDD </a:t>
            </a:r>
            <a:r>
              <a:rPr lang="zh-CN" altLang="en-US" sz="1000" dirty="0" smtClean="0">
                <a:latin typeface="FrutigerNext LT Regular" pitchFamily="34" charset="0"/>
                <a:ea typeface="华文细黑" panose="02010600040101010101" pitchFamily="2" charset="-122"/>
                <a:sym typeface="+mn-ea"/>
              </a:rPr>
              <a:t>技术有各自的特点与优势。</a:t>
            </a:r>
            <a:endParaRPr lang="zh-CN" altLang="en-US" sz="1000" kern="1200" baseline="0" dirty="0" smtClean="0">
              <a:solidFill>
                <a:schemeClr val="tx1"/>
              </a:solidFill>
              <a:latin typeface="FrutigerNext LT Regular" pitchFamily="34" charset="0"/>
              <a:ea typeface="华文细黑" panose="02010600040101010101" pitchFamily="2" charset="-122"/>
              <a:cs typeface="+mn-cs"/>
            </a:endParaRPr>
          </a:p>
          <a:p>
            <a:pPr marL="628650" lvl="1" indent="-171450" algn="l" rtl="0" fontAlgn="base">
              <a:lnSpc>
                <a:spcPct val="125000"/>
              </a:lnSpc>
              <a:spcBef>
                <a:spcPct val="0"/>
              </a:spcBef>
              <a:spcAft>
                <a:spcPts val="300"/>
              </a:spcAft>
              <a:buSzPct val="50000"/>
              <a:buFont typeface="Wingdings" panose="05000000000000000000" pitchFamily="2" charset="2"/>
              <a:buChar char="p"/>
            </a:pPr>
            <a:r>
              <a:rPr lang="en-US" altLang="zh-CN" sz="1000" dirty="0" smtClean="0">
                <a:latin typeface="FrutigerNext LT Regular" pitchFamily="34" charset="0"/>
                <a:ea typeface="华文细黑" panose="02010600040101010101" pitchFamily="2" charset="-122"/>
                <a:sym typeface="+mn-ea"/>
              </a:rPr>
              <a:t>TDD </a:t>
            </a:r>
            <a:r>
              <a:rPr lang="zh-CN" altLang="en-US" sz="1000" dirty="0" smtClean="0">
                <a:latin typeface="FrutigerNext LT Regular" pitchFamily="34" charset="0"/>
                <a:ea typeface="华文细黑" panose="02010600040101010101" pitchFamily="2" charset="-122"/>
                <a:sym typeface="+mn-ea"/>
              </a:rPr>
              <a:t>系统便于进行信道估计。对于</a:t>
            </a:r>
            <a:r>
              <a:rPr lang="en-US" altLang="zh-CN" sz="1000" dirty="0" smtClean="0">
                <a:latin typeface="FrutigerNext LT Regular" pitchFamily="34" charset="0"/>
                <a:ea typeface="华文细黑" panose="02010600040101010101" pitchFamily="2" charset="-122"/>
                <a:sym typeface="+mn-ea"/>
              </a:rPr>
              <a:t>TDD </a:t>
            </a:r>
            <a:r>
              <a:rPr lang="zh-CN" altLang="en-US" sz="1000" dirty="0" smtClean="0">
                <a:latin typeface="FrutigerNext LT Regular" pitchFamily="34" charset="0"/>
                <a:ea typeface="华文细黑" panose="02010600040101010101" pitchFamily="2" charset="-122"/>
                <a:sym typeface="+mn-ea"/>
              </a:rPr>
              <a:t>技术，只要基站和移动台之间的上、下行时间间隔不大，小于信道相干时间，就可以简单地根据接收信号估计收、发信道特征。这一特点使得采用</a:t>
            </a:r>
            <a:r>
              <a:rPr lang="en-US" altLang="zh-CN" sz="1000" dirty="0" smtClean="0">
                <a:latin typeface="FrutigerNext LT Regular" pitchFamily="34" charset="0"/>
                <a:ea typeface="华文细黑" panose="02010600040101010101" pitchFamily="2" charset="-122"/>
                <a:sym typeface="+mn-ea"/>
              </a:rPr>
              <a:t>TDD </a:t>
            </a:r>
            <a:r>
              <a:rPr lang="zh-CN" altLang="en-US" sz="1000" dirty="0" smtClean="0">
                <a:latin typeface="FrutigerNext LT Regular" pitchFamily="34" charset="0"/>
                <a:ea typeface="华文细黑" panose="02010600040101010101" pitchFamily="2" charset="-122"/>
                <a:sym typeface="+mn-ea"/>
              </a:rPr>
              <a:t>方式的移动通信体制在功率控制及智能天线技术的使用方面有明显的优势。而对于</a:t>
            </a:r>
            <a:r>
              <a:rPr lang="en-US" altLang="zh-CN" sz="1000" dirty="0" smtClean="0">
                <a:latin typeface="FrutigerNext LT Regular" pitchFamily="34" charset="0"/>
                <a:ea typeface="华文细黑" panose="02010600040101010101" pitchFamily="2" charset="-122"/>
                <a:sym typeface="+mn-ea"/>
              </a:rPr>
              <a:t>FDD </a:t>
            </a:r>
            <a:r>
              <a:rPr lang="zh-CN" altLang="en-US" sz="1000" dirty="0" smtClean="0">
                <a:latin typeface="FrutigerNext LT Regular" pitchFamily="34" charset="0"/>
                <a:ea typeface="华文细黑" panose="02010600040101010101" pitchFamily="2" charset="-122"/>
                <a:sym typeface="+mn-ea"/>
              </a:rPr>
              <a:t>技术，通常上、下行频率间隔远远大于信道相干带宽，几乎无法利用上行信号估计下行信道，也无法用下行信号估计上行信道。</a:t>
            </a:r>
            <a:endParaRPr lang="zh-CN" altLang="en-US" sz="1000" kern="1200" dirty="0" smtClean="0">
              <a:solidFill>
                <a:schemeClr val="tx1"/>
              </a:solidFill>
              <a:latin typeface="FrutigerNext LT Regular" pitchFamily="34" charset="0"/>
              <a:ea typeface="华文细黑" panose="02010600040101010101" pitchFamily="2" charset="-122"/>
              <a:cs typeface="+mn-cs"/>
            </a:endParaRPr>
          </a:p>
          <a:p>
            <a:pPr marL="628650" lvl="1" indent="-171450" algn="l" rtl="0" fontAlgn="base">
              <a:lnSpc>
                <a:spcPct val="125000"/>
              </a:lnSpc>
              <a:spcBef>
                <a:spcPct val="0"/>
              </a:spcBef>
              <a:spcAft>
                <a:spcPts val="300"/>
              </a:spcAft>
              <a:buSzPct val="50000"/>
              <a:buFont typeface="Wingdings" panose="05000000000000000000" pitchFamily="2" charset="2"/>
              <a:buChar char="p"/>
            </a:pPr>
            <a:r>
              <a:rPr lang="en-US" altLang="zh-CN" sz="1000" dirty="0" smtClean="0">
                <a:latin typeface="FrutigerNext LT Regular" pitchFamily="34" charset="0"/>
                <a:ea typeface="华文细黑" panose="02010600040101010101" pitchFamily="2" charset="-122"/>
                <a:sym typeface="+mn-ea"/>
              </a:rPr>
              <a:t>FDD </a:t>
            </a:r>
            <a:r>
              <a:rPr lang="zh-CN" altLang="en-US" sz="1000" dirty="0" smtClean="0">
                <a:latin typeface="FrutigerNext LT Regular" pitchFamily="34" charset="0"/>
                <a:ea typeface="华文细黑" panose="02010600040101010101" pitchFamily="2" charset="-122"/>
                <a:sym typeface="+mn-ea"/>
              </a:rPr>
              <a:t>系统硬件实现简单。对于</a:t>
            </a:r>
            <a:r>
              <a:rPr lang="en-US" altLang="zh-CN" sz="1000" dirty="0" smtClean="0">
                <a:latin typeface="FrutigerNext LT Regular" pitchFamily="34" charset="0"/>
                <a:ea typeface="华文细黑" panose="02010600040101010101" pitchFamily="2" charset="-122"/>
                <a:sym typeface="+mn-ea"/>
              </a:rPr>
              <a:t>FDD </a:t>
            </a:r>
            <a:r>
              <a:rPr lang="zh-CN" altLang="en-US" sz="1000" dirty="0" smtClean="0">
                <a:latin typeface="FrutigerNext LT Regular" pitchFamily="34" charset="0"/>
                <a:ea typeface="华文细黑" panose="02010600040101010101" pitchFamily="2" charset="-122"/>
                <a:sym typeface="+mn-ea"/>
              </a:rPr>
              <a:t>技术，由于基站的接收和发送使用不同射频单元，且有收发隔离，因此使得系统的设计、实现相对简单。而对于</a:t>
            </a:r>
            <a:r>
              <a:rPr lang="en-US" altLang="zh-CN" sz="1000" dirty="0" smtClean="0">
                <a:latin typeface="FrutigerNext LT Regular" pitchFamily="34" charset="0"/>
                <a:ea typeface="华文细黑" panose="02010600040101010101" pitchFamily="2" charset="-122"/>
                <a:sym typeface="+mn-ea"/>
              </a:rPr>
              <a:t>TDD </a:t>
            </a:r>
            <a:r>
              <a:rPr lang="zh-CN" altLang="en-US" sz="1000" dirty="0" smtClean="0">
                <a:latin typeface="FrutigerNext LT Regular" pitchFamily="34" charset="0"/>
                <a:ea typeface="华文细黑" panose="02010600040101010101" pitchFamily="2" charset="-122"/>
                <a:sym typeface="+mn-ea"/>
              </a:rPr>
              <a:t>技术，射频单元在发射和接收时分时隙进行，因此，</a:t>
            </a:r>
            <a:r>
              <a:rPr lang="en-US" altLang="zh-CN" sz="1000" dirty="0" smtClean="0">
                <a:latin typeface="FrutigerNext LT Regular" pitchFamily="34" charset="0"/>
                <a:ea typeface="华文细黑" panose="02010600040101010101" pitchFamily="2" charset="-122"/>
                <a:sym typeface="+mn-ea"/>
              </a:rPr>
              <a:t>TDD </a:t>
            </a:r>
            <a:r>
              <a:rPr lang="zh-CN" altLang="en-US" sz="1000" dirty="0" smtClean="0">
                <a:latin typeface="FrutigerNext LT Regular" pitchFamily="34" charset="0"/>
                <a:ea typeface="华文细黑" panose="02010600040101010101" pitchFamily="2" charset="-122"/>
                <a:sym typeface="+mn-ea"/>
              </a:rPr>
              <a:t>的射频模块里要配置一个收发开关。</a:t>
            </a:r>
            <a:endParaRPr lang="zh-CN" altLang="en-US" sz="1000" kern="1200" dirty="0">
              <a:solidFill>
                <a:schemeClr val="tx1"/>
              </a:solidFill>
              <a:latin typeface="FrutigerNext LT Regular" pitchFamily="34" charset="0"/>
              <a:ea typeface="华文细黑" panose="02010600040101010101" pitchFamily="2" charset="-122"/>
              <a:cs typeface="+mn-cs"/>
            </a:endParaRPr>
          </a:p>
          <a:p>
            <a:pPr eaLnBrk="1" hangingPunct="1"/>
            <a:endParaRPr lang="en-US" altLang="zh-CN" sz="10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p:cNvSpPr>
          <p:nvPr>
            <p:ph type="sldImg"/>
          </p:nvPr>
        </p:nvSpPr>
        <p:spPr>
          <a:ln>
            <a:solidFill>
              <a:srgbClr val="000000"/>
            </a:solidFill>
          </a:ln>
        </p:spPr>
      </p:sp>
      <p:sp>
        <p:nvSpPr>
          <p:cNvPr id="45058" name="备注占位符 2"/>
          <p:cNvSpPr>
            <a:spLocks noGrp="1"/>
          </p:cNvSpPr>
          <p:nvPr>
            <p:ph type="body"/>
          </p:nvPr>
        </p:nvSpPr>
        <p:spPr>
          <a:noFill/>
          <a:ln>
            <a:noFill/>
          </a:ln>
        </p:spPr>
        <p:txBody>
          <a:bodyPr lIns="91440" tIns="45720" rIns="91440" bIns="45720" anchor="t" anchorCtr="0"/>
          <a:p>
            <a:pPr lvl="0"/>
            <a:endParaRPr lang="zh-CN" altLang="en-US" dirty="0"/>
          </a:p>
        </p:txBody>
      </p:sp>
      <p:sp>
        <p:nvSpPr>
          <p:cNvPr id="45059" name="灯片编号占位符 3"/>
          <p:cNvSpPr>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nchorCtr="0"/>
          <a:p>
            <a:pPr lvl="0"/>
            <a:fld id="{9A0DB2DC-4C9A-4742-B13C-FB6460FD3503}" type="slidenum">
              <a:rPr lang="zh-CN" altLang="en-US"/>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幻灯片图像占位符 1"/>
          <p:cNvSpPr>
            <a:spLocks noGrp="1" noRot="1" noChangeAspect="1"/>
          </p:cNvSpPr>
          <p:nvPr>
            <p:ph type="sldImg"/>
          </p:nvPr>
        </p:nvSpPr>
        <p:spPr>
          <a:ln>
            <a:solidFill>
              <a:srgbClr val="000000"/>
            </a:solidFill>
          </a:ln>
        </p:spPr>
      </p:sp>
      <p:sp>
        <p:nvSpPr>
          <p:cNvPr id="47106" name="备注占位符 2"/>
          <p:cNvSpPr>
            <a:spLocks noGrp="1"/>
          </p:cNvSpPr>
          <p:nvPr>
            <p:ph type="body"/>
          </p:nvPr>
        </p:nvSpPr>
        <p:spPr>
          <a:noFill/>
          <a:ln>
            <a:noFill/>
          </a:ln>
        </p:spPr>
        <p:txBody>
          <a:bodyPr lIns="91440" tIns="45720" rIns="91440" bIns="45720" anchor="t" anchorCtr="0"/>
          <a:p>
            <a:pPr lvl="0"/>
            <a:endParaRPr lang="zh-CN" altLang="en-US" dirty="0"/>
          </a:p>
        </p:txBody>
      </p:sp>
      <p:sp>
        <p:nvSpPr>
          <p:cNvPr id="47107" name="灯片编号占位符 3"/>
          <p:cNvSpPr>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nchorCtr="0"/>
          <a:p>
            <a:pPr lvl="0"/>
            <a:fld id="{9A0DB2DC-4C9A-4742-B13C-FB6460FD3503}" type="slidenum">
              <a:rPr lang="zh-CN" altLang="en-US"/>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幻灯片图像占位符 1"/>
          <p:cNvSpPr>
            <a:spLocks noGrp="1" noRot="1" noChangeAspect="1"/>
          </p:cNvSpPr>
          <p:nvPr>
            <p:ph type="sldImg"/>
          </p:nvPr>
        </p:nvSpPr>
        <p:spPr>
          <a:ln>
            <a:solidFill>
              <a:srgbClr val="000000"/>
            </a:solidFill>
          </a:ln>
        </p:spPr>
      </p:sp>
      <p:sp>
        <p:nvSpPr>
          <p:cNvPr id="49154" name="备注占位符 2"/>
          <p:cNvSpPr>
            <a:spLocks noGrp="1"/>
          </p:cNvSpPr>
          <p:nvPr>
            <p:ph type="body"/>
          </p:nvPr>
        </p:nvSpPr>
        <p:spPr>
          <a:noFill/>
          <a:ln>
            <a:noFill/>
          </a:ln>
        </p:spPr>
        <p:txBody>
          <a:bodyPr lIns="91440" tIns="45720" rIns="91440" bIns="45720" anchor="t" anchorCtr="0"/>
          <a:p>
            <a:pPr lvl="0"/>
            <a:endParaRPr lang="zh-CN" altLang="en-US" dirty="0"/>
          </a:p>
        </p:txBody>
      </p:sp>
      <p:sp>
        <p:nvSpPr>
          <p:cNvPr id="49155" name="灯片编号占位符 3"/>
          <p:cNvSpPr>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nchorCtr="0"/>
          <a:p>
            <a:pPr lvl="0"/>
            <a:fld id="{9A0DB2DC-4C9A-4742-B13C-FB6460FD3503}" type="slidenum">
              <a:rPr lang="zh-CN" altLang="en-US"/>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768350"/>
            <a:ext cx="6346825" cy="3570288"/>
          </a:xfrm>
        </p:spPr>
      </p:sp>
      <p:sp>
        <p:nvSpPr>
          <p:cNvPr id="3" name="备注占位符 2"/>
          <p:cNvSpPr>
            <a:spLocks noGrp="1"/>
          </p:cNvSpPr>
          <p:nvPr>
            <p:ph type="body" idx="1"/>
          </p:nvPr>
        </p:nvSpPr>
        <p:spPr/>
        <p:txBody>
          <a:bodyPr/>
          <a:lstStyle/>
          <a:p>
            <a:endParaRPr lang="zh-CN" altLang="en-US" dirty="0"/>
          </a:p>
        </p:txBody>
      </p:sp>
      <p:sp>
        <p:nvSpPr>
          <p:cNvPr id="5" name="页眉占位符 3"/>
          <p:cNvSpPr>
            <a:spLocks noGrp="1"/>
          </p:cNvSpPr>
          <p:nvPr>
            <p:ph type="hdr" sz="quarter"/>
          </p:nvPr>
        </p:nvSpPr>
        <p:spPr>
          <a:xfrm>
            <a:off x="892175" y="390525"/>
            <a:ext cx="3076575" cy="512763"/>
          </a:xfrm>
          <a:prstGeom prst="rect">
            <a:avLst/>
          </a:prstGeom>
        </p:spPr>
        <p:txBody>
          <a:bodyPr/>
          <a:lstStyle/>
          <a:p>
            <a:r>
              <a:rPr lang="en-US" altLang="zh-CN" sz="1200" i="0" dirty="0" smtClean="0">
                <a:latin typeface="微软雅黑" panose="020B0503020204020204" charset="-122"/>
                <a:ea typeface="微软雅黑" panose="020B0503020204020204" charset="-122"/>
              </a:rPr>
              <a:t>5G</a:t>
            </a:r>
            <a:r>
              <a:rPr lang="zh-CN" altLang="en-US" sz="1200" i="0" dirty="0" smtClean="0">
                <a:latin typeface="微软雅黑" panose="020B0503020204020204" charset="-122"/>
                <a:ea typeface="微软雅黑" panose="020B0503020204020204" charset="-122"/>
              </a:rPr>
              <a:t>无线网络原理概述</a:t>
            </a:r>
            <a:endParaRPr lang="zh-CN" altLang="en-US" sz="1200" i="0" dirty="0">
              <a:latin typeface="微软雅黑" panose="020B0503020204020204" charset="-122"/>
              <a:ea typeface="微软雅黑" panose="020B0503020204020204" charset="-122"/>
            </a:endParaRPr>
          </a:p>
        </p:txBody>
      </p:sp>
      <p:sp>
        <p:nvSpPr>
          <p:cNvPr id="6" name="页脚占位符 5"/>
          <p:cNvSpPr>
            <a:spLocks noGrp="1"/>
          </p:cNvSpPr>
          <p:nvPr>
            <p:ph type="ftr" sz="quarter" idx="4"/>
          </p:nvPr>
        </p:nvSpPr>
        <p:spPr>
          <a:xfrm>
            <a:off x="1617785" y="9477248"/>
            <a:ext cx="3833447" cy="511175"/>
          </a:xfrm>
          <a:prstGeom prst="rect">
            <a:avLst/>
          </a:prstGeom>
        </p:spPr>
        <p:txBody>
          <a:bodyPr/>
          <a:lstStyle/>
          <a:p>
            <a:r>
              <a:rPr lang="zh-CN" altLang="en-US" smtClean="0"/>
              <a:t>华为技术有限公司  版权所有  未经许可不得扩散</a:t>
            </a:r>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768350"/>
            <a:ext cx="6346825" cy="3570288"/>
          </a:xfrm>
        </p:spPr>
      </p:sp>
      <p:sp>
        <p:nvSpPr>
          <p:cNvPr id="3" name="备注占位符 2"/>
          <p:cNvSpPr>
            <a:spLocks noGrp="1"/>
          </p:cNvSpPr>
          <p:nvPr>
            <p:ph type="body" idx="1"/>
          </p:nvPr>
        </p:nvSpPr>
        <p:spPr/>
        <p:txBody>
          <a:bodyPr/>
          <a:lstStyle/>
          <a:p>
            <a:endParaRPr lang="zh-CN" altLang="en-US" dirty="0"/>
          </a:p>
        </p:txBody>
      </p:sp>
      <p:sp>
        <p:nvSpPr>
          <p:cNvPr id="5" name="页眉占位符 3"/>
          <p:cNvSpPr>
            <a:spLocks noGrp="1"/>
          </p:cNvSpPr>
          <p:nvPr>
            <p:ph type="hdr" sz="quarter"/>
          </p:nvPr>
        </p:nvSpPr>
        <p:spPr>
          <a:xfrm>
            <a:off x="892175" y="390525"/>
            <a:ext cx="3076575" cy="512763"/>
          </a:xfrm>
          <a:prstGeom prst="rect">
            <a:avLst/>
          </a:prstGeom>
        </p:spPr>
        <p:txBody>
          <a:bodyPr/>
          <a:lstStyle/>
          <a:p>
            <a:r>
              <a:rPr lang="en-US" altLang="zh-CN" sz="1200" i="0" dirty="0" smtClean="0">
                <a:latin typeface="微软雅黑" panose="020B0503020204020204" charset="-122"/>
                <a:ea typeface="微软雅黑" panose="020B0503020204020204" charset="-122"/>
              </a:rPr>
              <a:t>5G</a:t>
            </a:r>
            <a:r>
              <a:rPr lang="zh-CN" altLang="en-US" sz="1200" i="0" dirty="0" smtClean="0">
                <a:latin typeface="微软雅黑" panose="020B0503020204020204" charset="-122"/>
                <a:ea typeface="微软雅黑" panose="020B0503020204020204" charset="-122"/>
              </a:rPr>
              <a:t>无线网络原理概述</a:t>
            </a:r>
            <a:endParaRPr lang="zh-CN" altLang="en-US" sz="1200" i="0" dirty="0">
              <a:latin typeface="微软雅黑" panose="020B0503020204020204" charset="-122"/>
              <a:ea typeface="微软雅黑" panose="020B0503020204020204" charset="-122"/>
            </a:endParaRPr>
          </a:p>
        </p:txBody>
      </p:sp>
      <p:sp>
        <p:nvSpPr>
          <p:cNvPr id="6" name="页脚占位符 5"/>
          <p:cNvSpPr>
            <a:spLocks noGrp="1"/>
          </p:cNvSpPr>
          <p:nvPr>
            <p:ph type="ftr" sz="quarter" idx="4"/>
          </p:nvPr>
        </p:nvSpPr>
        <p:spPr>
          <a:xfrm>
            <a:off x="1617785" y="9477248"/>
            <a:ext cx="3833447" cy="511175"/>
          </a:xfrm>
          <a:prstGeom prst="rect">
            <a:avLst/>
          </a:prstGeom>
        </p:spPr>
        <p:txBody>
          <a:bodyPr/>
          <a:lstStyle/>
          <a:p>
            <a:r>
              <a:rPr lang="zh-CN" altLang="en-US" smtClean="0"/>
              <a:t>华为技术有限公司  版权所有  未经许可不得扩散</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768350"/>
            <a:ext cx="6346825" cy="3570288"/>
          </a:xfrm>
        </p:spPr>
      </p:sp>
      <p:sp>
        <p:nvSpPr>
          <p:cNvPr id="3" name="备注占位符 2"/>
          <p:cNvSpPr>
            <a:spLocks noGrp="1"/>
          </p:cNvSpPr>
          <p:nvPr>
            <p:ph type="body" idx="1"/>
          </p:nvPr>
        </p:nvSpPr>
        <p:spPr/>
        <p:txBody>
          <a:bodyPr/>
          <a:lstStyle/>
          <a:p>
            <a:endParaRPr lang="zh-CN" altLang="en-US"/>
          </a:p>
        </p:txBody>
      </p:sp>
      <p:sp>
        <p:nvSpPr>
          <p:cNvPr id="5" name="页眉占位符 3"/>
          <p:cNvSpPr>
            <a:spLocks noGrp="1"/>
          </p:cNvSpPr>
          <p:nvPr>
            <p:ph type="hdr" sz="quarter"/>
          </p:nvPr>
        </p:nvSpPr>
        <p:spPr>
          <a:xfrm>
            <a:off x="892175" y="390525"/>
            <a:ext cx="3076575" cy="512763"/>
          </a:xfrm>
          <a:prstGeom prst="rect">
            <a:avLst/>
          </a:prstGeom>
        </p:spPr>
        <p:txBody>
          <a:bodyPr/>
          <a:lstStyle/>
          <a:p>
            <a:r>
              <a:rPr lang="en-US" altLang="zh-CN" sz="1200" i="0" dirty="0" smtClean="0">
                <a:latin typeface="微软雅黑" panose="020B0503020204020204" charset="-122"/>
                <a:ea typeface="微软雅黑" panose="020B0503020204020204" charset="-122"/>
              </a:rPr>
              <a:t>5G</a:t>
            </a:r>
            <a:r>
              <a:rPr lang="zh-CN" altLang="en-US" sz="1200" i="0" dirty="0" smtClean="0">
                <a:latin typeface="微软雅黑" panose="020B0503020204020204" charset="-122"/>
                <a:ea typeface="微软雅黑" panose="020B0503020204020204" charset="-122"/>
              </a:rPr>
              <a:t>无线网络原理概述</a:t>
            </a:r>
            <a:endParaRPr lang="zh-CN" altLang="en-US" sz="1200" i="0" dirty="0">
              <a:latin typeface="微软雅黑" panose="020B0503020204020204" charset="-122"/>
              <a:ea typeface="微软雅黑" panose="020B0503020204020204" charset="-122"/>
            </a:endParaRPr>
          </a:p>
        </p:txBody>
      </p:sp>
      <p:sp>
        <p:nvSpPr>
          <p:cNvPr id="6" name="页脚占位符 5"/>
          <p:cNvSpPr>
            <a:spLocks noGrp="1"/>
          </p:cNvSpPr>
          <p:nvPr>
            <p:ph type="ftr" sz="quarter" idx="4"/>
          </p:nvPr>
        </p:nvSpPr>
        <p:spPr>
          <a:xfrm>
            <a:off x="1617785" y="9477248"/>
            <a:ext cx="3833447" cy="511175"/>
          </a:xfrm>
          <a:prstGeom prst="rect">
            <a:avLst/>
          </a:prstGeom>
        </p:spPr>
        <p:txBody>
          <a:bodyPr/>
          <a:lstStyle/>
          <a:p>
            <a:r>
              <a:rPr lang="zh-CN" altLang="en-US" smtClean="0"/>
              <a:t>华为技术有限公司  版权所有  未经许可不得扩散</a:t>
            </a:r>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幻灯片图像占位符 1"/>
          <p:cNvSpPr>
            <a:spLocks noGrp="1" noRot="1" noChangeAspect="1"/>
          </p:cNvSpPr>
          <p:nvPr>
            <p:ph type="sldImg"/>
          </p:nvPr>
        </p:nvSpPr>
        <p:spPr>
          <a:ln>
            <a:solidFill>
              <a:srgbClr val="000000"/>
            </a:solidFill>
          </a:ln>
        </p:spPr>
      </p:sp>
      <p:sp>
        <p:nvSpPr>
          <p:cNvPr id="51202" name="备注占位符 2"/>
          <p:cNvSpPr>
            <a:spLocks noGrp="1"/>
          </p:cNvSpPr>
          <p:nvPr>
            <p:ph type="body"/>
          </p:nvPr>
        </p:nvSpPr>
        <p:spPr>
          <a:noFill/>
          <a:ln>
            <a:noFill/>
          </a:ln>
        </p:spPr>
        <p:txBody>
          <a:bodyPr lIns="91440" tIns="45720" rIns="91440" bIns="45720" anchor="t" anchorCtr="0"/>
          <a:p>
            <a:pPr lvl="0"/>
            <a:endParaRPr lang="zh-CN" altLang="en-US" dirty="0"/>
          </a:p>
        </p:txBody>
      </p:sp>
      <p:sp>
        <p:nvSpPr>
          <p:cNvPr id="51203" name="灯片编号占位符 3"/>
          <p:cNvSpPr>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nchorCtr="0"/>
          <a:p>
            <a:pPr lvl="0"/>
            <a:fld id="{9A0DB2DC-4C9A-4742-B13C-FB6460FD3503}" type="slidenum">
              <a:rPr lang="zh-CN" altLang="en-US"/>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64685F-6040-4C45-AE64-C42D934E3F14}"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64685F-6040-4C45-AE64-C42D934E3F14}"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幻灯片图像占位符 1"/>
          <p:cNvSpPr>
            <a:spLocks noGrp="1" noRot="1" noChangeAspect="1"/>
          </p:cNvSpPr>
          <p:nvPr>
            <p:ph type="sldImg"/>
          </p:nvPr>
        </p:nvSpPr>
        <p:spPr>
          <a:ln>
            <a:solidFill>
              <a:srgbClr val="000000"/>
            </a:solidFill>
          </a:ln>
        </p:spPr>
      </p:sp>
      <p:sp>
        <p:nvSpPr>
          <p:cNvPr id="57346" name="备注占位符 2"/>
          <p:cNvSpPr>
            <a:spLocks noGrp="1"/>
          </p:cNvSpPr>
          <p:nvPr>
            <p:ph type="body"/>
          </p:nvPr>
        </p:nvSpPr>
        <p:spPr>
          <a:noFill/>
          <a:ln>
            <a:noFill/>
          </a:ln>
        </p:spPr>
        <p:txBody>
          <a:bodyPr lIns="91440" tIns="45720" rIns="91440" bIns="45720" anchor="t" anchorCtr="0"/>
          <a:p>
            <a:pPr lvl="0"/>
            <a:endParaRPr lang="zh-CN" altLang="en-US" dirty="0"/>
          </a:p>
        </p:txBody>
      </p:sp>
      <p:sp>
        <p:nvSpPr>
          <p:cNvPr id="57347" name="灯片编号占位符 3"/>
          <p:cNvSpPr>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nchorCtr="0"/>
          <a:p>
            <a:pPr lvl="0"/>
            <a:fld id="{9A0DB2DC-4C9A-4742-B13C-FB6460FD3503}" type="slidenum">
              <a:rPr lang="zh-CN" altLang="en-US"/>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幻灯片图像占位符 1"/>
          <p:cNvSpPr>
            <a:spLocks noGrp="1" noRot="1" noChangeAspect="1"/>
          </p:cNvSpPr>
          <p:nvPr>
            <p:ph type="sldImg"/>
          </p:nvPr>
        </p:nvSpPr>
        <p:spPr>
          <a:ln>
            <a:solidFill>
              <a:srgbClr val="000000"/>
            </a:solidFill>
          </a:ln>
        </p:spPr>
      </p:sp>
      <p:sp>
        <p:nvSpPr>
          <p:cNvPr id="59394" name="备注占位符 2"/>
          <p:cNvSpPr>
            <a:spLocks noGrp="1"/>
          </p:cNvSpPr>
          <p:nvPr>
            <p:ph type="body"/>
          </p:nvPr>
        </p:nvSpPr>
        <p:spPr>
          <a:noFill/>
          <a:ln>
            <a:noFill/>
          </a:ln>
        </p:spPr>
        <p:txBody>
          <a:bodyPr lIns="91440" tIns="45720" rIns="91440" bIns="45720" anchor="t" anchorCtr="0"/>
          <a:p>
            <a:pPr lvl="0"/>
            <a:endParaRPr lang="zh-CN" altLang="en-US" dirty="0"/>
          </a:p>
        </p:txBody>
      </p:sp>
      <p:sp>
        <p:nvSpPr>
          <p:cNvPr id="59395" name="灯片编号占位符 3"/>
          <p:cNvSpPr>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nchorCtr="0"/>
          <a:p>
            <a:pPr lvl="0"/>
            <a:fld id="{9A0DB2DC-4C9A-4742-B13C-FB6460FD3503}" type="slidenum">
              <a:rPr lang="zh-CN" altLang="en-US"/>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768350"/>
            <a:ext cx="6346825" cy="3570288"/>
          </a:xfrm>
        </p:spPr>
      </p:sp>
      <p:sp>
        <p:nvSpPr>
          <p:cNvPr id="3" name="备注占位符 2"/>
          <p:cNvSpPr>
            <a:spLocks noGrp="1"/>
          </p:cNvSpPr>
          <p:nvPr>
            <p:ph type="body" idx="1"/>
          </p:nvPr>
        </p:nvSpPr>
        <p:spPr/>
        <p:txBody>
          <a:bodyPr/>
          <a:lstStyle/>
          <a:p>
            <a:endParaRPr lang="zh-CN" altLang="en-US" dirty="0"/>
          </a:p>
        </p:txBody>
      </p:sp>
      <p:sp>
        <p:nvSpPr>
          <p:cNvPr id="5" name="页眉占位符 3"/>
          <p:cNvSpPr>
            <a:spLocks noGrp="1"/>
          </p:cNvSpPr>
          <p:nvPr>
            <p:ph type="hdr" sz="quarter"/>
          </p:nvPr>
        </p:nvSpPr>
        <p:spPr>
          <a:xfrm>
            <a:off x="892175" y="390525"/>
            <a:ext cx="3076575" cy="512763"/>
          </a:xfrm>
          <a:prstGeom prst="rect">
            <a:avLst/>
          </a:prstGeom>
        </p:spPr>
        <p:txBody>
          <a:bodyPr/>
          <a:lstStyle/>
          <a:p>
            <a:r>
              <a:rPr lang="en-US" altLang="zh-CN" sz="1200" i="0" dirty="0" smtClean="0">
                <a:latin typeface="微软雅黑" panose="020B0503020204020204" charset="-122"/>
                <a:ea typeface="微软雅黑" panose="020B0503020204020204" charset="-122"/>
              </a:rPr>
              <a:t>5G</a:t>
            </a:r>
            <a:r>
              <a:rPr lang="zh-CN" altLang="en-US" sz="1200" i="0" dirty="0" smtClean="0">
                <a:latin typeface="微软雅黑" panose="020B0503020204020204" charset="-122"/>
                <a:ea typeface="微软雅黑" panose="020B0503020204020204" charset="-122"/>
              </a:rPr>
              <a:t>无线网络原理概述</a:t>
            </a:r>
            <a:endParaRPr lang="zh-CN" altLang="en-US" sz="1200" i="0" dirty="0">
              <a:latin typeface="微软雅黑" panose="020B0503020204020204" charset="-122"/>
              <a:ea typeface="微软雅黑" panose="020B0503020204020204" charset="-122"/>
            </a:endParaRPr>
          </a:p>
        </p:txBody>
      </p:sp>
      <p:sp>
        <p:nvSpPr>
          <p:cNvPr id="6" name="页脚占位符 5"/>
          <p:cNvSpPr>
            <a:spLocks noGrp="1"/>
          </p:cNvSpPr>
          <p:nvPr>
            <p:ph type="ftr" sz="quarter" idx="4"/>
          </p:nvPr>
        </p:nvSpPr>
        <p:spPr>
          <a:xfrm>
            <a:off x="1617785" y="9477248"/>
            <a:ext cx="3833447" cy="511175"/>
          </a:xfrm>
          <a:prstGeom prst="rect">
            <a:avLst/>
          </a:prstGeom>
        </p:spPr>
        <p:txBody>
          <a:bodyPr/>
          <a:lstStyle/>
          <a:p>
            <a:r>
              <a:rPr lang="zh-CN" altLang="en-US" smtClean="0"/>
              <a:t>华为技术有限公司  版权所有  未经许可不得扩散</a:t>
            </a:r>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768350"/>
            <a:ext cx="6346825" cy="3570288"/>
          </a:xfrm>
        </p:spPr>
      </p:sp>
      <p:sp>
        <p:nvSpPr>
          <p:cNvPr id="3" name="备注占位符 2"/>
          <p:cNvSpPr>
            <a:spLocks noGrp="1"/>
          </p:cNvSpPr>
          <p:nvPr>
            <p:ph type="body" idx="1"/>
          </p:nvPr>
        </p:nvSpPr>
        <p:spPr/>
        <p:txBody>
          <a:bodyPr/>
          <a:lstStyle/>
          <a:p>
            <a:endParaRPr lang="zh-CN" altLang="en-US" dirty="0"/>
          </a:p>
        </p:txBody>
      </p:sp>
      <p:sp>
        <p:nvSpPr>
          <p:cNvPr id="5" name="页眉占位符 3"/>
          <p:cNvSpPr>
            <a:spLocks noGrp="1"/>
          </p:cNvSpPr>
          <p:nvPr>
            <p:ph type="hdr" sz="quarter"/>
          </p:nvPr>
        </p:nvSpPr>
        <p:spPr>
          <a:xfrm>
            <a:off x="892175" y="390525"/>
            <a:ext cx="3076575" cy="512763"/>
          </a:xfrm>
          <a:prstGeom prst="rect">
            <a:avLst/>
          </a:prstGeom>
        </p:spPr>
        <p:txBody>
          <a:bodyPr/>
          <a:lstStyle/>
          <a:p>
            <a:r>
              <a:rPr lang="en-US" altLang="zh-CN" sz="1200" i="0" dirty="0" smtClean="0">
                <a:latin typeface="微软雅黑" panose="020B0503020204020204" charset="-122"/>
                <a:ea typeface="微软雅黑" panose="020B0503020204020204" charset="-122"/>
              </a:rPr>
              <a:t>5G</a:t>
            </a:r>
            <a:r>
              <a:rPr lang="zh-CN" altLang="en-US" sz="1200" i="0" dirty="0" smtClean="0">
                <a:latin typeface="微软雅黑" panose="020B0503020204020204" charset="-122"/>
                <a:ea typeface="微软雅黑" panose="020B0503020204020204" charset="-122"/>
              </a:rPr>
              <a:t>无线网络原理概述</a:t>
            </a:r>
            <a:endParaRPr lang="zh-CN" altLang="en-US" sz="1200" i="0" dirty="0">
              <a:latin typeface="微软雅黑" panose="020B0503020204020204" charset="-122"/>
              <a:ea typeface="微软雅黑" panose="020B0503020204020204" charset="-122"/>
            </a:endParaRPr>
          </a:p>
        </p:txBody>
      </p:sp>
      <p:sp>
        <p:nvSpPr>
          <p:cNvPr id="6" name="页脚占位符 5"/>
          <p:cNvSpPr>
            <a:spLocks noGrp="1"/>
          </p:cNvSpPr>
          <p:nvPr>
            <p:ph type="ftr" sz="quarter" idx="4"/>
          </p:nvPr>
        </p:nvSpPr>
        <p:spPr>
          <a:xfrm>
            <a:off x="1617785" y="9477248"/>
            <a:ext cx="3833447" cy="511175"/>
          </a:xfrm>
          <a:prstGeom prst="rect">
            <a:avLst/>
          </a:prstGeom>
        </p:spPr>
        <p:txBody>
          <a:bodyPr/>
          <a:lstStyle/>
          <a:p>
            <a:r>
              <a:rPr lang="zh-CN" altLang="en-US" smtClean="0"/>
              <a:t>华为技术有限公司  版权所有  未经许可不得扩散</a:t>
            </a:r>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6238" y="768350"/>
            <a:ext cx="6346825" cy="3570288"/>
          </a:xfrm>
        </p:spPr>
      </p:sp>
      <p:sp>
        <p:nvSpPr>
          <p:cNvPr id="3" name="备注占位符 2"/>
          <p:cNvSpPr>
            <a:spLocks noGrp="1"/>
          </p:cNvSpPr>
          <p:nvPr>
            <p:ph type="body" idx="1"/>
          </p:nvPr>
        </p:nvSpPr>
        <p:spPr/>
        <p:txBody>
          <a:bodyPr/>
          <a:lstStyle/>
          <a:p>
            <a:endParaRPr lang="zh-CN" altLang="en-US" dirty="0"/>
          </a:p>
        </p:txBody>
      </p:sp>
      <p:sp>
        <p:nvSpPr>
          <p:cNvPr id="5" name="页眉占位符 3"/>
          <p:cNvSpPr>
            <a:spLocks noGrp="1"/>
          </p:cNvSpPr>
          <p:nvPr>
            <p:ph type="hdr" sz="quarter"/>
          </p:nvPr>
        </p:nvSpPr>
        <p:spPr>
          <a:xfrm>
            <a:off x="892175" y="390525"/>
            <a:ext cx="3076575" cy="512763"/>
          </a:xfrm>
          <a:prstGeom prst="rect">
            <a:avLst/>
          </a:prstGeom>
        </p:spPr>
        <p:txBody>
          <a:bodyPr/>
          <a:lstStyle/>
          <a:p>
            <a:r>
              <a:rPr lang="en-US" altLang="zh-CN" sz="1200" i="0" dirty="0" smtClean="0">
                <a:latin typeface="微软雅黑" panose="020B0503020204020204" charset="-122"/>
                <a:ea typeface="微软雅黑" panose="020B0503020204020204" charset="-122"/>
              </a:rPr>
              <a:t>5G</a:t>
            </a:r>
            <a:r>
              <a:rPr lang="zh-CN" altLang="en-US" sz="1200" i="0" dirty="0" smtClean="0">
                <a:latin typeface="微软雅黑" panose="020B0503020204020204" charset="-122"/>
                <a:ea typeface="微软雅黑" panose="020B0503020204020204" charset="-122"/>
              </a:rPr>
              <a:t>无线网络原理概述</a:t>
            </a:r>
            <a:endParaRPr lang="zh-CN" altLang="en-US" sz="1200" i="0" dirty="0">
              <a:latin typeface="微软雅黑" panose="020B0503020204020204" charset="-122"/>
              <a:ea typeface="微软雅黑" panose="020B0503020204020204" charset="-122"/>
            </a:endParaRPr>
          </a:p>
        </p:txBody>
      </p:sp>
      <p:sp>
        <p:nvSpPr>
          <p:cNvPr id="6" name="页脚占位符 5"/>
          <p:cNvSpPr>
            <a:spLocks noGrp="1"/>
          </p:cNvSpPr>
          <p:nvPr>
            <p:ph type="ftr" sz="quarter" idx="4"/>
          </p:nvPr>
        </p:nvSpPr>
        <p:spPr>
          <a:xfrm>
            <a:off x="1617785" y="9477248"/>
            <a:ext cx="3833447" cy="511175"/>
          </a:xfrm>
          <a:prstGeom prst="rect">
            <a:avLst/>
          </a:prstGeom>
        </p:spPr>
        <p:txBody>
          <a:bodyPr/>
          <a:lstStyle/>
          <a:p>
            <a:r>
              <a:rPr lang="zh-CN" altLang="en-US" smtClean="0"/>
              <a:t>华为技术有限公司  版权所有  未经许可不得扩散</a:t>
            </a:r>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幻灯片图像占位符 1"/>
          <p:cNvSpPr>
            <a:spLocks noGrp="1" noRot="1" noChangeAspect="1"/>
          </p:cNvSpPr>
          <p:nvPr>
            <p:ph type="sldImg"/>
          </p:nvPr>
        </p:nvSpPr>
        <p:spPr>
          <a:ln>
            <a:solidFill>
              <a:srgbClr val="000000"/>
            </a:solidFill>
          </a:ln>
        </p:spPr>
      </p:sp>
      <p:sp>
        <p:nvSpPr>
          <p:cNvPr id="53250" name="备注占位符 2"/>
          <p:cNvSpPr>
            <a:spLocks noGrp="1"/>
          </p:cNvSpPr>
          <p:nvPr>
            <p:ph type="body"/>
          </p:nvPr>
        </p:nvSpPr>
        <p:spPr>
          <a:noFill/>
          <a:ln>
            <a:noFill/>
          </a:ln>
        </p:spPr>
        <p:txBody>
          <a:bodyPr lIns="91440" tIns="45720" rIns="91440" bIns="45720" anchor="t" anchorCtr="0"/>
          <a:p>
            <a:pPr lvl="0"/>
            <a:endParaRPr lang="zh-CN" altLang="en-US" dirty="0"/>
          </a:p>
        </p:txBody>
      </p:sp>
      <p:sp>
        <p:nvSpPr>
          <p:cNvPr id="53251" name="灯片编号占位符 3"/>
          <p:cNvSpPr>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nchorCtr="0"/>
          <a:p>
            <a:pPr lvl="0"/>
            <a:fld id="{9A0DB2DC-4C9A-4742-B13C-FB6460FD3503}" type="slidenum">
              <a:rPr lang="zh-CN" altLang="en-US"/>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幻灯片图像占位符 1"/>
          <p:cNvSpPr>
            <a:spLocks noGrp="1" noRot="1" noChangeAspect="1"/>
          </p:cNvSpPr>
          <p:nvPr>
            <p:ph type="sldImg"/>
          </p:nvPr>
        </p:nvSpPr>
        <p:spPr>
          <a:ln>
            <a:solidFill>
              <a:srgbClr val="000000"/>
            </a:solidFill>
          </a:ln>
        </p:spPr>
      </p:sp>
      <p:sp>
        <p:nvSpPr>
          <p:cNvPr id="55298" name="备注占位符 2"/>
          <p:cNvSpPr>
            <a:spLocks noGrp="1"/>
          </p:cNvSpPr>
          <p:nvPr>
            <p:ph type="body"/>
          </p:nvPr>
        </p:nvSpPr>
        <p:spPr>
          <a:noFill/>
          <a:ln>
            <a:noFill/>
          </a:ln>
        </p:spPr>
        <p:txBody>
          <a:bodyPr lIns="91440" tIns="45720" rIns="91440" bIns="45720" anchor="t" anchorCtr="0"/>
          <a:p>
            <a:pPr lvl="0"/>
            <a:endParaRPr lang="zh-CN" altLang="en-US" dirty="0"/>
          </a:p>
        </p:txBody>
      </p:sp>
      <p:sp>
        <p:nvSpPr>
          <p:cNvPr id="55299" name="灯片编号占位符 3"/>
          <p:cNvSpPr>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nchorCtr="0"/>
          <a:p>
            <a:pPr lvl="0"/>
            <a:fld id="{9A0DB2DC-4C9A-4742-B13C-FB6460FD3503}" type="slidenum">
              <a:rPr lang="zh-CN" altLang="en-US"/>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国内各家运营商，同时加入了广电，频率分配情况</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6FA10653-EEBB-4E53-89BC-1A70243E1EDC}" type="slidenum">
              <a:rPr lang="en-US" altLang="zh-CN" smtClean="0"/>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幻灯片图像占位符 1"/>
          <p:cNvSpPr>
            <a:spLocks noGrp="1"/>
          </p:cNvSpPr>
          <p:nvPr>
            <p:ph type="sldImg"/>
          </p:nvPr>
        </p:nvSpPr>
        <p:spPr>
          <a:ln>
            <a:solidFill>
              <a:srgbClr val="000000"/>
            </a:solidFill>
          </a:ln>
        </p:spPr>
      </p:sp>
      <p:sp>
        <p:nvSpPr>
          <p:cNvPr id="74754" name="文本占位符 2"/>
          <p:cNvSpPr>
            <a:spLocks noGrp="1"/>
          </p:cNvSpPr>
          <p:nvPr>
            <p:ph type="body"/>
          </p:nvPr>
        </p:nvSpPr>
        <p:spPr>
          <a:noFill/>
          <a:ln>
            <a:noFill/>
          </a:ln>
        </p:spPr>
        <p:txBody>
          <a:bodyPr lIns="91440" tIns="45720" rIns="91440" bIns="45720" anchor="t" anchorCtr="0"/>
          <a:p>
            <a:pPr lvl="0"/>
            <a:r>
              <a:rPr lang="zh-CN" altLang="zh-CN" dirty="0"/>
              <a:t>软件定义网</a:t>
            </a:r>
            <a:r>
              <a:rPr lang="zh-CN" altLang="zh-CN" dirty="0"/>
              <a:t>络（</a:t>
            </a:r>
            <a:r>
              <a:rPr lang="en-US" altLang="zh-CN" dirty="0"/>
              <a:t>SDN</a:t>
            </a:r>
            <a:r>
              <a:rPr lang="zh-CN" altLang="zh-CN" dirty="0"/>
              <a:t>），严格上讲</a:t>
            </a:r>
            <a:r>
              <a:rPr lang="en-US" altLang="zh-CN" dirty="0"/>
              <a:t>SDN</a:t>
            </a:r>
            <a:r>
              <a:rPr lang="zh-CN" altLang="zh-CN" dirty="0"/>
              <a:t>并不是一个具体的技术，而是一种新型网络架构，是网络虚拟化的一种实现方式，其核心思想是将网络设备的控制面与数据面分离开来，从而实现了网络流量的灵活控制，使网络更加智能化</a:t>
            </a:r>
            <a:r>
              <a:rPr lang="zh-CN" altLang="zh-CN" dirty="0"/>
              <a:t>。</a:t>
            </a:r>
            <a:endParaRPr lang="zh-CN" altLang="zh-CN" dirty="0"/>
          </a:p>
          <a:p>
            <a:pPr lvl="0"/>
            <a:r>
              <a:rPr lang="zh-CN" altLang="zh-CN" dirty="0"/>
              <a:t>网络</a:t>
            </a:r>
            <a:r>
              <a:rPr lang="zh-CN" altLang="zh-CN" dirty="0"/>
              <a:t>功能虚拟化（</a:t>
            </a:r>
            <a:r>
              <a:rPr lang="en-US" altLang="zh-CN" dirty="0"/>
              <a:t>NFV</a:t>
            </a:r>
            <a:r>
              <a:rPr lang="zh-CN" altLang="zh-CN" dirty="0"/>
              <a:t>）中的网络功能是指移动通信网络设备的功能，而虚拟化是指一种云计算技术。</a:t>
            </a:r>
            <a:r>
              <a:rPr lang="en-US" altLang="zh-CN" dirty="0"/>
              <a:t>NFV</a:t>
            </a:r>
            <a:r>
              <a:rPr lang="zh-CN" altLang="zh-CN" dirty="0"/>
              <a:t>是指通过使用</a:t>
            </a:r>
            <a:r>
              <a:rPr lang="en-US" altLang="zh-CN" dirty="0"/>
              <a:t>x86</a:t>
            </a:r>
            <a:r>
              <a:rPr lang="zh-CN" altLang="zh-CN" dirty="0"/>
              <a:t>等通用性硬件以及虚拟化技术，来承载专用硬件的软件功能，从而降低昂贵的设备成本</a:t>
            </a:r>
            <a:r>
              <a:rPr lang="zh-CN" altLang="zh-CN" dirty="0"/>
              <a:t>。</a:t>
            </a:r>
            <a:r>
              <a:rPr lang="en-US" altLang="zh-CN" dirty="0"/>
              <a:t> </a:t>
            </a:r>
            <a:endParaRPr lang="zh-CN" altLang="zh-CN" dirty="0"/>
          </a:p>
          <a:p>
            <a:pPr lvl="0"/>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幻灯片图像占位符 1"/>
          <p:cNvSpPr>
            <a:spLocks noGrp="1"/>
          </p:cNvSpPr>
          <p:nvPr>
            <p:ph type="sldImg"/>
          </p:nvPr>
        </p:nvSpPr>
        <p:spPr>
          <a:ln>
            <a:solidFill>
              <a:srgbClr val="000000"/>
            </a:solidFill>
          </a:ln>
        </p:spPr>
      </p:sp>
      <p:sp>
        <p:nvSpPr>
          <p:cNvPr id="77826" name="文本占位符 2"/>
          <p:cNvSpPr>
            <a:spLocks noGrp="1"/>
          </p:cNvSpPr>
          <p:nvPr>
            <p:ph type="body"/>
          </p:nvPr>
        </p:nvSpPr>
        <p:spPr>
          <a:noFill/>
          <a:ln>
            <a:noFill/>
          </a:ln>
        </p:spPr>
        <p:txBody>
          <a:bodyPr lIns="91440" tIns="45720" rIns="91440" bIns="45720" anchor="t" anchorCtr="0"/>
          <a:p>
            <a:pPr lvl="0"/>
            <a:r>
              <a:rPr lang="en-US" altLang="zh-CN" dirty="0"/>
              <a:t>5G</a:t>
            </a:r>
            <a:r>
              <a:rPr lang="zh-CN" altLang="zh-CN" dirty="0"/>
              <a:t>网络的三类应用场景的服务需求是不一样的，实际上并不需要为每一类应用场景构建一个物理网络，可以将一个物理网络分成多个虚拟的逻辑网络，每一个虚拟网络对应不同的应用场景，这就叫网络切片</a:t>
            </a:r>
            <a:r>
              <a:rPr lang="zh-CN" altLang="zh-CN" dirty="0"/>
              <a:t>。</a:t>
            </a:r>
            <a:endParaRPr lang="zh-CN" altLang="zh-CN" dirty="0"/>
          </a:p>
          <a:p>
            <a:pPr lvl="0"/>
            <a:r>
              <a:rPr lang="en-US" altLang="zh-CN" dirty="0"/>
              <a:t> </a:t>
            </a:r>
            <a:r>
              <a:rPr lang="zh-CN" altLang="zh-CN" dirty="0"/>
              <a:t>虚拟</a:t>
            </a:r>
            <a:r>
              <a:rPr lang="zh-CN" altLang="zh-CN" dirty="0"/>
              <a:t>网络间是逻辑独立的，互不影响。网络切片是</a:t>
            </a:r>
            <a:r>
              <a:rPr lang="en-US" altLang="zh-CN" dirty="0"/>
              <a:t>SDN/NFV</a:t>
            </a:r>
            <a:r>
              <a:rPr lang="zh-CN" altLang="zh-CN" dirty="0"/>
              <a:t>技术应用于</a:t>
            </a:r>
            <a:r>
              <a:rPr lang="en-US" altLang="zh-CN" dirty="0"/>
              <a:t>5G</a:t>
            </a:r>
            <a:r>
              <a:rPr lang="zh-CN" altLang="zh-CN" dirty="0"/>
              <a:t>网络的关键服务。</a:t>
            </a:r>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幻灯片图像占位符 1"/>
          <p:cNvSpPr>
            <a:spLocks noGrp="1"/>
          </p:cNvSpPr>
          <p:nvPr>
            <p:ph type="sldImg"/>
          </p:nvPr>
        </p:nvSpPr>
        <p:spPr>
          <a:ln>
            <a:solidFill>
              <a:srgbClr val="000000"/>
            </a:solidFill>
          </a:ln>
        </p:spPr>
      </p:sp>
      <p:sp>
        <p:nvSpPr>
          <p:cNvPr id="80898" name="文本占位符 2"/>
          <p:cNvSpPr>
            <a:spLocks noGrp="1"/>
          </p:cNvSpPr>
          <p:nvPr>
            <p:ph type="body"/>
          </p:nvPr>
        </p:nvSpPr>
        <p:spPr>
          <a:noFill/>
          <a:ln>
            <a:noFill/>
          </a:ln>
        </p:spPr>
        <p:txBody>
          <a:bodyPr lIns="91440" tIns="45720" rIns="91440" bIns="45720" anchor="t" anchorCtr="0"/>
          <a:p>
            <a:pPr lvl="0"/>
            <a:r>
              <a:rPr lang="zh-CN" altLang="zh-CN" dirty="0">
                <a:sym typeface="宋体" panose="02010600030101010101" pitchFamily="2" charset="-122"/>
              </a:rPr>
              <a:t>根据</a:t>
            </a:r>
            <a:r>
              <a:rPr lang="zh-CN" altLang="zh-CN" dirty="0">
                <a:sym typeface="宋体" panose="02010600030101010101" pitchFamily="2" charset="-122"/>
              </a:rPr>
              <a:t>中国边缘计算产业联盟的定义，边缘计算是指在靠近物或数据源头的网络边缘侧，融合网络、计算存储、应用核心能力的开放平台，就近提供边缘智能服务，满足行业数字化在敏捷联接、实时业务、数据优化、应用智能安全与隐私保护等方面的关键需求。</a:t>
            </a:r>
            <a:endParaRPr lang="zh-CN" altLang="zh-CN" dirty="0"/>
          </a:p>
          <a:p>
            <a:pPr lvl="0"/>
            <a:r>
              <a:rPr lang="en-US" altLang="zh-CN" dirty="0"/>
              <a:t>5G</a:t>
            </a:r>
            <a:r>
              <a:rPr lang="zh-CN" altLang="zh-CN" dirty="0"/>
              <a:t>移动边缘计算的实现除了需要</a:t>
            </a:r>
            <a:r>
              <a:rPr lang="en-US" altLang="zh-CN" dirty="0"/>
              <a:t>NFV</a:t>
            </a:r>
            <a:r>
              <a:rPr lang="zh-CN" altLang="zh-CN" dirty="0"/>
              <a:t>、云技术以及</a:t>
            </a:r>
            <a:r>
              <a:rPr lang="en-US" altLang="zh-CN" dirty="0"/>
              <a:t>SDN</a:t>
            </a:r>
            <a:r>
              <a:rPr lang="zh-CN" altLang="zh-CN" dirty="0"/>
              <a:t>技术的支持之外，还包括无线侧内容缓存、本地分流、业务优化以及网络能力开放等技术的支持。</a:t>
            </a:r>
            <a:endParaRPr lang="zh-CN" altLang="zh-CN" dirty="0"/>
          </a:p>
          <a:p>
            <a:pPr lvl="0"/>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幻灯片图像占位符 1"/>
          <p:cNvSpPr>
            <a:spLocks noGrp="1"/>
          </p:cNvSpPr>
          <p:nvPr>
            <p:ph type="sldImg"/>
          </p:nvPr>
        </p:nvSpPr>
        <p:spPr>
          <a:ln>
            <a:solidFill>
              <a:srgbClr val="000000"/>
            </a:solidFill>
          </a:ln>
        </p:spPr>
      </p:sp>
      <p:sp>
        <p:nvSpPr>
          <p:cNvPr id="3" name="文本占位符 2"/>
          <p:cNvSpPr>
            <a:spLocks noGrp="1"/>
          </p:cNvSpPr>
          <p:nvPr>
            <p:ph type="body" idx="3"/>
          </p:nvPr>
        </p:nvSpPr>
        <p:spPr/>
        <p:txBody>
          <a:bodyPr lIns="91440" tIns="45720" rIns="91440" bIns="45720" rtlCol="0"/>
          <a:p>
            <a:pPr indent="266700" algn="just" fontAlgn="base">
              <a:spcAft>
                <a:spcPts val="0"/>
              </a:spcAft>
            </a:pPr>
            <a:r>
              <a:rPr lang="zh-CN" altLang="en-US" b="1" strike="noStrike" noProof="1" dirty="0" smtClean="0">
                <a:latin typeface="宋体" panose="02010600030101010101" pitchFamily="2" charset="-122"/>
                <a:ea typeface="宋体" panose="02010600030101010101" pitchFamily="2" charset="-122"/>
                <a:sym typeface="+mn-ea"/>
              </a:rPr>
              <a:t>非</a:t>
            </a:r>
            <a:r>
              <a:rPr lang="zh-CN" altLang="en-US" b="1" strike="noStrike" noProof="1" dirty="0">
                <a:latin typeface="宋体" panose="02010600030101010101" pitchFamily="2" charset="-122"/>
                <a:ea typeface="宋体" panose="02010600030101010101" pitchFamily="2" charset="-122"/>
                <a:sym typeface="+mn-ea"/>
              </a:rPr>
              <a:t>正交多址接入（</a:t>
            </a:r>
            <a:r>
              <a:rPr lang="en-US" altLang="zh-CN" b="1" strike="noStrike" noProof="1" dirty="0">
                <a:latin typeface="宋体" panose="02010600030101010101" pitchFamily="2" charset="-122"/>
                <a:ea typeface="宋体" panose="02010600030101010101" pitchFamily="2" charset="-122"/>
                <a:sym typeface="+mn-ea"/>
              </a:rPr>
              <a:t>Non-Orthogonal Multiple Access</a:t>
            </a:r>
            <a:r>
              <a:rPr lang="zh-CN" altLang="en-US" b="1" strike="noStrike" noProof="1" dirty="0">
                <a:latin typeface="宋体" panose="02010600030101010101" pitchFamily="2" charset="-122"/>
                <a:ea typeface="宋体" panose="02010600030101010101" pitchFamily="2" charset="-122"/>
                <a:sym typeface="+mn-ea"/>
              </a:rPr>
              <a:t>，</a:t>
            </a:r>
            <a:r>
              <a:rPr lang="en-US" altLang="zh-CN" b="1" strike="noStrike" noProof="1" dirty="0">
                <a:latin typeface="宋体" panose="02010600030101010101" pitchFamily="2" charset="-122"/>
                <a:ea typeface="宋体" panose="02010600030101010101" pitchFamily="2" charset="-122"/>
                <a:sym typeface="+mn-ea"/>
              </a:rPr>
              <a:t>NOMA</a:t>
            </a:r>
            <a:r>
              <a:rPr lang="zh-CN" altLang="en-US" b="1" strike="noStrike" noProof="1" dirty="0">
                <a:latin typeface="宋体" panose="02010600030101010101" pitchFamily="2" charset="-122"/>
                <a:ea typeface="宋体" panose="02010600030101010101" pitchFamily="2" charset="-122"/>
                <a:sym typeface="+mn-ea"/>
              </a:rPr>
              <a:t>）技术是基于功率叠加的非正交多址（</a:t>
            </a:r>
            <a:r>
              <a:rPr lang="en-US" altLang="zh-CN" b="1" strike="noStrike" noProof="1" dirty="0">
                <a:latin typeface="宋体" panose="02010600030101010101" pitchFamily="2" charset="-122"/>
                <a:ea typeface="宋体" panose="02010600030101010101" pitchFamily="2" charset="-122"/>
                <a:sym typeface="+mn-ea"/>
              </a:rPr>
              <a:t>NOMA</a:t>
            </a:r>
            <a:r>
              <a:rPr lang="zh-CN" altLang="en-US" b="1" strike="noStrike" noProof="1" dirty="0">
                <a:latin typeface="宋体" panose="02010600030101010101" pitchFamily="2" charset="-122"/>
                <a:ea typeface="宋体" panose="02010600030101010101" pitchFamily="2" charset="-122"/>
                <a:sym typeface="+mn-ea"/>
              </a:rPr>
              <a:t>）技术，即发射端使用功率域区分用户，接收端使用串行干扰消除（</a:t>
            </a:r>
            <a:r>
              <a:rPr lang="en-US" altLang="zh-CN" b="1" strike="noStrike" noProof="1" dirty="0">
                <a:latin typeface="宋体" panose="02010600030101010101" pitchFamily="2" charset="-122"/>
                <a:ea typeface="宋体" panose="02010600030101010101" pitchFamily="2" charset="-122"/>
                <a:sym typeface="+mn-ea"/>
              </a:rPr>
              <a:t>Successive Interference Cancellation</a:t>
            </a:r>
            <a:r>
              <a:rPr lang="zh-CN" altLang="en-US" b="1" strike="noStrike" noProof="1" dirty="0">
                <a:latin typeface="宋体" panose="02010600030101010101" pitchFamily="2" charset="-122"/>
                <a:ea typeface="宋体" panose="02010600030101010101" pitchFamily="2" charset="-122"/>
                <a:sym typeface="+mn-ea"/>
              </a:rPr>
              <a:t>，</a:t>
            </a:r>
            <a:r>
              <a:rPr lang="en-US" altLang="zh-CN" b="1" strike="noStrike" noProof="1" dirty="0">
                <a:latin typeface="宋体" panose="02010600030101010101" pitchFamily="2" charset="-122"/>
                <a:ea typeface="宋体" panose="02010600030101010101" pitchFamily="2" charset="-122"/>
                <a:sym typeface="+mn-ea"/>
              </a:rPr>
              <a:t>SIC</a:t>
            </a:r>
            <a:r>
              <a:rPr lang="zh-CN" altLang="en-US" b="1" strike="noStrike" noProof="1" dirty="0">
                <a:latin typeface="宋体" panose="02010600030101010101" pitchFamily="2" charset="-122"/>
                <a:ea typeface="宋体" panose="02010600030101010101" pitchFamily="2" charset="-122"/>
                <a:sym typeface="+mn-ea"/>
              </a:rPr>
              <a:t>）接收机进行多用户检测。</a:t>
            </a:r>
            <a:endParaRPr lang="zh-CN" altLang="en-US" b="1" strike="noStrike" noProof="1" dirty="0">
              <a:latin typeface="宋体" panose="02010600030101010101" pitchFamily="2" charset="-122"/>
              <a:ea typeface="宋体" panose="02010600030101010101" pitchFamily="2" charset="-122"/>
              <a:sym typeface="+mn-ea"/>
            </a:endParaRPr>
          </a:p>
          <a:p>
            <a:pPr algn="l" fontAlgn="base">
              <a:spcAft>
                <a:spcPts val="0"/>
              </a:spcAft>
            </a:pPr>
            <a:r>
              <a:rPr lang="zh-CN" b="1" strike="noStrike" kern="0" noProof="1" dirty="0">
                <a:effectLst/>
                <a:sym typeface="+mn-ea"/>
              </a:rPr>
              <a:t>可以获得多用户容量；</a:t>
            </a:r>
            <a:endParaRPr lang="zh-CN" b="1" strike="noStrike" kern="100" noProof="1" dirty="0">
              <a:solidFill>
                <a:schemeClr val="tx1"/>
              </a:solidFill>
              <a:effectLst/>
            </a:endParaRPr>
          </a:p>
          <a:p>
            <a:pPr algn="l" fontAlgn="base">
              <a:spcAft>
                <a:spcPts val="0"/>
              </a:spcAft>
            </a:pPr>
            <a:r>
              <a:rPr lang="zh-CN" b="1" strike="noStrike" kern="0" noProof="1" dirty="0">
                <a:effectLst/>
                <a:sym typeface="+mn-ea"/>
              </a:rPr>
              <a:t>支持过载传输；</a:t>
            </a:r>
            <a:br>
              <a:rPr lang="en-US" b="1" kern="0" dirty="0">
                <a:effectLst/>
                <a:sym typeface="+mn-ea"/>
              </a:rPr>
            </a:br>
            <a:r>
              <a:rPr lang="zh-CN" b="1" strike="noStrike" kern="0" noProof="1" dirty="0">
                <a:effectLst/>
                <a:sym typeface="+mn-ea"/>
              </a:rPr>
              <a:t>支持可靠和低时延的免调度传输；</a:t>
            </a:r>
            <a:endParaRPr lang="zh-CN" b="1" strike="noStrike" kern="100" noProof="1" dirty="0">
              <a:solidFill>
                <a:schemeClr val="tx1"/>
              </a:solidFill>
              <a:effectLst/>
            </a:endParaRPr>
          </a:p>
          <a:p>
            <a:pPr algn="l" fontAlgn="base">
              <a:spcAft>
                <a:spcPts val="0"/>
              </a:spcAft>
            </a:pPr>
            <a:r>
              <a:rPr lang="zh-CN" b="1" strike="noStrike" kern="0" noProof="1" dirty="0">
                <a:effectLst/>
                <a:sym typeface="+mn-ea"/>
              </a:rPr>
              <a:t>支持开环</a:t>
            </a:r>
            <a:r>
              <a:rPr lang="en-US" b="1" strike="noStrike" kern="0" noProof="1" dirty="0">
                <a:effectLst/>
                <a:sym typeface="+mn-ea"/>
              </a:rPr>
              <a:t>MU</a:t>
            </a:r>
            <a:r>
              <a:rPr lang="zh-CN" b="1" strike="noStrike" kern="0" noProof="1" dirty="0">
                <a:effectLst/>
                <a:sym typeface="+mn-ea"/>
              </a:rPr>
              <a:t>复用和</a:t>
            </a:r>
            <a:r>
              <a:rPr lang="en-US" b="1" strike="noStrike" kern="0" noProof="1" dirty="0" err="1">
                <a:effectLst/>
                <a:sym typeface="+mn-ea"/>
              </a:rPr>
              <a:t>CoMP</a:t>
            </a:r>
            <a:r>
              <a:rPr lang="zh-CN" b="1" strike="noStrike" kern="0" noProof="1" dirty="0">
                <a:effectLst/>
                <a:sym typeface="+mn-ea"/>
              </a:rPr>
              <a:t>；</a:t>
            </a:r>
            <a:endParaRPr lang="zh-CN" b="1" strike="noStrike" kern="100" noProof="1" dirty="0">
              <a:solidFill>
                <a:schemeClr val="tx1"/>
              </a:solidFill>
              <a:effectLst/>
            </a:endParaRPr>
          </a:p>
          <a:p>
            <a:pPr algn="l" fontAlgn="base">
              <a:spcAft>
                <a:spcPts val="0"/>
              </a:spcAft>
            </a:pPr>
            <a:r>
              <a:rPr lang="zh-CN" b="1" strike="noStrike" kern="0" noProof="1" dirty="0">
                <a:effectLst/>
                <a:sym typeface="+mn-ea"/>
              </a:rPr>
              <a:t>支持灵活的业务复用</a:t>
            </a:r>
            <a:endParaRPr lang="zh-CN" altLang="en-US" strike="noStrike" noProof="1"/>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幻灯片图像占位符 1"/>
          <p:cNvSpPr>
            <a:spLocks noGrp="1"/>
          </p:cNvSpPr>
          <p:nvPr>
            <p:ph type="sldImg"/>
          </p:nvPr>
        </p:nvSpPr>
        <p:spPr>
          <a:ln>
            <a:solidFill>
              <a:srgbClr val="000000"/>
            </a:solidFill>
          </a:ln>
        </p:spPr>
      </p:sp>
      <p:sp>
        <p:nvSpPr>
          <p:cNvPr id="96258" name="文本占位符 2"/>
          <p:cNvSpPr>
            <a:spLocks noGrp="1"/>
          </p:cNvSpPr>
          <p:nvPr>
            <p:ph type="body"/>
          </p:nvPr>
        </p:nvSpPr>
        <p:spPr>
          <a:noFill/>
          <a:ln>
            <a:noFill/>
          </a:ln>
        </p:spPr>
        <p:txBody>
          <a:bodyPr lIns="91440" tIns="45720" rIns="91440" bIns="45720" anchor="t" anchorCtr="0"/>
          <a:p>
            <a:pPr lvl="0"/>
            <a:r>
              <a:rPr lang="zh-CN" altLang="en-US" b="1" dirty="0">
                <a:latin typeface="宋体" panose="02010600030101010101" pitchFamily="2" charset="-122"/>
              </a:rPr>
              <a:t>稀疏</a:t>
            </a:r>
            <a:r>
              <a:rPr lang="zh-CN" altLang="en-US" b="1" dirty="0">
                <a:latin typeface="宋体" panose="02010600030101010101" pitchFamily="2" charset="-122"/>
              </a:rPr>
              <a:t>码分多址接入（</a:t>
            </a:r>
            <a:r>
              <a:rPr lang="en-US" altLang="zh-CN" b="1" dirty="0">
                <a:latin typeface="宋体" panose="02010600030101010101" pitchFamily="2" charset="-122"/>
              </a:rPr>
              <a:t>Sparse Code Multiple Access</a:t>
            </a:r>
            <a:r>
              <a:rPr lang="zh-CN" altLang="en-US" b="1" dirty="0">
                <a:latin typeface="宋体" panose="02010600030101010101" pitchFamily="2" charset="-122"/>
              </a:rPr>
              <a:t>，</a:t>
            </a:r>
            <a:r>
              <a:rPr lang="en-US" altLang="zh-CN" b="1" dirty="0">
                <a:latin typeface="宋体" panose="02010600030101010101" pitchFamily="2" charset="-122"/>
              </a:rPr>
              <a:t>SCMA</a:t>
            </a:r>
            <a:r>
              <a:rPr lang="zh-CN" altLang="en-US" b="1" dirty="0">
                <a:latin typeface="宋体" panose="02010600030101010101" pitchFamily="2" charset="-122"/>
              </a:rPr>
              <a:t>）是华为在</a:t>
            </a:r>
            <a:r>
              <a:rPr lang="en-US" altLang="zh-CN" b="1" dirty="0">
                <a:latin typeface="宋体" panose="02010600030101010101" pitchFamily="2" charset="-122"/>
              </a:rPr>
              <a:t>2013</a:t>
            </a:r>
            <a:r>
              <a:rPr lang="zh-CN" altLang="en-US" b="1" dirty="0">
                <a:latin typeface="宋体" panose="02010600030101010101" pitchFamily="2" charset="-122"/>
              </a:rPr>
              <a:t>年提出的第五代移动通信网络全新空口核心技术的多址接入方案之一，</a:t>
            </a:r>
            <a:r>
              <a:rPr lang="en-US" altLang="zh-CN" b="1" dirty="0">
                <a:latin typeface="宋体" panose="02010600030101010101" pitchFamily="2" charset="-122"/>
              </a:rPr>
              <a:t>SCMA</a:t>
            </a:r>
            <a:r>
              <a:rPr lang="zh-CN" altLang="en-US" b="1" dirty="0">
                <a:latin typeface="宋体" panose="02010600030101010101" pitchFamily="2" charset="-122"/>
              </a:rPr>
              <a:t>引入稀疏编码对照簿，</a:t>
            </a:r>
            <a:endParaRPr lang="zh-CN" altLang="en-US" b="1" dirty="0">
              <a:latin typeface="宋体" panose="02010600030101010101" pitchFamily="2" charset="-122"/>
            </a:endParaRPr>
          </a:p>
          <a:p>
            <a:pPr lvl="0"/>
            <a:r>
              <a:rPr lang="zh-CN" altLang="en-US" b="1" dirty="0">
                <a:latin typeface="宋体" panose="02010600030101010101" pitchFamily="2" charset="-122"/>
              </a:rPr>
              <a:t>在不增加系统资源的前提下，通过发送端的调制波形和稀疏码本设计，以及接收端的低复杂度最优用户检测接收机设计，采用多个用户在码域的非正交多址接入来实现无线频谱资源利用效率的提升和系统容量的</a:t>
            </a:r>
            <a:r>
              <a:rPr lang="zh-CN" altLang="en-US" b="1" dirty="0">
                <a:latin typeface="宋体" panose="02010600030101010101" pitchFamily="2" charset="-122"/>
              </a:rPr>
              <a:t>增加。</a:t>
            </a:r>
            <a:br>
              <a:rPr lang="zh-CN" altLang="en-US" b="1" dirty="0">
                <a:latin typeface="宋体" panose="02010600030101010101" pitchFamily="2" charset="-122"/>
              </a:rPr>
            </a:br>
            <a:r>
              <a:rPr lang="en-US" altLang="zh-CN" b="1" dirty="0">
                <a:latin typeface="宋体" panose="02010600030101010101" pitchFamily="2" charset="-122"/>
              </a:rPr>
              <a:t> SCMA</a:t>
            </a:r>
            <a:r>
              <a:rPr lang="zh-CN" altLang="en-US" b="1" dirty="0">
                <a:latin typeface="宋体" panose="02010600030101010101" pitchFamily="2" charset="-122"/>
              </a:rPr>
              <a:t>是一种基于码域叠加的新型非正交多址技术，它将低密度码扩频和调制技术相结合，通过共轭、置换和相位旋转等操作方式选择最优性能的码本集合，让不同用户采用基于分配的不同码本进行信息传输。</a:t>
            </a:r>
            <a:endParaRPr lang="zh-CN" altLang="en-US" b="1" dirty="0">
              <a:latin typeface="宋体" panose="02010600030101010101" pitchFamily="2" charset="-122"/>
            </a:endParaRPr>
          </a:p>
          <a:p>
            <a:pPr lvl="0"/>
            <a:br>
              <a:rPr lang="zh-CN" altLang="en-US" b="1" dirty="0">
                <a:latin typeface="宋体" panose="02010600030101010101" pitchFamily="2" charset="-122"/>
              </a:rPr>
            </a:br>
            <a:r>
              <a:rPr lang="en-US" altLang="zh-CN" b="1" dirty="0">
                <a:latin typeface="宋体" panose="02010600030101010101" pitchFamily="2" charset="-122"/>
              </a:rPr>
              <a:t>SCMA</a:t>
            </a:r>
            <a:r>
              <a:rPr lang="zh-CN" altLang="en-US" b="1" dirty="0">
                <a:latin typeface="宋体" panose="02010600030101010101" pitchFamily="2" charset="-122"/>
              </a:rPr>
              <a:t>系统的发送端处理过程，信道编码</a:t>
            </a:r>
            <a:r>
              <a:rPr lang="zh-CN" altLang="en-US" b="1" dirty="0">
                <a:latin typeface="宋体" panose="02010600030101010101" pitchFamily="2" charset="-122"/>
              </a:rPr>
              <a:t>后的比特根据预先编排的</a:t>
            </a:r>
            <a:r>
              <a:rPr lang="en-US" altLang="zh-CN" b="1" dirty="0">
                <a:latin typeface="宋体" panose="02010600030101010101" pitchFamily="2" charset="-122"/>
              </a:rPr>
              <a:t>SCMA</a:t>
            </a:r>
            <a:r>
              <a:rPr lang="zh-CN" altLang="en-US" b="1" dirty="0">
                <a:latin typeface="宋体" panose="02010600030101010101" pitchFamily="2" charset="-122"/>
              </a:rPr>
              <a:t>码本对照簿直接被映射成多维调制符号表示的稀疏码字，一个单用户数据流被看做一层，每层对应一个</a:t>
            </a:r>
            <a:r>
              <a:rPr lang="en-US" altLang="zh-CN" b="1" dirty="0">
                <a:latin typeface="宋体" panose="02010600030101010101" pitchFamily="2" charset="-122"/>
              </a:rPr>
              <a:t>SCMA</a:t>
            </a:r>
            <a:r>
              <a:rPr lang="zh-CN" altLang="en-US" b="1" dirty="0">
                <a:latin typeface="宋体" panose="02010600030101010101" pitchFamily="2" charset="-122"/>
              </a:rPr>
              <a:t>码本，同一个码本中的不同码字具有相同的稀疏</a:t>
            </a:r>
            <a:r>
              <a:rPr lang="zh-CN" altLang="en-US" b="1" dirty="0">
                <a:latin typeface="宋体" panose="02010600030101010101" pitchFamily="2" charset="-122"/>
              </a:rPr>
              <a:t>图样。</a:t>
            </a:r>
            <a:endParaRPr lang="zh-CN" altLang="en-US" b="1" dirty="0">
              <a:latin typeface="宋体" panose="02010600030101010101" pitchFamily="2" charset="-122"/>
            </a:endParaRPr>
          </a:p>
          <a:p>
            <a:pPr lvl="0"/>
            <a:endParaRPr lang="en-US" altLang="zh-CN" b="1" dirty="0">
              <a:latin typeface="宋体" panose="02010600030101010101" pitchFamily="2" charset="-122"/>
            </a:endParaRPr>
          </a:p>
          <a:p>
            <a:pPr lvl="0"/>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幻灯片图像占位符 1"/>
          <p:cNvSpPr>
            <a:spLocks noGrp="1"/>
          </p:cNvSpPr>
          <p:nvPr>
            <p:ph type="sldImg"/>
          </p:nvPr>
        </p:nvSpPr>
        <p:spPr>
          <a:ln>
            <a:solidFill>
              <a:srgbClr val="000000"/>
            </a:solidFill>
          </a:ln>
        </p:spPr>
      </p:sp>
      <p:sp>
        <p:nvSpPr>
          <p:cNvPr id="98306" name="文本占位符 2"/>
          <p:cNvSpPr>
            <a:spLocks noGrp="1"/>
          </p:cNvSpPr>
          <p:nvPr>
            <p:ph type="body"/>
          </p:nvPr>
        </p:nvSpPr>
        <p:spPr>
          <a:noFill/>
          <a:ln>
            <a:noFill/>
          </a:ln>
        </p:spPr>
        <p:txBody>
          <a:bodyPr lIns="91440" tIns="45720" rIns="91440" bIns="45720" anchor="t" anchorCtr="0"/>
          <a:p>
            <a:pPr lvl="0"/>
            <a:r>
              <a:rPr lang="zh-CN" altLang="en-US" b="1" dirty="0">
                <a:latin typeface="宋体" panose="02010600030101010101" pitchFamily="2" charset="-122"/>
              </a:rPr>
              <a:t>图样</a:t>
            </a:r>
            <a:r>
              <a:rPr lang="zh-CN" altLang="en-US" b="1" dirty="0">
                <a:latin typeface="宋体" panose="02010600030101010101" pitchFamily="2" charset="-122"/>
              </a:rPr>
              <a:t>分割多址接入（</a:t>
            </a:r>
            <a:r>
              <a:rPr lang="en-US" altLang="zh-CN" b="1" dirty="0">
                <a:latin typeface="宋体" panose="02010600030101010101" pitchFamily="2" charset="-122"/>
              </a:rPr>
              <a:t>Pattern Division Multiple Access</a:t>
            </a:r>
            <a:r>
              <a:rPr lang="zh-CN" altLang="en-US" b="1" dirty="0">
                <a:latin typeface="宋体" panose="02010600030101010101" pitchFamily="2" charset="-122"/>
              </a:rPr>
              <a:t>，</a:t>
            </a:r>
            <a:r>
              <a:rPr lang="en-US" altLang="zh-CN" b="1" dirty="0">
                <a:latin typeface="宋体" panose="02010600030101010101" pitchFamily="2" charset="-122"/>
              </a:rPr>
              <a:t>PDMA</a:t>
            </a:r>
            <a:r>
              <a:rPr lang="zh-CN" altLang="en-US" b="1" dirty="0">
                <a:latin typeface="宋体" panose="02010600030101010101" pitchFamily="2" charset="-122"/>
              </a:rPr>
              <a:t>）技术是大唐电信科学技术研究院在早期 </a:t>
            </a:r>
            <a:r>
              <a:rPr lang="en-US" altLang="zh-CN" b="1" dirty="0">
                <a:latin typeface="宋体" panose="02010600030101010101" pitchFamily="2" charset="-122"/>
              </a:rPr>
              <a:t>SIC Amenable Multiple Access</a:t>
            </a:r>
            <a:r>
              <a:rPr lang="zh-CN" altLang="en-US" b="1" dirty="0">
                <a:latin typeface="宋体" panose="02010600030101010101" pitchFamily="2" charset="-122"/>
              </a:rPr>
              <a:t>（简称 </a:t>
            </a:r>
            <a:r>
              <a:rPr lang="en-US" altLang="zh-CN" b="1" dirty="0">
                <a:latin typeface="宋体" panose="02010600030101010101" pitchFamily="2" charset="-122"/>
              </a:rPr>
              <a:t>SAMA</a:t>
            </a:r>
            <a:r>
              <a:rPr lang="zh-CN" altLang="en-US" b="1" dirty="0">
                <a:latin typeface="宋体" panose="02010600030101010101" pitchFamily="2" charset="-122"/>
              </a:rPr>
              <a:t>）研究基础上提出的新型非正交多址接入技术。</a:t>
            </a:r>
            <a:endParaRPr lang="zh-CN" altLang="en-US" b="1" dirty="0">
              <a:latin typeface="宋体" panose="02010600030101010101" pitchFamily="2" charset="-122"/>
            </a:endParaRPr>
          </a:p>
          <a:p>
            <a:pPr lvl="0"/>
            <a:r>
              <a:rPr lang="en-US" altLang="zh-CN" b="1" dirty="0">
                <a:latin typeface="宋体" panose="02010600030101010101" pitchFamily="2" charset="-122"/>
              </a:rPr>
              <a:t>PDMA</a:t>
            </a:r>
            <a:r>
              <a:rPr lang="zh-CN" altLang="en-US" b="1" dirty="0">
                <a:latin typeface="宋体" panose="02010600030101010101" pitchFamily="2" charset="-122"/>
              </a:rPr>
              <a:t>基于在多用户间引入合理不等分集度提升容量的原理，通过设计多用户不等分集的</a:t>
            </a:r>
            <a:r>
              <a:rPr lang="en-US" altLang="zh-CN" b="1" dirty="0">
                <a:latin typeface="宋体" panose="02010600030101010101" pitchFamily="2" charset="-122"/>
              </a:rPr>
              <a:t>PDMA</a:t>
            </a:r>
            <a:r>
              <a:rPr lang="zh-CN" altLang="en-US" b="1" dirty="0">
                <a:latin typeface="宋体" panose="02010600030101010101" pitchFamily="2" charset="-122"/>
              </a:rPr>
              <a:t>图样矩阵，实现空域、码域和功率域等多维度的非正交信号叠加传输，获得更高多用户复用和分集增益的非正交多址接入技术</a:t>
            </a:r>
            <a:r>
              <a:rPr lang="zh-CN" altLang="en-US" b="1" dirty="0">
                <a:latin typeface="宋体" panose="02010600030101010101" pitchFamily="2" charset="-122"/>
              </a:rPr>
              <a:t>。</a:t>
            </a:r>
            <a:r>
              <a:rPr lang="en-US" altLang="zh-CN" b="1" dirty="0">
                <a:latin typeface="宋体" panose="02010600030101010101" pitchFamily="2" charset="-122"/>
              </a:rPr>
              <a:t> </a:t>
            </a:r>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幻灯片图像占位符 1"/>
          <p:cNvSpPr>
            <a:spLocks noGrp="1"/>
          </p:cNvSpPr>
          <p:nvPr>
            <p:ph type="sldImg"/>
          </p:nvPr>
        </p:nvSpPr>
        <p:spPr>
          <a:ln>
            <a:solidFill>
              <a:srgbClr val="000000"/>
            </a:solidFill>
          </a:ln>
        </p:spPr>
      </p:sp>
      <p:sp>
        <p:nvSpPr>
          <p:cNvPr id="100354" name="文本占位符 2"/>
          <p:cNvSpPr>
            <a:spLocks noGrp="1"/>
          </p:cNvSpPr>
          <p:nvPr>
            <p:ph type="body"/>
          </p:nvPr>
        </p:nvSpPr>
        <p:spPr>
          <a:noFill/>
          <a:ln>
            <a:noFill/>
          </a:ln>
        </p:spPr>
        <p:txBody>
          <a:bodyPr lIns="91440" tIns="45720" rIns="91440" bIns="45720" anchor="t" anchorCtr="0"/>
          <a:p>
            <a:pPr lvl="0" indent="266700" algn="just">
              <a:spcAft>
                <a:spcPct val="0"/>
              </a:spcAft>
            </a:pPr>
            <a:r>
              <a:rPr lang="zh-CN" altLang="en-US" b="1" dirty="0">
                <a:latin typeface="宋体" panose="02010600030101010101" pitchFamily="2" charset="-122"/>
              </a:rPr>
              <a:t>多用户</a:t>
            </a:r>
            <a:r>
              <a:rPr lang="zh-CN" altLang="en-US" b="1" dirty="0">
                <a:latin typeface="宋体" panose="02010600030101010101" pitchFamily="2" charset="-122"/>
              </a:rPr>
              <a:t>共享接入（</a:t>
            </a:r>
            <a:r>
              <a:rPr lang="en-US" altLang="zh-CN" b="1" dirty="0">
                <a:latin typeface="宋体" panose="02010600030101010101" pitchFamily="2" charset="-122"/>
              </a:rPr>
              <a:t>Multi-User Shared Access</a:t>
            </a:r>
            <a:r>
              <a:rPr lang="zh-CN" altLang="en-US" b="1" dirty="0">
                <a:latin typeface="宋体" panose="02010600030101010101" pitchFamily="2" charset="-122"/>
              </a:rPr>
              <a:t>，</a:t>
            </a:r>
            <a:r>
              <a:rPr lang="en-US" altLang="zh-CN" b="1" dirty="0">
                <a:latin typeface="宋体" panose="02010600030101010101" pitchFamily="2" charset="-122"/>
              </a:rPr>
              <a:t>MUSA</a:t>
            </a:r>
            <a:r>
              <a:rPr lang="zh-CN" altLang="en-US" b="1" dirty="0">
                <a:latin typeface="宋体" panose="02010600030101010101" pitchFamily="2" charset="-122"/>
              </a:rPr>
              <a:t>）是面向</a:t>
            </a:r>
            <a:r>
              <a:rPr lang="en-US" altLang="zh-CN" b="1" dirty="0">
                <a:latin typeface="宋体" panose="02010600030101010101" pitchFamily="2" charset="-122"/>
              </a:rPr>
              <a:t>5G</a:t>
            </a:r>
            <a:r>
              <a:rPr lang="zh-CN" altLang="en-US" b="1" dirty="0">
                <a:latin typeface="宋体" panose="02010600030101010101" pitchFamily="2" charset="-122"/>
              </a:rPr>
              <a:t>海量连接和移动宽带两个典型场景的新型多址技术，是一种基于码域叠加的多址接入方案，由中兴提出。对于上行链路，将不同用户的已调符号经过特定的扩展序列扩展后在相同资源上发送，接收端采用串行干扰消除</a:t>
            </a:r>
            <a:r>
              <a:rPr lang="en-US" altLang="zh-CN" b="1" dirty="0">
                <a:latin typeface="宋体" panose="02010600030101010101" pitchFamily="2" charset="-122"/>
              </a:rPr>
              <a:t>SIC</a:t>
            </a:r>
            <a:r>
              <a:rPr lang="zh-CN" altLang="en-US" b="1" dirty="0">
                <a:latin typeface="宋体" panose="02010600030101010101" pitchFamily="2" charset="-122"/>
              </a:rPr>
              <a:t>接收机对用户数据进行译码，基于复数域多元码的叠加可以支持真正的免调度接入，免除资源调度过程，并简化同步、功率控制等过程，从而能极大简化终端的实现、降低终端的能耗，特别适合作为</a:t>
            </a:r>
            <a:r>
              <a:rPr lang="en-US" altLang="zh-CN" b="1" dirty="0">
                <a:latin typeface="宋体" panose="02010600030101010101" pitchFamily="2" charset="-122"/>
              </a:rPr>
              <a:t>5G</a:t>
            </a:r>
            <a:r>
              <a:rPr lang="zh-CN" altLang="en-US" b="1" dirty="0">
                <a:latin typeface="宋体" panose="02010600030101010101" pitchFamily="2" charset="-122"/>
              </a:rPr>
              <a:t>海量接入的解决方案</a:t>
            </a:r>
            <a:r>
              <a:rPr lang="zh-CN" altLang="en-US" b="1" dirty="0">
                <a:latin typeface="宋体" panose="02010600030101010101" pitchFamily="2" charset="-122"/>
              </a:rPr>
              <a:t>。</a:t>
            </a:r>
            <a:endParaRPr lang="en-US" altLang="zh-CN" b="1" dirty="0">
              <a:latin typeface="宋体" panose="02010600030101010101" pitchFamily="2" charset="-122"/>
            </a:endParaRPr>
          </a:p>
          <a:p>
            <a:pPr lvl="0" indent="266700" algn="just">
              <a:spcAft>
                <a:spcPct val="0"/>
              </a:spcAft>
            </a:pPr>
            <a:r>
              <a:rPr lang="en-US" altLang="zh-CN" b="1" dirty="0">
                <a:latin typeface="宋体" panose="02010600030101010101" pitchFamily="2" charset="-122"/>
              </a:rPr>
              <a:t>   MUSA</a:t>
            </a:r>
            <a:r>
              <a:rPr lang="zh-CN" altLang="en-US" b="1" dirty="0">
                <a:latin typeface="宋体" panose="02010600030101010101" pitchFamily="2" charset="-122"/>
              </a:rPr>
              <a:t>上行采用非正交复数多元序列作为扩展码（扩展序列），适合免调度接入的多用户共享接入方案，非常适合低成本、低功耗实现</a:t>
            </a:r>
            <a:r>
              <a:rPr lang="en-US" altLang="zh-CN" b="1" dirty="0">
                <a:latin typeface="宋体" panose="02010600030101010101" pitchFamily="2" charset="-122"/>
              </a:rPr>
              <a:t>5G</a:t>
            </a:r>
            <a:r>
              <a:rPr lang="zh-CN" altLang="en-US" b="1" dirty="0">
                <a:latin typeface="宋体" panose="02010600030101010101" pitchFamily="2" charset="-122"/>
              </a:rPr>
              <a:t>海量</a:t>
            </a:r>
            <a:r>
              <a:rPr lang="zh-CN" altLang="en-US" b="1" dirty="0">
                <a:latin typeface="宋体" panose="02010600030101010101" pitchFamily="2" charset="-122"/>
              </a:rPr>
              <a:t>链接。</a:t>
            </a:r>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幻灯片图像占位符 1"/>
          <p:cNvSpPr>
            <a:spLocks noGrp="1"/>
          </p:cNvSpPr>
          <p:nvPr>
            <p:ph type="sldImg"/>
          </p:nvPr>
        </p:nvSpPr>
        <p:spPr>
          <a:ln>
            <a:solidFill>
              <a:srgbClr val="000000"/>
            </a:solidFill>
          </a:ln>
        </p:spPr>
      </p:sp>
      <p:sp>
        <p:nvSpPr>
          <p:cNvPr id="102402" name="文本占位符 2"/>
          <p:cNvSpPr>
            <a:spLocks noGrp="1"/>
          </p:cNvSpPr>
          <p:nvPr>
            <p:ph type="body"/>
          </p:nvPr>
        </p:nvSpPr>
        <p:spPr>
          <a:noFill/>
          <a:ln>
            <a:noFill/>
          </a:ln>
        </p:spPr>
        <p:txBody>
          <a:bodyPr lIns="91440" tIns="45720" rIns="91440" bIns="45720" anchor="t" anchorCtr="0"/>
          <a:p>
            <a:pPr lvl="0"/>
            <a:r>
              <a:rPr lang="en-US" altLang="zh-CN" dirty="0">
                <a:solidFill>
                  <a:srgbClr val="1A1A1A"/>
                </a:solidFill>
                <a:latin typeface="宋体" panose="02010600030101010101" pitchFamily="2" charset="-122"/>
              </a:rPr>
              <a:t>Massive MIMO</a:t>
            </a:r>
            <a:r>
              <a:rPr lang="zh-CN" altLang="en-US" dirty="0">
                <a:solidFill>
                  <a:srgbClr val="1A1A1A"/>
                </a:solidFill>
                <a:latin typeface="宋体" panose="02010600030101010101" pitchFamily="2" charset="-122"/>
              </a:rPr>
              <a:t>，在现有</a:t>
            </a:r>
            <a:r>
              <a:rPr lang="en-US" altLang="zh-CN" dirty="0">
                <a:solidFill>
                  <a:srgbClr val="1A1A1A"/>
                </a:solidFill>
                <a:latin typeface="宋体" panose="02010600030101010101" pitchFamily="2" charset="-122"/>
              </a:rPr>
              <a:t>MIMO</a:t>
            </a:r>
            <a:r>
              <a:rPr lang="zh-CN" altLang="en-US" dirty="0">
                <a:solidFill>
                  <a:srgbClr val="1A1A1A"/>
                </a:solidFill>
                <a:latin typeface="宋体" panose="02010600030101010101" pitchFamily="2" charset="-122"/>
              </a:rPr>
              <a:t>技术基础上通过大规模增加发送端天线数目，以形成数十个独立的空间数据流，使得多个用户可以在同一时频资源上与基站同时进行通信，从而大幅度提高频谱</a:t>
            </a:r>
            <a:r>
              <a:rPr lang="zh-CN" altLang="en-US" dirty="0">
                <a:solidFill>
                  <a:srgbClr val="1A1A1A"/>
                </a:solidFill>
                <a:latin typeface="宋体" panose="02010600030101010101" pitchFamily="2" charset="-122"/>
              </a:rPr>
              <a:t>效率，如下图所示。</a:t>
            </a:r>
            <a:endParaRPr lang="zh-CN" altLang="en-US" dirty="0">
              <a:solidFill>
                <a:srgbClr val="1A1A1A"/>
              </a:solidFill>
              <a:latin typeface="宋体" panose="02010600030101010101" pitchFamily="2" charset="-122"/>
            </a:endParaRPr>
          </a:p>
          <a:p>
            <a:pPr lvl="0"/>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64685F-6040-4C45-AE64-C42D934E3F1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a:p>
        </p:txBody>
      </p:sp>
      <p:sp>
        <p:nvSpPr>
          <p:cNvPr id="7" name="幻灯片图像占位符 6"/>
          <p:cNvSpPr>
            <a:spLocks noGrp="1" noRot="1" noChangeAspect="1"/>
          </p:cNvSpPr>
          <p:nvPr>
            <p:ph type="sldImg"/>
          </p:nvPr>
        </p:nvSpPr>
        <p:spPr>
          <a:xfrm>
            <a:off x="584200" y="765175"/>
            <a:ext cx="5930900" cy="3336925"/>
          </a:xfr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64685F-6040-4C45-AE64-C42D934E3F1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3074" name="Freeform 7"/>
          <p:cNvSpPr/>
          <p:nvPr/>
        </p:nvSpPr>
        <p:spPr>
          <a:xfrm>
            <a:off x="812800" y="1219200"/>
            <a:ext cx="10566400" cy="914400"/>
          </a:xfrm>
          <a:custGeom>
            <a:avLst/>
            <a:gdLst/>
            <a:ahLst/>
            <a:cxnLst>
              <a:cxn ang="0">
                <a:pos x="0" y="2147483647"/>
              </a:cxn>
              <a:cxn ang="0">
                <a:pos x="0" y="0"/>
              </a:cxn>
              <a:cxn ang="0">
                <a:pos x="2147483647" y="0"/>
              </a:cxn>
            </a:cxnLst>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p>
            <a:endParaRPr lang="zh-CN" altLang="en-US"/>
          </a:p>
        </p:txBody>
      </p:sp>
      <p:sp>
        <p:nvSpPr>
          <p:cNvPr id="3075" name="Line 8"/>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3076" name="Picture 11" descr="HaoSc4_213_200524102040580"/>
          <p:cNvPicPr>
            <a:picLocks noChangeAspect="1"/>
          </p:cNvPicPr>
          <p:nvPr userDrawn="1"/>
        </p:nvPicPr>
        <p:blipFill>
          <a:blip r:embed="rId2"/>
          <a:stretch>
            <a:fillRect/>
          </a:stretch>
        </p:blipFill>
        <p:spPr>
          <a:xfrm>
            <a:off x="3759200" y="4495800"/>
            <a:ext cx="817563" cy="1428750"/>
          </a:xfrm>
          <a:prstGeom prst="rect">
            <a:avLst/>
          </a:prstGeom>
          <a:noFill/>
          <a:ln w="9525">
            <a:noFill/>
          </a:ln>
        </p:spPr>
      </p:pic>
      <p:sp>
        <p:nvSpPr>
          <p:cNvPr id="18434" name="Rectangle 2"/>
          <p:cNvSpPr>
            <a:spLocks noGrp="1" noChangeArrowheads="1"/>
          </p:cNvSpPr>
          <p:nvPr>
            <p:ph type="ctrTitle"/>
          </p:nvPr>
        </p:nvSpPr>
        <p:spPr>
          <a:xfrm>
            <a:off x="1219200" y="1524000"/>
            <a:ext cx="10164233" cy="1752600"/>
          </a:xfrm>
        </p:spPr>
        <p:txBody>
          <a:bodyPr/>
          <a:lstStyle>
            <a:lvl1pPr>
              <a:defRPr sz="5000"/>
            </a:lvl1pPr>
          </a:lstStyle>
          <a:p>
            <a:pPr lvl="0" fontAlgn="base"/>
            <a:r>
              <a:rPr lang="zh-CN" altLang="en-US" strike="noStrike" noProof="0" smtClean="0"/>
              <a:t>单击此处编辑母版标题样式</a:t>
            </a:r>
            <a:endParaRPr lang="zh-CN" altLang="en-US" strike="noStrike" noProof="0" smtClean="0"/>
          </a:p>
        </p:txBody>
      </p:sp>
      <p:sp>
        <p:nvSpPr>
          <p:cNvPr id="18435" name="Rectangle 3"/>
          <p:cNvSpPr>
            <a:spLocks noGrp="1" noChangeArrowheads="1"/>
          </p:cNvSpPr>
          <p:nvPr>
            <p:ph type="subTitle" idx="1"/>
          </p:nvPr>
        </p:nvSpPr>
        <p:spPr>
          <a:xfrm>
            <a:off x="2641600" y="3962400"/>
            <a:ext cx="8737600" cy="1752600"/>
          </a:xfrm>
        </p:spPr>
        <p:txBody>
          <a:bodyPr/>
          <a:lstStyle>
            <a:lvl1pPr marL="0" indent="0">
              <a:buFont typeface="Wingdings" panose="05000000000000000000" pitchFamily="2" charset="2"/>
              <a:buNone/>
              <a:defRPr sz="2600"/>
            </a:lvl1pPr>
          </a:lstStyle>
          <a:p>
            <a:pPr lvl="0" fontAlgn="base"/>
            <a:r>
              <a:rPr lang="zh-CN" altLang="en-US" strike="noStrike" noProof="0" smtClean="0"/>
              <a:t>单击此处编辑母版副标题样式</a:t>
            </a:r>
            <a:endParaRPr lang="zh-CN" altLang="en-US" strike="noStrike" noProof="0" smtClean="0"/>
          </a:p>
        </p:txBody>
      </p:sp>
      <p:sp>
        <p:nvSpPr>
          <p:cNvPr id="13" name="Rectangle 4"/>
          <p:cNvSpPr>
            <a:spLocks noGrp="1" noChangeArrowheads="1"/>
          </p:cNvSpPr>
          <p:nvPr>
            <p:ph type="dt" sz="half" idx="2"/>
          </p:nvPr>
        </p:nvSpPr>
        <p:spPr bwMode="auto">
          <a:xfrm>
            <a:off x="609600" y="6243638"/>
            <a:ext cx="2844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b="0">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4" name="Rectangle 5"/>
          <p:cNvSpPr>
            <a:spLocks noGrp="1" noChangeArrowheads="1"/>
          </p:cNvSpPr>
          <p:nvPr>
            <p:ph type="ftr" sz="quarter" idx="3"/>
          </p:nvPr>
        </p:nvSpPr>
        <p:spPr bwMode="auto">
          <a:xfrm>
            <a:off x="4165600" y="6243638"/>
            <a:ext cx="3860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a:defRPr sz="1200" b="0">
                <a:latin typeface="+mj-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5" name="Rectangle 6"/>
          <p:cNvSpPr>
            <a:spLocks noGrp="1" noChangeArrowheads="1"/>
          </p:cNvSpPr>
          <p:nvPr>
            <p:ph type="sldNum" sz="quarter" idx="4"/>
          </p:nvPr>
        </p:nvSpPr>
        <p:spPr bwMode="auto">
          <a:xfrm>
            <a:off x="8737600" y="6243638"/>
            <a:ext cx="2844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
            <a:pPr lvl="0" algn="r" eaLnBrk="1" fontAlgn="base" hangingPunct="1">
              <a:buNone/>
            </a:pPr>
            <a:fld id="{9A0DB2DC-4C9A-4742-B13C-FB6460FD3503}" type="slidenum">
              <a:rPr lang="en-US" altLang="zh-CN" sz="1200" b="0" strike="noStrike" noProof="1" dirty="0">
                <a:latin typeface="Garamond" panose="02020404030301010803" pitchFamily="18" charset="0"/>
                <a:ea typeface="宋体" panose="02010600030101010101" pitchFamily="2" charset="-122"/>
                <a:cs typeface="+mn-cs"/>
              </a:rPr>
            </a:fld>
            <a:endParaRPr lang="en-US" altLang="zh-CN" sz="1200" b="0" strike="noStrike" noProof="1" dirty="0">
              <a:latin typeface="Garamond" panose="02020404030301010803" pitchFamily="18"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97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楷体_GB2312" panose="02010609030101010101" charset="-122"/>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26400"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26400"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609600"/>
            <a:ext cx="10972800" cy="808038"/>
          </a:xfrm>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a:xfrm>
            <a:off x="609600" y="1600200"/>
            <a:ext cx="10972800" cy="45307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Blip>
                <a:blip r:embed="rId2"/>
              </a:buBlip>
              <a:defRPr/>
            </a:pPr>
            <a:endParaRPr kumimoji="0" lang="zh-CN" altLang="en-US" sz="2800" b="0" i="0" u="none" strike="noStrike" kern="0" cap="none" spc="0" normalizeH="0" baseline="0" noProof="0">
              <a:ln>
                <a:noFill/>
              </a:ln>
              <a:solidFill>
                <a:schemeClr val="tx1"/>
              </a:solidFill>
              <a:effectLst/>
              <a:uLnTx/>
              <a:uFillTx/>
              <a:latin typeface="+mn-lt"/>
              <a:ea typeface="+mn-ea"/>
              <a:cs typeface="楷体_GB2312" panose="02010609030101010101" charset="-122"/>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7" y="292385"/>
            <a:ext cx="10560048" cy="868363"/>
          </a:xfrm>
        </p:spPr>
        <p:txBody>
          <a:bodyPr/>
          <a:lstStyle>
            <a:lvl1pPr>
              <a:defRPr b="1">
                <a:latin typeface="HuaweiSans-Regular"/>
                <a:ea typeface="方正兰亭黑简体" panose="02000000000000000000" pitchFamily="2" charset="-122"/>
              </a:defRPr>
            </a:lvl1pPr>
          </a:lstStyle>
          <a:p>
            <a:r>
              <a:rPr lang="zh-CN" altLang="en-US" dirty="0"/>
              <a:t>单击此处编辑母版标题样式</a:t>
            </a:r>
            <a:endParaRPr lang="zh-CN" altLang="en-US" dirty="0"/>
          </a:p>
        </p:txBody>
      </p:sp>
      <p:sp>
        <p:nvSpPr>
          <p:cNvPr id="3" name="文本占位符 6"/>
          <p:cNvSpPr>
            <a:spLocks noGrp="1"/>
          </p:cNvSpPr>
          <p:nvPr>
            <p:ph type="body" sz="quarter" idx="10" hasCustomPrompt="1"/>
          </p:nvPr>
        </p:nvSpPr>
        <p:spPr>
          <a:xfrm>
            <a:off x="912285" y="1233488"/>
            <a:ext cx="10560048" cy="4680000"/>
          </a:xfrm>
        </p:spPr>
        <p:txBody>
          <a:bodyPr/>
          <a:lstStyle>
            <a:lvl1pPr algn="just">
              <a:defRPr>
                <a:latin typeface="HuaweiSans-Regular"/>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4" name="标题 1"/>
          <p:cNvSpPr>
            <a:spLocks noGrp="1"/>
          </p:cNvSpPr>
          <p:nvPr>
            <p:ph type="title"/>
          </p:nvPr>
        </p:nvSpPr>
        <p:spPr>
          <a:xfrm>
            <a:off x="912287" y="292385"/>
            <a:ext cx="10560048" cy="868363"/>
          </a:xfrm>
        </p:spPr>
        <p:txBody>
          <a:bodyPr/>
          <a:lstStyle>
            <a:lvl1pPr>
              <a:defRPr b="1">
                <a:latin typeface="HuaweiSans-Regular"/>
                <a:ea typeface="方正兰亭黑简体" panose="02000000000000000000" pitchFamily="2" charset="-122"/>
              </a:defRPr>
            </a:lvl1pPr>
          </a:lstStyle>
          <a:p>
            <a:r>
              <a:rPr lang="zh-CN" altLang="en-US" dirty="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3074" name="Freeform 7"/>
          <p:cNvSpPr/>
          <p:nvPr/>
        </p:nvSpPr>
        <p:spPr>
          <a:xfrm>
            <a:off x="812800" y="1219200"/>
            <a:ext cx="10566400" cy="914400"/>
          </a:xfrm>
          <a:custGeom>
            <a:avLst/>
            <a:gdLst/>
            <a:ahLst/>
            <a:cxnLst>
              <a:cxn ang="0">
                <a:pos x="0" y="2147483647"/>
              </a:cxn>
              <a:cxn ang="0">
                <a:pos x="0" y="0"/>
              </a:cxn>
              <a:cxn ang="0">
                <a:pos x="2147483647" y="0"/>
              </a:cxn>
            </a:cxnLst>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p>
            <a:endParaRPr lang="zh-CN" altLang="en-US"/>
          </a:p>
        </p:txBody>
      </p:sp>
      <p:sp>
        <p:nvSpPr>
          <p:cNvPr id="3075" name="Line 8"/>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3076" name="Picture 11" descr="HaoSc4_213_200524102040580"/>
          <p:cNvPicPr>
            <a:picLocks noChangeAspect="1"/>
          </p:cNvPicPr>
          <p:nvPr userDrawn="1"/>
        </p:nvPicPr>
        <p:blipFill>
          <a:blip r:embed="rId2"/>
          <a:stretch>
            <a:fillRect/>
          </a:stretch>
        </p:blipFill>
        <p:spPr>
          <a:xfrm>
            <a:off x="3759200" y="4495800"/>
            <a:ext cx="817563" cy="1428750"/>
          </a:xfrm>
          <a:prstGeom prst="rect">
            <a:avLst/>
          </a:prstGeom>
          <a:noFill/>
          <a:ln w="9525">
            <a:noFill/>
          </a:ln>
        </p:spPr>
      </p:pic>
      <p:sp>
        <p:nvSpPr>
          <p:cNvPr id="18434" name="Rectangle 2"/>
          <p:cNvSpPr>
            <a:spLocks noGrp="1" noChangeArrowheads="1"/>
          </p:cNvSpPr>
          <p:nvPr>
            <p:ph type="ctrTitle"/>
          </p:nvPr>
        </p:nvSpPr>
        <p:spPr>
          <a:xfrm>
            <a:off x="1219200" y="1524000"/>
            <a:ext cx="10164233" cy="1752600"/>
          </a:xfrm>
        </p:spPr>
        <p:txBody>
          <a:bodyPr/>
          <a:lstStyle>
            <a:lvl1pPr>
              <a:defRPr sz="5000"/>
            </a:lvl1pPr>
          </a:lstStyle>
          <a:p>
            <a:pPr lvl="0" fontAlgn="base"/>
            <a:r>
              <a:rPr lang="zh-CN" altLang="en-US" strike="noStrike" noProof="0" smtClean="0"/>
              <a:t>单击此处编辑母版标题样式</a:t>
            </a:r>
            <a:endParaRPr lang="zh-CN" altLang="en-US" strike="noStrike" noProof="0" smtClean="0"/>
          </a:p>
        </p:txBody>
      </p:sp>
      <p:sp>
        <p:nvSpPr>
          <p:cNvPr id="18435" name="Rectangle 3"/>
          <p:cNvSpPr>
            <a:spLocks noGrp="1" noChangeArrowheads="1"/>
          </p:cNvSpPr>
          <p:nvPr>
            <p:ph type="subTitle" idx="1"/>
          </p:nvPr>
        </p:nvSpPr>
        <p:spPr>
          <a:xfrm>
            <a:off x="2641600" y="3962400"/>
            <a:ext cx="8737600" cy="1752600"/>
          </a:xfrm>
        </p:spPr>
        <p:txBody>
          <a:bodyPr/>
          <a:lstStyle>
            <a:lvl1pPr marL="0" indent="0">
              <a:buFont typeface="Wingdings" panose="05000000000000000000" pitchFamily="2" charset="2"/>
              <a:buNone/>
              <a:defRPr sz="2600"/>
            </a:lvl1pPr>
          </a:lstStyle>
          <a:p>
            <a:pPr lvl="0" fontAlgn="base"/>
            <a:r>
              <a:rPr lang="zh-CN" altLang="en-US" strike="noStrike" noProof="0" smtClean="0"/>
              <a:t>单击此处编辑母版副标题样式</a:t>
            </a:r>
            <a:endParaRPr lang="zh-CN" altLang="en-US" strike="noStrike" noProof="0" smtClean="0"/>
          </a:p>
        </p:txBody>
      </p:sp>
      <p:sp>
        <p:nvSpPr>
          <p:cNvPr id="13" name="Rectangle 4"/>
          <p:cNvSpPr>
            <a:spLocks noGrp="1" noChangeArrowheads="1"/>
          </p:cNvSpPr>
          <p:nvPr>
            <p:ph type="dt" sz="half" idx="2"/>
          </p:nvPr>
        </p:nvSpPr>
        <p:spPr bwMode="auto">
          <a:xfrm>
            <a:off x="609600" y="6243638"/>
            <a:ext cx="2844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b="0">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4" name="Rectangle 5"/>
          <p:cNvSpPr>
            <a:spLocks noGrp="1" noChangeArrowheads="1"/>
          </p:cNvSpPr>
          <p:nvPr>
            <p:ph type="ftr" sz="quarter" idx="3"/>
          </p:nvPr>
        </p:nvSpPr>
        <p:spPr bwMode="auto">
          <a:xfrm>
            <a:off x="4165600" y="6243638"/>
            <a:ext cx="3860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a:defRPr sz="1200" b="0">
                <a:latin typeface="+mj-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5" name="Rectangle 6"/>
          <p:cNvSpPr>
            <a:spLocks noGrp="1" noChangeArrowheads="1"/>
          </p:cNvSpPr>
          <p:nvPr>
            <p:ph type="sldNum" sz="quarter" idx="4"/>
          </p:nvPr>
        </p:nvSpPr>
        <p:spPr bwMode="auto">
          <a:xfrm>
            <a:off x="8737600" y="6243638"/>
            <a:ext cx="2844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
            <a:pPr lvl="0" algn="r" eaLnBrk="1" fontAlgn="base" hangingPunct="1">
              <a:buNone/>
            </a:pPr>
            <a:fld id="{9A0DB2DC-4C9A-4742-B13C-FB6460FD3503}" type="slidenum">
              <a:rPr lang="en-US" altLang="zh-CN" sz="1200" b="0" strike="noStrike" noProof="1" dirty="0">
                <a:latin typeface="Garamond" panose="02020404030301010803" pitchFamily="18" charset="0"/>
                <a:ea typeface="宋体" panose="02010600030101010101" pitchFamily="2" charset="-122"/>
                <a:cs typeface="+mn-cs"/>
              </a:rPr>
            </a:fld>
            <a:endParaRPr lang="en-US" altLang="zh-CN" sz="1200" b="0" strike="noStrike" noProof="1" dirty="0">
              <a:latin typeface="Garamond" panose="02020404030301010803" pitchFamily="18" charset="0"/>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97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609600"/>
            <a:ext cx="10972800" cy="808038"/>
          </a:xfrm>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a:xfrm>
            <a:off x="609600" y="1600200"/>
            <a:ext cx="10972800" cy="45307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Blip>
                <a:blip r:embed="rId2"/>
              </a:buBlip>
              <a:defRPr/>
            </a:pPr>
            <a:endParaRPr kumimoji="0" lang="zh-CN" altLang="en-US" sz="2800" b="0" i="0" u="none" strike="noStrike" kern="0" cap="none" spc="0" normalizeH="0" baseline="0" noProof="0">
              <a:ln>
                <a:noFill/>
              </a:ln>
              <a:solidFill>
                <a:schemeClr val="tx1"/>
              </a:solidFill>
              <a:effectLst/>
              <a:uLnTx/>
              <a:uFillTx/>
              <a:latin typeface="+mn-lt"/>
              <a:ea typeface="+mn-ea"/>
              <a:cs typeface="楷体_GB2312" panose="02010609030101010101" charset="-122"/>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楷体_GB2312" panose="02010609030101010101" charset="-122"/>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26400"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609600"/>
            <a:ext cx="10972800" cy="808038"/>
          </a:xfrm>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a:xfrm>
            <a:off x="609600" y="1600200"/>
            <a:ext cx="10972800" cy="45307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Blip>
                <a:blip r:embed="rId2"/>
              </a:buBlip>
              <a:defRPr/>
            </a:pPr>
            <a:endParaRPr kumimoji="0" lang="zh-CN" altLang="en-US" sz="2800" b="0" i="0" u="none" strike="noStrike" kern="0" cap="none" spc="0" normalizeH="0" baseline="0" noProof="0">
              <a:ln>
                <a:noFill/>
              </a:ln>
              <a:solidFill>
                <a:schemeClr val="tx1"/>
              </a:solidFill>
              <a:effectLst/>
              <a:uLnTx/>
              <a:uFillTx/>
              <a:latin typeface="+mn-lt"/>
              <a:ea typeface="+mn-ea"/>
              <a:cs typeface="楷体_GB2312" panose="02010609030101010101" charset="-122"/>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7" y="292385"/>
            <a:ext cx="10560048" cy="868363"/>
          </a:xfrm>
        </p:spPr>
        <p:txBody>
          <a:bodyPr/>
          <a:lstStyle>
            <a:lvl1pPr>
              <a:defRPr b="1">
                <a:latin typeface="HuaweiSans-Regular"/>
                <a:ea typeface="方正兰亭黑简体" panose="02000000000000000000" pitchFamily="2" charset="-122"/>
              </a:defRPr>
            </a:lvl1pPr>
          </a:lstStyle>
          <a:p>
            <a:r>
              <a:rPr lang="zh-CN" altLang="en-US" dirty="0"/>
              <a:t>单击此处编辑母版标题样式</a:t>
            </a:r>
            <a:endParaRPr lang="zh-CN" altLang="en-US" dirty="0"/>
          </a:p>
        </p:txBody>
      </p:sp>
      <p:sp>
        <p:nvSpPr>
          <p:cNvPr id="3" name="文本占位符 6"/>
          <p:cNvSpPr>
            <a:spLocks noGrp="1"/>
          </p:cNvSpPr>
          <p:nvPr>
            <p:ph type="body" sz="quarter" idx="10" hasCustomPrompt="1"/>
          </p:nvPr>
        </p:nvSpPr>
        <p:spPr>
          <a:xfrm>
            <a:off x="912285" y="1233488"/>
            <a:ext cx="10560048" cy="4680000"/>
          </a:xfrm>
        </p:spPr>
        <p:txBody>
          <a:bodyPr/>
          <a:lstStyle>
            <a:lvl1pPr algn="just">
              <a:defRPr>
                <a:latin typeface="HuaweiSans-Regular"/>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4" name="标题 1"/>
          <p:cNvSpPr>
            <a:spLocks noGrp="1"/>
          </p:cNvSpPr>
          <p:nvPr>
            <p:ph type="title"/>
          </p:nvPr>
        </p:nvSpPr>
        <p:spPr>
          <a:xfrm>
            <a:off x="912287" y="292385"/>
            <a:ext cx="10560048" cy="868363"/>
          </a:xfrm>
        </p:spPr>
        <p:txBody>
          <a:bodyPr/>
          <a:lstStyle>
            <a:lvl1pPr>
              <a:defRPr b="1">
                <a:latin typeface="HuaweiSans-Regular"/>
                <a:ea typeface="方正兰亭黑简体" panose="02000000000000000000" pitchFamily="2" charset="-122"/>
              </a:defRPr>
            </a:lvl1pPr>
          </a:lstStyle>
          <a:p>
            <a:r>
              <a:rPr lang="zh-CN" altLang="en-US" dirty="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3074" name="Freeform 7"/>
          <p:cNvSpPr/>
          <p:nvPr/>
        </p:nvSpPr>
        <p:spPr>
          <a:xfrm>
            <a:off x="812800" y="1219200"/>
            <a:ext cx="10566400" cy="914400"/>
          </a:xfrm>
          <a:custGeom>
            <a:avLst/>
            <a:gdLst/>
            <a:ahLst/>
            <a:cxnLst>
              <a:cxn ang="0">
                <a:pos x="0" y="2147483647"/>
              </a:cxn>
              <a:cxn ang="0">
                <a:pos x="0" y="0"/>
              </a:cxn>
              <a:cxn ang="0">
                <a:pos x="2147483647" y="0"/>
              </a:cxn>
            </a:cxnLst>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p>
            <a:endParaRPr lang="zh-CN" altLang="en-US"/>
          </a:p>
        </p:txBody>
      </p:sp>
      <p:sp>
        <p:nvSpPr>
          <p:cNvPr id="3075" name="Line 8"/>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3076" name="Picture 11" descr="HaoSc4_213_200524102040580"/>
          <p:cNvPicPr>
            <a:picLocks noChangeAspect="1"/>
          </p:cNvPicPr>
          <p:nvPr userDrawn="1"/>
        </p:nvPicPr>
        <p:blipFill>
          <a:blip r:embed="rId2"/>
          <a:stretch>
            <a:fillRect/>
          </a:stretch>
        </p:blipFill>
        <p:spPr>
          <a:xfrm>
            <a:off x="3759200" y="4495800"/>
            <a:ext cx="817563" cy="1428750"/>
          </a:xfrm>
          <a:prstGeom prst="rect">
            <a:avLst/>
          </a:prstGeom>
          <a:noFill/>
          <a:ln w="9525">
            <a:noFill/>
          </a:ln>
        </p:spPr>
      </p:pic>
      <p:sp>
        <p:nvSpPr>
          <p:cNvPr id="18434" name="Rectangle 2"/>
          <p:cNvSpPr>
            <a:spLocks noGrp="1" noChangeArrowheads="1"/>
          </p:cNvSpPr>
          <p:nvPr>
            <p:ph type="ctrTitle"/>
          </p:nvPr>
        </p:nvSpPr>
        <p:spPr>
          <a:xfrm>
            <a:off x="1219200" y="1524000"/>
            <a:ext cx="10164233" cy="1752600"/>
          </a:xfrm>
        </p:spPr>
        <p:txBody>
          <a:bodyPr/>
          <a:lstStyle>
            <a:lvl1pPr>
              <a:defRPr sz="5000"/>
            </a:lvl1pPr>
          </a:lstStyle>
          <a:p>
            <a:pPr lvl="0" fontAlgn="base"/>
            <a:r>
              <a:rPr lang="zh-CN" altLang="en-US" strike="noStrike" noProof="0" smtClean="0"/>
              <a:t>单击此处编辑母版标题样式</a:t>
            </a:r>
            <a:endParaRPr lang="zh-CN" altLang="en-US" strike="noStrike" noProof="0" smtClean="0"/>
          </a:p>
        </p:txBody>
      </p:sp>
      <p:sp>
        <p:nvSpPr>
          <p:cNvPr id="18435" name="Rectangle 3"/>
          <p:cNvSpPr>
            <a:spLocks noGrp="1" noChangeArrowheads="1"/>
          </p:cNvSpPr>
          <p:nvPr>
            <p:ph type="subTitle" idx="1"/>
          </p:nvPr>
        </p:nvSpPr>
        <p:spPr>
          <a:xfrm>
            <a:off x="2641600" y="3962400"/>
            <a:ext cx="8737600" cy="1752600"/>
          </a:xfrm>
        </p:spPr>
        <p:txBody>
          <a:bodyPr/>
          <a:lstStyle>
            <a:lvl1pPr marL="0" indent="0">
              <a:buFont typeface="Wingdings" panose="05000000000000000000" pitchFamily="2" charset="2"/>
              <a:buNone/>
              <a:defRPr sz="2600"/>
            </a:lvl1pPr>
          </a:lstStyle>
          <a:p>
            <a:pPr lvl="0" fontAlgn="base"/>
            <a:r>
              <a:rPr lang="zh-CN" altLang="en-US" strike="noStrike" noProof="0" smtClean="0"/>
              <a:t>单击此处编辑母版副标题样式</a:t>
            </a:r>
            <a:endParaRPr lang="zh-CN" altLang="en-US" strike="noStrike" noProof="0" smtClean="0"/>
          </a:p>
        </p:txBody>
      </p:sp>
      <p:sp>
        <p:nvSpPr>
          <p:cNvPr id="13" name="Rectangle 4"/>
          <p:cNvSpPr>
            <a:spLocks noGrp="1" noChangeArrowheads="1"/>
          </p:cNvSpPr>
          <p:nvPr>
            <p:ph type="dt" sz="half" idx="2"/>
          </p:nvPr>
        </p:nvSpPr>
        <p:spPr bwMode="auto">
          <a:xfrm>
            <a:off x="609600" y="6243638"/>
            <a:ext cx="2844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b="0">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4" name="Rectangle 5"/>
          <p:cNvSpPr>
            <a:spLocks noGrp="1" noChangeArrowheads="1"/>
          </p:cNvSpPr>
          <p:nvPr>
            <p:ph type="ftr" sz="quarter" idx="3"/>
          </p:nvPr>
        </p:nvSpPr>
        <p:spPr bwMode="auto">
          <a:xfrm>
            <a:off x="4165600" y="6243638"/>
            <a:ext cx="3860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a:defRPr sz="1200" b="0">
                <a:latin typeface="+mj-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5" name="Rectangle 6"/>
          <p:cNvSpPr>
            <a:spLocks noGrp="1" noChangeArrowheads="1"/>
          </p:cNvSpPr>
          <p:nvPr>
            <p:ph type="sldNum" sz="quarter" idx="4"/>
          </p:nvPr>
        </p:nvSpPr>
        <p:spPr bwMode="auto">
          <a:xfrm>
            <a:off x="8737600" y="6243638"/>
            <a:ext cx="2844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
            <a:pPr lvl="0" algn="r" eaLnBrk="1" fontAlgn="base" hangingPunct="1">
              <a:buNone/>
            </a:pPr>
            <a:fld id="{9A0DB2DC-4C9A-4742-B13C-FB6460FD3503}" type="slidenum">
              <a:rPr lang="en-US" altLang="zh-CN" sz="1200" b="0" strike="noStrike" noProof="1" dirty="0">
                <a:latin typeface="Garamond" panose="02020404030301010803" pitchFamily="18" charset="0"/>
                <a:ea typeface="宋体" panose="02010600030101010101" pitchFamily="2" charset="-122"/>
                <a:cs typeface="+mn-cs"/>
              </a:rPr>
            </a:fld>
            <a:endParaRPr lang="en-US" altLang="zh-CN" sz="1200" b="0" strike="noStrike" noProof="1" dirty="0">
              <a:latin typeface="Garamond" panose="02020404030301010803" pitchFamily="18" charset="0"/>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7" y="292385"/>
            <a:ext cx="10560048" cy="868363"/>
          </a:xfrm>
        </p:spPr>
        <p:txBody>
          <a:bodyPr/>
          <a:lstStyle>
            <a:lvl1pPr>
              <a:defRPr b="1">
                <a:latin typeface="HuaweiSans-Regular"/>
                <a:ea typeface="方正兰亭黑简体" panose="02000000000000000000" pitchFamily="2" charset="-122"/>
              </a:defRPr>
            </a:lvl1pPr>
          </a:lstStyle>
          <a:p>
            <a:r>
              <a:rPr lang="zh-CN" altLang="en-US" dirty="0"/>
              <a:t>单击此处编辑母版标题样式</a:t>
            </a:r>
            <a:endParaRPr lang="zh-CN" altLang="en-US" dirty="0"/>
          </a:p>
        </p:txBody>
      </p:sp>
      <p:sp>
        <p:nvSpPr>
          <p:cNvPr id="3" name="文本占位符 6"/>
          <p:cNvSpPr>
            <a:spLocks noGrp="1"/>
          </p:cNvSpPr>
          <p:nvPr>
            <p:ph type="body" sz="quarter" idx="10" hasCustomPrompt="1"/>
          </p:nvPr>
        </p:nvSpPr>
        <p:spPr>
          <a:xfrm>
            <a:off x="912285" y="1233488"/>
            <a:ext cx="10560048" cy="4680000"/>
          </a:xfrm>
        </p:spPr>
        <p:txBody>
          <a:bodyPr/>
          <a:lstStyle>
            <a:lvl1pPr algn="just">
              <a:defRPr>
                <a:latin typeface="HuaweiSans-Regular"/>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97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楷体_GB2312" panose="02010609030101010101" charset="-122"/>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26400"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609600"/>
            <a:ext cx="10972800" cy="808038"/>
          </a:xfrm>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a:xfrm>
            <a:off x="609600" y="1600200"/>
            <a:ext cx="10972800" cy="45307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Blip>
                <a:blip r:embed="rId2"/>
              </a:buBlip>
              <a:defRPr/>
            </a:pPr>
            <a:endParaRPr kumimoji="0" lang="zh-CN" altLang="en-US" sz="2800" b="0" i="0" u="none" strike="noStrike" kern="0" cap="none" spc="0" normalizeH="0" baseline="0" noProof="0">
              <a:ln>
                <a:noFill/>
              </a:ln>
              <a:solidFill>
                <a:schemeClr val="tx1"/>
              </a:solidFill>
              <a:effectLst/>
              <a:uLnTx/>
              <a:uFillTx/>
              <a:latin typeface="+mn-lt"/>
              <a:ea typeface="+mn-ea"/>
              <a:cs typeface="楷体_GB2312" panose="02010609030101010101" charset="-122"/>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7" y="292385"/>
            <a:ext cx="10560048" cy="868363"/>
          </a:xfrm>
        </p:spPr>
        <p:txBody>
          <a:bodyPr/>
          <a:lstStyle>
            <a:lvl1pPr>
              <a:defRPr b="1">
                <a:latin typeface="HuaweiSans-Regular"/>
                <a:ea typeface="方正兰亭黑简体" panose="02000000000000000000" pitchFamily="2" charset="-122"/>
              </a:defRPr>
            </a:lvl1pPr>
          </a:lstStyle>
          <a:p>
            <a:r>
              <a:rPr lang="zh-CN" altLang="en-US" dirty="0"/>
              <a:t>单击此处编辑母版标题样式</a:t>
            </a:r>
            <a:endParaRPr lang="zh-CN" altLang="en-US" dirty="0"/>
          </a:p>
        </p:txBody>
      </p:sp>
      <p:sp>
        <p:nvSpPr>
          <p:cNvPr id="3" name="文本占位符 6"/>
          <p:cNvSpPr>
            <a:spLocks noGrp="1"/>
          </p:cNvSpPr>
          <p:nvPr>
            <p:ph type="body" sz="quarter" idx="10" hasCustomPrompt="1"/>
          </p:nvPr>
        </p:nvSpPr>
        <p:spPr>
          <a:xfrm>
            <a:off x="912285" y="1233488"/>
            <a:ext cx="10560048" cy="4680000"/>
          </a:xfrm>
        </p:spPr>
        <p:txBody>
          <a:bodyPr/>
          <a:lstStyle>
            <a:lvl1pPr algn="just">
              <a:defRPr>
                <a:latin typeface="HuaweiSans-Regular"/>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4" name="标题 1"/>
          <p:cNvSpPr>
            <a:spLocks noGrp="1"/>
          </p:cNvSpPr>
          <p:nvPr>
            <p:ph type="title"/>
          </p:nvPr>
        </p:nvSpPr>
        <p:spPr>
          <a:xfrm>
            <a:off x="912287" y="292385"/>
            <a:ext cx="10560048" cy="868363"/>
          </a:xfrm>
        </p:spPr>
        <p:txBody>
          <a:bodyPr/>
          <a:lstStyle>
            <a:lvl1pPr>
              <a:defRPr b="1">
                <a:latin typeface="HuaweiSans-Regular"/>
                <a:ea typeface="方正兰亭黑简体" panose="02000000000000000000" pitchFamily="2" charset="-122"/>
              </a:defRPr>
            </a:lvl1pPr>
          </a:lstStyle>
          <a:p>
            <a:r>
              <a:rPr lang="zh-CN" altLang="en-US" dirty="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4" name="标题 1"/>
          <p:cNvSpPr>
            <a:spLocks noGrp="1"/>
          </p:cNvSpPr>
          <p:nvPr>
            <p:ph type="title"/>
          </p:nvPr>
        </p:nvSpPr>
        <p:spPr>
          <a:xfrm>
            <a:off x="912287" y="292385"/>
            <a:ext cx="10560048" cy="868363"/>
          </a:xfrm>
        </p:spPr>
        <p:txBody>
          <a:bodyPr/>
          <a:lstStyle>
            <a:lvl1pPr>
              <a:defRPr b="1">
                <a:latin typeface="HuaweiSans-Regular"/>
                <a:ea typeface="方正兰亭黑简体" panose="02000000000000000000" pitchFamily="2" charset="-122"/>
              </a:defRPr>
            </a:lvl1pPr>
          </a:lstStyle>
          <a:p>
            <a:r>
              <a:rPr lang="zh-CN" altLang="en-US" dirty="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3074" name="Freeform 7"/>
          <p:cNvSpPr/>
          <p:nvPr/>
        </p:nvSpPr>
        <p:spPr>
          <a:xfrm>
            <a:off x="812800" y="1219200"/>
            <a:ext cx="10566400" cy="914400"/>
          </a:xfrm>
          <a:custGeom>
            <a:avLst/>
            <a:gdLst/>
            <a:ahLst/>
            <a:cxnLst>
              <a:cxn ang="0">
                <a:pos x="0" y="2147483647"/>
              </a:cxn>
              <a:cxn ang="0">
                <a:pos x="0" y="0"/>
              </a:cxn>
              <a:cxn ang="0">
                <a:pos x="2147483647" y="0"/>
              </a:cxn>
            </a:cxnLst>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p>
            <a:endParaRPr lang="zh-CN" altLang="en-US"/>
          </a:p>
        </p:txBody>
      </p:sp>
      <p:sp>
        <p:nvSpPr>
          <p:cNvPr id="3075" name="Line 8"/>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3076" name="Picture 11" descr="HaoSc4_213_200524102040580"/>
          <p:cNvPicPr>
            <a:picLocks noChangeAspect="1"/>
          </p:cNvPicPr>
          <p:nvPr userDrawn="1"/>
        </p:nvPicPr>
        <p:blipFill>
          <a:blip r:embed="rId2"/>
          <a:stretch>
            <a:fillRect/>
          </a:stretch>
        </p:blipFill>
        <p:spPr>
          <a:xfrm>
            <a:off x="3759200" y="4495800"/>
            <a:ext cx="817563" cy="1428750"/>
          </a:xfrm>
          <a:prstGeom prst="rect">
            <a:avLst/>
          </a:prstGeom>
          <a:noFill/>
          <a:ln w="9525">
            <a:noFill/>
          </a:ln>
        </p:spPr>
      </p:pic>
      <p:sp>
        <p:nvSpPr>
          <p:cNvPr id="18434" name="Rectangle 2"/>
          <p:cNvSpPr>
            <a:spLocks noGrp="1" noChangeArrowheads="1"/>
          </p:cNvSpPr>
          <p:nvPr>
            <p:ph type="ctrTitle"/>
          </p:nvPr>
        </p:nvSpPr>
        <p:spPr>
          <a:xfrm>
            <a:off x="1219200" y="1524000"/>
            <a:ext cx="10164233" cy="1752600"/>
          </a:xfrm>
        </p:spPr>
        <p:txBody>
          <a:bodyPr/>
          <a:lstStyle>
            <a:lvl1pPr>
              <a:defRPr sz="5000"/>
            </a:lvl1pPr>
          </a:lstStyle>
          <a:p>
            <a:pPr lvl="0" fontAlgn="base"/>
            <a:r>
              <a:rPr lang="zh-CN" altLang="en-US" strike="noStrike" noProof="0" smtClean="0"/>
              <a:t>单击此处编辑母版标题样式</a:t>
            </a:r>
            <a:endParaRPr lang="zh-CN" altLang="en-US" strike="noStrike" noProof="0" smtClean="0"/>
          </a:p>
        </p:txBody>
      </p:sp>
      <p:sp>
        <p:nvSpPr>
          <p:cNvPr id="18435" name="Rectangle 3"/>
          <p:cNvSpPr>
            <a:spLocks noGrp="1" noChangeArrowheads="1"/>
          </p:cNvSpPr>
          <p:nvPr>
            <p:ph type="subTitle" idx="1"/>
          </p:nvPr>
        </p:nvSpPr>
        <p:spPr>
          <a:xfrm>
            <a:off x="2641600" y="3962400"/>
            <a:ext cx="8737600" cy="1752600"/>
          </a:xfrm>
        </p:spPr>
        <p:txBody>
          <a:bodyPr/>
          <a:lstStyle>
            <a:lvl1pPr marL="0" indent="0">
              <a:buFont typeface="Wingdings" panose="05000000000000000000" pitchFamily="2" charset="2"/>
              <a:buNone/>
              <a:defRPr sz="2600"/>
            </a:lvl1pPr>
          </a:lstStyle>
          <a:p>
            <a:pPr lvl="0" fontAlgn="base"/>
            <a:r>
              <a:rPr lang="zh-CN" altLang="en-US" strike="noStrike" noProof="0" smtClean="0"/>
              <a:t>单击此处编辑母版副标题样式</a:t>
            </a:r>
            <a:endParaRPr lang="zh-CN" altLang="en-US" strike="noStrike" noProof="0" smtClean="0"/>
          </a:p>
        </p:txBody>
      </p:sp>
      <p:sp>
        <p:nvSpPr>
          <p:cNvPr id="13" name="Rectangle 4"/>
          <p:cNvSpPr>
            <a:spLocks noGrp="1" noChangeArrowheads="1"/>
          </p:cNvSpPr>
          <p:nvPr>
            <p:ph type="dt" sz="half" idx="2"/>
          </p:nvPr>
        </p:nvSpPr>
        <p:spPr bwMode="auto">
          <a:xfrm>
            <a:off x="609600" y="6243638"/>
            <a:ext cx="2844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b="0">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4" name="Rectangle 5"/>
          <p:cNvSpPr>
            <a:spLocks noGrp="1" noChangeArrowheads="1"/>
          </p:cNvSpPr>
          <p:nvPr>
            <p:ph type="ftr" sz="quarter" idx="3"/>
          </p:nvPr>
        </p:nvSpPr>
        <p:spPr bwMode="auto">
          <a:xfrm>
            <a:off x="4165600" y="6243638"/>
            <a:ext cx="3860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a:defRPr sz="1200" b="0">
                <a:latin typeface="+mj-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5" name="Rectangle 6"/>
          <p:cNvSpPr>
            <a:spLocks noGrp="1" noChangeArrowheads="1"/>
          </p:cNvSpPr>
          <p:nvPr>
            <p:ph type="sldNum" sz="quarter" idx="4"/>
          </p:nvPr>
        </p:nvSpPr>
        <p:spPr bwMode="auto">
          <a:xfrm>
            <a:off x="8737600" y="6243638"/>
            <a:ext cx="2844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
            <a:pPr lvl="0" algn="r" eaLnBrk="1" fontAlgn="base" hangingPunct="1">
              <a:buNone/>
            </a:pPr>
            <a:fld id="{9A0DB2DC-4C9A-4742-B13C-FB6460FD3503}" type="slidenum">
              <a:rPr lang="en-US" altLang="zh-CN" sz="1200" b="0" strike="noStrike" noProof="1" dirty="0">
                <a:latin typeface="Garamond" panose="02020404030301010803" pitchFamily="18" charset="0"/>
                <a:ea typeface="宋体" panose="02010600030101010101" pitchFamily="2" charset="-122"/>
                <a:cs typeface="+mn-cs"/>
              </a:rPr>
            </a:fld>
            <a:endParaRPr lang="en-US" altLang="zh-CN" sz="1200" b="0" strike="noStrike" noProof="1" dirty="0">
              <a:latin typeface="Garamond" panose="02020404030301010803" pitchFamily="18" charset="0"/>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97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楷体_GB2312" panose="02010609030101010101" charset="-122"/>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4098" name="Freeform 7"/>
          <p:cNvSpPr/>
          <p:nvPr/>
        </p:nvSpPr>
        <p:spPr>
          <a:xfrm>
            <a:off x="812800" y="1219200"/>
            <a:ext cx="10566400" cy="914400"/>
          </a:xfrm>
          <a:custGeom>
            <a:avLst/>
            <a:gdLst/>
            <a:ahLst/>
            <a:cxnLst>
              <a:cxn ang="0">
                <a:pos x="0" y="2147483647"/>
              </a:cxn>
              <a:cxn ang="0">
                <a:pos x="0" y="0"/>
              </a:cxn>
              <a:cxn ang="0">
                <a:pos x="2147483647" y="0"/>
              </a:cxn>
            </a:cxnLst>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p>
            <a:endParaRPr lang="zh-CN" altLang="en-US"/>
          </a:p>
        </p:txBody>
      </p:sp>
      <p:sp>
        <p:nvSpPr>
          <p:cNvPr id="4099" name="Line 8"/>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4100" name="Picture 11" descr="HaoSc4_213_200524102040580"/>
          <p:cNvPicPr>
            <a:picLocks noChangeAspect="1"/>
          </p:cNvPicPr>
          <p:nvPr userDrawn="1"/>
        </p:nvPicPr>
        <p:blipFill>
          <a:blip r:embed="rId2"/>
          <a:stretch>
            <a:fillRect/>
          </a:stretch>
        </p:blipFill>
        <p:spPr>
          <a:xfrm>
            <a:off x="3759200" y="4495800"/>
            <a:ext cx="817563" cy="1428750"/>
          </a:xfrm>
          <a:prstGeom prst="rect">
            <a:avLst/>
          </a:prstGeom>
          <a:noFill/>
          <a:ln w="9525">
            <a:noFill/>
          </a:ln>
        </p:spPr>
      </p:pic>
      <p:sp>
        <p:nvSpPr>
          <p:cNvPr id="18434" name="Rectangle 2"/>
          <p:cNvSpPr>
            <a:spLocks noGrp="1" noChangeArrowheads="1"/>
          </p:cNvSpPr>
          <p:nvPr>
            <p:ph type="ctrTitle"/>
          </p:nvPr>
        </p:nvSpPr>
        <p:spPr>
          <a:xfrm>
            <a:off x="1219200" y="1524000"/>
            <a:ext cx="10164233" cy="1752600"/>
          </a:xfrm>
        </p:spPr>
        <p:txBody>
          <a:bodyPr/>
          <a:lstStyle>
            <a:lvl1pPr>
              <a:defRPr sz="5000"/>
            </a:lvl1pPr>
          </a:lstStyle>
          <a:p>
            <a:pPr lvl="0" fontAlgn="base"/>
            <a:r>
              <a:rPr lang="zh-CN" altLang="en-US" strike="noStrike" noProof="0" smtClean="0"/>
              <a:t>单击此处编辑母版标题样式</a:t>
            </a:r>
            <a:endParaRPr lang="zh-CN" altLang="en-US" strike="noStrike" noProof="0" smtClean="0"/>
          </a:p>
        </p:txBody>
      </p:sp>
      <p:sp>
        <p:nvSpPr>
          <p:cNvPr id="18435" name="Rectangle 3"/>
          <p:cNvSpPr>
            <a:spLocks noGrp="1" noChangeArrowheads="1"/>
          </p:cNvSpPr>
          <p:nvPr>
            <p:ph type="subTitle" idx="1"/>
          </p:nvPr>
        </p:nvSpPr>
        <p:spPr>
          <a:xfrm>
            <a:off x="2641600" y="3962400"/>
            <a:ext cx="8737600" cy="1752600"/>
          </a:xfrm>
        </p:spPr>
        <p:txBody>
          <a:bodyPr/>
          <a:lstStyle>
            <a:lvl1pPr marL="0" indent="0">
              <a:buFont typeface="Wingdings" panose="05000000000000000000" pitchFamily="2" charset="2"/>
              <a:buNone/>
              <a:defRPr sz="2600"/>
            </a:lvl1pPr>
          </a:lstStyle>
          <a:p>
            <a:pPr lvl="0" fontAlgn="base"/>
            <a:r>
              <a:rPr lang="zh-CN" altLang="en-US" strike="noStrike" noProof="0" smtClean="0"/>
              <a:t>单击此处编辑母版副标题样式</a:t>
            </a:r>
            <a:endParaRPr lang="zh-CN" altLang="en-US" strike="noStrike" noProof="0" smtClean="0"/>
          </a:p>
        </p:txBody>
      </p:sp>
      <p:sp>
        <p:nvSpPr>
          <p:cNvPr id="13" name="Rectangle 4"/>
          <p:cNvSpPr>
            <a:spLocks noGrp="1" noChangeArrowheads="1"/>
          </p:cNvSpPr>
          <p:nvPr>
            <p:ph type="dt" sz="half" idx="2"/>
          </p:nvPr>
        </p:nvSpPr>
        <p:spPr bwMode="auto">
          <a:xfrm>
            <a:off x="609600" y="6243638"/>
            <a:ext cx="2844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b="0">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4" name="Rectangle 5"/>
          <p:cNvSpPr>
            <a:spLocks noGrp="1" noChangeArrowheads="1"/>
          </p:cNvSpPr>
          <p:nvPr>
            <p:ph type="ftr" sz="quarter" idx="3"/>
          </p:nvPr>
        </p:nvSpPr>
        <p:spPr bwMode="auto">
          <a:xfrm>
            <a:off x="4165600" y="6243638"/>
            <a:ext cx="3860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a:defRPr sz="1200" b="0">
                <a:latin typeface="+mj-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5" name="Rectangle 6"/>
          <p:cNvSpPr>
            <a:spLocks noGrp="1" noChangeArrowheads="1"/>
          </p:cNvSpPr>
          <p:nvPr>
            <p:ph type="sldNum" sz="quarter" idx="4"/>
          </p:nvPr>
        </p:nvSpPr>
        <p:spPr bwMode="auto">
          <a:xfrm>
            <a:off x="8737600" y="6243638"/>
            <a:ext cx="2844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
            <a:pPr lvl="0" algn="r" eaLnBrk="1" fontAlgn="base" hangingPunct="1">
              <a:buNone/>
            </a:pPr>
            <a:fld id="{9A0DB2DC-4C9A-4742-B13C-FB6460FD3503}" type="slidenum">
              <a:rPr lang="en-US" altLang="zh-CN" sz="1200" b="0" strike="noStrike" noProof="1" dirty="0">
                <a:latin typeface="Garamond" panose="02020404030301010803" pitchFamily="18" charset="0"/>
                <a:ea typeface="宋体" panose="02010600030101010101" pitchFamily="2" charset="-122"/>
                <a:cs typeface="+mn-cs"/>
              </a:rPr>
            </a:fld>
            <a:endParaRPr lang="en-US" altLang="zh-CN" sz="1200" b="0" strike="noStrike" noProof="1" dirty="0">
              <a:latin typeface="Garamond" panose="02020404030301010803" pitchFamily="18" charset="0"/>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26400"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609600"/>
            <a:ext cx="10972800" cy="808038"/>
          </a:xfrm>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a:xfrm>
            <a:off x="609600" y="1600200"/>
            <a:ext cx="10972800" cy="45307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Blip>
                <a:blip r:embed="rId2"/>
              </a:buBlip>
              <a:defRPr/>
            </a:pPr>
            <a:endParaRPr kumimoji="0" lang="zh-CN" altLang="en-US" sz="2800" b="0" i="0" u="none" strike="noStrike" kern="0" cap="none" spc="0" normalizeH="0" baseline="0" noProof="0">
              <a:ln>
                <a:noFill/>
              </a:ln>
              <a:solidFill>
                <a:schemeClr val="tx1"/>
              </a:solidFill>
              <a:effectLst/>
              <a:uLnTx/>
              <a:uFillTx/>
              <a:latin typeface="+mn-lt"/>
              <a:ea typeface="+mn-ea"/>
              <a:cs typeface="楷体_GB2312" panose="02010609030101010101" charset="-122"/>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7" y="292385"/>
            <a:ext cx="10560048" cy="868363"/>
          </a:xfrm>
        </p:spPr>
        <p:txBody>
          <a:bodyPr/>
          <a:lstStyle>
            <a:lvl1pPr>
              <a:defRPr b="1">
                <a:latin typeface="HuaweiSans-Regular"/>
                <a:ea typeface="方正兰亭黑简体" panose="02000000000000000000" pitchFamily="2" charset="-122"/>
              </a:defRPr>
            </a:lvl1pPr>
          </a:lstStyle>
          <a:p>
            <a:r>
              <a:rPr lang="zh-CN" altLang="en-US" dirty="0"/>
              <a:t>单击此处编辑母版标题样式</a:t>
            </a:r>
            <a:endParaRPr lang="zh-CN" altLang="en-US" dirty="0"/>
          </a:p>
        </p:txBody>
      </p:sp>
      <p:sp>
        <p:nvSpPr>
          <p:cNvPr id="3" name="文本占位符 6"/>
          <p:cNvSpPr>
            <a:spLocks noGrp="1"/>
          </p:cNvSpPr>
          <p:nvPr>
            <p:ph type="body" sz="quarter" idx="10" hasCustomPrompt="1"/>
          </p:nvPr>
        </p:nvSpPr>
        <p:spPr>
          <a:xfrm>
            <a:off x="912285" y="1233488"/>
            <a:ext cx="10560048" cy="4680000"/>
          </a:xfrm>
        </p:spPr>
        <p:txBody>
          <a:bodyPr/>
          <a:lstStyle>
            <a:lvl1pPr algn="just">
              <a:defRPr>
                <a:latin typeface="HuaweiSans-Regular"/>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4" name="标题 1"/>
          <p:cNvSpPr>
            <a:spLocks noGrp="1"/>
          </p:cNvSpPr>
          <p:nvPr>
            <p:ph type="title"/>
          </p:nvPr>
        </p:nvSpPr>
        <p:spPr>
          <a:xfrm>
            <a:off x="912287" y="292385"/>
            <a:ext cx="10560048" cy="868363"/>
          </a:xfrm>
        </p:spPr>
        <p:txBody>
          <a:bodyPr/>
          <a:lstStyle>
            <a:lvl1pPr>
              <a:defRPr b="1">
                <a:latin typeface="HuaweiSans-Regular"/>
                <a:ea typeface="方正兰亭黑简体" panose="02000000000000000000" pitchFamily="2" charset="-122"/>
              </a:defRPr>
            </a:lvl1pPr>
          </a:lstStyle>
          <a:p>
            <a:r>
              <a:rPr lang="zh-CN" altLang="en-US" dirty="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3074" name="Freeform 7"/>
          <p:cNvSpPr/>
          <p:nvPr/>
        </p:nvSpPr>
        <p:spPr>
          <a:xfrm>
            <a:off x="812800" y="1219200"/>
            <a:ext cx="10566400" cy="914400"/>
          </a:xfrm>
          <a:custGeom>
            <a:avLst/>
            <a:gdLst/>
            <a:ahLst/>
            <a:cxnLst>
              <a:cxn ang="0">
                <a:pos x="0" y="2147483647"/>
              </a:cxn>
              <a:cxn ang="0">
                <a:pos x="0" y="0"/>
              </a:cxn>
              <a:cxn ang="0">
                <a:pos x="2147483647" y="0"/>
              </a:cxn>
            </a:cxnLst>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p>
            <a:endParaRPr lang="zh-CN" altLang="en-US"/>
          </a:p>
        </p:txBody>
      </p:sp>
      <p:sp>
        <p:nvSpPr>
          <p:cNvPr id="3075" name="Line 8"/>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3076" name="Picture 11" descr="HaoSc4_213_200524102040580"/>
          <p:cNvPicPr>
            <a:picLocks noChangeAspect="1"/>
          </p:cNvPicPr>
          <p:nvPr userDrawn="1"/>
        </p:nvPicPr>
        <p:blipFill>
          <a:blip r:embed="rId2"/>
          <a:stretch>
            <a:fillRect/>
          </a:stretch>
        </p:blipFill>
        <p:spPr>
          <a:xfrm>
            <a:off x="3759200" y="4495800"/>
            <a:ext cx="817563" cy="1428750"/>
          </a:xfrm>
          <a:prstGeom prst="rect">
            <a:avLst/>
          </a:prstGeom>
          <a:noFill/>
          <a:ln w="9525">
            <a:noFill/>
          </a:ln>
        </p:spPr>
      </p:pic>
      <p:sp>
        <p:nvSpPr>
          <p:cNvPr id="18434" name="Rectangle 2"/>
          <p:cNvSpPr>
            <a:spLocks noGrp="1" noChangeArrowheads="1"/>
          </p:cNvSpPr>
          <p:nvPr>
            <p:ph type="ctrTitle"/>
          </p:nvPr>
        </p:nvSpPr>
        <p:spPr>
          <a:xfrm>
            <a:off x="1219200" y="1524000"/>
            <a:ext cx="10164233" cy="1752600"/>
          </a:xfrm>
        </p:spPr>
        <p:txBody>
          <a:bodyPr/>
          <a:lstStyle>
            <a:lvl1pPr>
              <a:defRPr sz="5000"/>
            </a:lvl1pPr>
          </a:lstStyle>
          <a:p>
            <a:pPr lvl="0" fontAlgn="base"/>
            <a:r>
              <a:rPr lang="zh-CN" altLang="en-US" strike="noStrike" noProof="0" smtClean="0"/>
              <a:t>单击此处编辑母版标题样式</a:t>
            </a:r>
            <a:endParaRPr lang="zh-CN" altLang="en-US" strike="noStrike" noProof="0" smtClean="0"/>
          </a:p>
        </p:txBody>
      </p:sp>
      <p:sp>
        <p:nvSpPr>
          <p:cNvPr id="18435" name="Rectangle 3"/>
          <p:cNvSpPr>
            <a:spLocks noGrp="1" noChangeArrowheads="1"/>
          </p:cNvSpPr>
          <p:nvPr>
            <p:ph type="subTitle" idx="1"/>
          </p:nvPr>
        </p:nvSpPr>
        <p:spPr>
          <a:xfrm>
            <a:off x="2641600" y="3962400"/>
            <a:ext cx="8737600" cy="1752600"/>
          </a:xfrm>
        </p:spPr>
        <p:txBody>
          <a:bodyPr/>
          <a:lstStyle>
            <a:lvl1pPr marL="0" indent="0">
              <a:buFont typeface="Wingdings" panose="05000000000000000000" pitchFamily="2" charset="2"/>
              <a:buNone/>
              <a:defRPr sz="2600"/>
            </a:lvl1pPr>
          </a:lstStyle>
          <a:p>
            <a:pPr lvl="0" fontAlgn="base"/>
            <a:r>
              <a:rPr lang="zh-CN" altLang="en-US" strike="noStrike" noProof="0" smtClean="0"/>
              <a:t>单击此处编辑母版副标题样式</a:t>
            </a:r>
            <a:endParaRPr lang="zh-CN" altLang="en-US" strike="noStrike" noProof="0" smtClean="0"/>
          </a:p>
        </p:txBody>
      </p:sp>
      <p:sp>
        <p:nvSpPr>
          <p:cNvPr id="13" name="Rectangle 4"/>
          <p:cNvSpPr>
            <a:spLocks noGrp="1" noChangeArrowheads="1"/>
          </p:cNvSpPr>
          <p:nvPr>
            <p:ph type="dt" sz="half" idx="2"/>
          </p:nvPr>
        </p:nvSpPr>
        <p:spPr bwMode="auto">
          <a:xfrm>
            <a:off x="609600" y="6243638"/>
            <a:ext cx="2844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b="0">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4" name="Rectangle 5"/>
          <p:cNvSpPr>
            <a:spLocks noGrp="1" noChangeArrowheads="1"/>
          </p:cNvSpPr>
          <p:nvPr>
            <p:ph type="ftr" sz="quarter" idx="3"/>
          </p:nvPr>
        </p:nvSpPr>
        <p:spPr bwMode="auto">
          <a:xfrm>
            <a:off x="4165600" y="6243638"/>
            <a:ext cx="3860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a:defRPr sz="1200" b="0">
                <a:latin typeface="+mj-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5" name="Rectangle 6"/>
          <p:cNvSpPr>
            <a:spLocks noGrp="1" noChangeArrowheads="1"/>
          </p:cNvSpPr>
          <p:nvPr>
            <p:ph type="sldNum" sz="quarter" idx="4"/>
          </p:nvPr>
        </p:nvSpPr>
        <p:spPr bwMode="auto">
          <a:xfrm>
            <a:off x="8737600" y="6243638"/>
            <a:ext cx="2844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
            <a:pPr lvl="0" algn="r" eaLnBrk="1" fontAlgn="base" hangingPunct="1">
              <a:buNone/>
            </a:pPr>
            <a:fld id="{9A0DB2DC-4C9A-4742-B13C-FB6460FD3503}" type="slidenum">
              <a:rPr lang="en-US" altLang="zh-CN" sz="1200" b="0" strike="noStrike" noProof="1" dirty="0">
                <a:latin typeface="Garamond" panose="02020404030301010803" pitchFamily="18" charset="0"/>
                <a:ea typeface="宋体" panose="02010600030101010101" pitchFamily="2" charset="-122"/>
                <a:cs typeface="+mn-cs"/>
              </a:rPr>
            </a:fld>
            <a:endParaRPr lang="en-US" altLang="zh-CN" sz="1200" b="0" strike="noStrike" noProof="1" dirty="0">
              <a:latin typeface="Garamond" panose="02020404030301010803" pitchFamily="18" charset="0"/>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97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楷体_GB2312" panose="02010609030101010101" charset="-122"/>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26400"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609600"/>
            <a:ext cx="10972800" cy="808038"/>
          </a:xfrm>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a:xfrm>
            <a:off x="609600" y="1600200"/>
            <a:ext cx="10972800" cy="45307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Blip>
                <a:blip r:embed="rId2"/>
              </a:buBlip>
              <a:defRPr/>
            </a:pPr>
            <a:endParaRPr kumimoji="0" lang="zh-CN" altLang="en-US" sz="2800" b="0" i="0" u="none" strike="noStrike" kern="0" cap="none" spc="0" normalizeH="0" baseline="0" noProof="0">
              <a:ln>
                <a:noFill/>
              </a:ln>
              <a:solidFill>
                <a:schemeClr val="tx1"/>
              </a:solidFill>
              <a:effectLst/>
              <a:uLnTx/>
              <a:uFillTx/>
              <a:latin typeface="+mn-lt"/>
              <a:ea typeface="+mn-ea"/>
              <a:cs typeface="楷体_GB2312" panose="02010609030101010101" charset="-122"/>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7" y="292385"/>
            <a:ext cx="10560048" cy="868363"/>
          </a:xfrm>
        </p:spPr>
        <p:txBody>
          <a:bodyPr/>
          <a:lstStyle>
            <a:lvl1pPr>
              <a:defRPr b="1">
                <a:latin typeface="HuaweiSans-Regular"/>
                <a:ea typeface="方正兰亭黑简体" panose="02000000000000000000" pitchFamily="2" charset="-122"/>
              </a:defRPr>
            </a:lvl1pPr>
          </a:lstStyle>
          <a:p>
            <a:r>
              <a:rPr lang="zh-CN" altLang="en-US" dirty="0"/>
              <a:t>单击此处编辑母版标题样式</a:t>
            </a:r>
            <a:endParaRPr lang="zh-CN" altLang="en-US" dirty="0"/>
          </a:p>
        </p:txBody>
      </p:sp>
      <p:sp>
        <p:nvSpPr>
          <p:cNvPr id="3" name="文本占位符 6"/>
          <p:cNvSpPr>
            <a:spLocks noGrp="1"/>
          </p:cNvSpPr>
          <p:nvPr>
            <p:ph type="body" sz="quarter" idx="10" hasCustomPrompt="1"/>
          </p:nvPr>
        </p:nvSpPr>
        <p:spPr>
          <a:xfrm>
            <a:off x="912285" y="1233488"/>
            <a:ext cx="10560048" cy="4680000"/>
          </a:xfrm>
        </p:spPr>
        <p:txBody>
          <a:bodyPr/>
          <a:lstStyle>
            <a:lvl1pPr algn="just">
              <a:defRPr>
                <a:latin typeface="HuaweiSans-Regular"/>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4" name="标题 1"/>
          <p:cNvSpPr>
            <a:spLocks noGrp="1"/>
          </p:cNvSpPr>
          <p:nvPr>
            <p:ph type="title"/>
          </p:nvPr>
        </p:nvSpPr>
        <p:spPr>
          <a:xfrm>
            <a:off x="912287" y="292385"/>
            <a:ext cx="10560048" cy="868363"/>
          </a:xfrm>
        </p:spPr>
        <p:txBody>
          <a:bodyPr/>
          <a:lstStyle>
            <a:lvl1pPr>
              <a:defRPr b="1">
                <a:latin typeface="HuaweiSans-Regular"/>
                <a:ea typeface="方正兰亭黑简体" panose="02000000000000000000" pitchFamily="2" charset="-122"/>
              </a:defRPr>
            </a:lvl1pPr>
          </a:lstStyle>
          <a:p>
            <a:r>
              <a:rPr lang="zh-CN" altLang="en-US" dirty="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3074" name="Freeform 7"/>
          <p:cNvSpPr/>
          <p:nvPr/>
        </p:nvSpPr>
        <p:spPr>
          <a:xfrm>
            <a:off x="812800" y="1219200"/>
            <a:ext cx="10566400" cy="914400"/>
          </a:xfrm>
          <a:custGeom>
            <a:avLst/>
            <a:gdLst/>
            <a:ahLst/>
            <a:cxnLst>
              <a:cxn ang="0">
                <a:pos x="0" y="2147483647"/>
              </a:cxn>
              <a:cxn ang="0">
                <a:pos x="0" y="0"/>
              </a:cxn>
              <a:cxn ang="0">
                <a:pos x="2147483647" y="0"/>
              </a:cxn>
            </a:cxnLst>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p>
            <a:endParaRPr lang="zh-CN" altLang="en-US"/>
          </a:p>
        </p:txBody>
      </p:sp>
      <p:sp>
        <p:nvSpPr>
          <p:cNvPr id="3075" name="Line 8"/>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3076" name="Picture 11" descr="HaoSc4_213_200524102040580"/>
          <p:cNvPicPr>
            <a:picLocks noChangeAspect="1"/>
          </p:cNvPicPr>
          <p:nvPr userDrawn="1"/>
        </p:nvPicPr>
        <p:blipFill>
          <a:blip r:embed="rId2"/>
          <a:stretch>
            <a:fillRect/>
          </a:stretch>
        </p:blipFill>
        <p:spPr>
          <a:xfrm>
            <a:off x="3759200" y="4495800"/>
            <a:ext cx="817563" cy="1428750"/>
          </a:xfrm>
          <a:prstGeom prst="rect">
            <a:avLst/>
          </a:prstGeom>
          <a:noFill/>
          <a:ln w="9525">
            <a:noFill/>
          </a:ln>
        </p:spPr>
      </p:pic>
      <p:sp>
        <p:nvSpPr>
          <p:cNvPr id="18434" name="Rectangle 2"/>
          <p:cNvSpPr>
            <a:spLocks noGrp="1" noChangeArrowheads="1"/>
          </p:cNvSpPr>
          <p:nvPr>
            <p:ph type="ctrTitle"/>
          </p:nvPr>
        </p:nvSpPr>
        <p:spPr>
          <a:xfrm>
            <a:off x="1219200" y="1524000"/>
            <a:ext cx="10164233" cy="1752600"/>
          </a:xfrm>
        </p:spPr>
        <p:txBody>
          <a:bodyPr/>
          <a:lstStyle>
            <a:lvl1pPr>
              <a:defRPr sz="5000"/>
            </a:lvl1pPr>
          </a:lstStyle>
          <a:p>
            <a:pPr lvl="0" fontAlgn="base"/>
            <a:r>
              <a:rPr lang="zh-CN" altLang="en-US" strike="noStrike" noProof="0" smtClean="0"/>
              <a:t>单击此处编辑母版标题样式</a:t>
            </a:r>
            <a:endParaRPr lang="zh-CN" altLang="en-US" strike="noStrike" noProof="0" smtClean="0"/>
          </a:p>
        </p:txBody>
      </p:sp>
      <p:sp>
        <p:nvSpPr>
          <p:cNvPr id="18435" name="Rectangle 3"/>
          <p:cNvSpPr>
            <a:spLocks noGrp="1" noChangeArrowheads="1"/>
          </p:cNvSpPr>
          <p:nvPr>
            <p:ph type="subTitle" idx="1"/>
          </p:nvPr>
        </p:nvSpPr>
        <p:spPr>
          <a:xfrm>
            <a:off x="2641600" y="3962400"/>
            <a:ext cx="8737600" cy="1752600"/>
          </a:xfrm>
        </p:spPr>
        <p:txBody>
          <a:bodyPr/>
          <a:lstStyle>
            <a:lvl1pPr marL="0" indent="0">
              <a:buFont typeface="Wingdings" panose="05000000000000000000" pitchFamily="2" charset="2"/>
              <a:buNone/>
              <a:defRPr sz="2600"/>
            </a:lvl1pPr>
          </a:lstStyle>
          <a:p>
            <a:pPr lvl="0" fontAlgn="base"/>
            <a:r>
              <a:rPr lang="zh-CN" altLang="en-US" strike="noStrike" noProof="0" smtClean="0"/>
              <a:t>单击此处编辑母版副标题样式</a:t>
            </a:r>
            <a:endParaRPr lang="zh-CN" altLang="en-US" strike="noStrike" noProof="0" smtClean="0"/>
          </a:p>
        </p:txBody>
      </p:sp>
      <p:sp>
        <p:nvSpPr>
          <p:cNvPr id="13" name="Rectangle 4"/>
          <p:cNvSpPr>
            <a:spLocks noGrp="1" noChangeArrowheads="1"/>
          </p:cNvSpPr>
          <p:nvPr>
            <p:ph type="dt" sz="half" idx="2"/>
          </p:nvPr>
        </p:nvSpPr>
        <p:spPr bwMode="auto">
          <a:xfrm>
            <a:off x="609600" y="6243638"/>
            <a:ext cx="2844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b="0">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4" name="Rectangle 5"/>
          <p:cNvSpPr>
            <a:spLocks noGrp="1" noChangeArrowheads="1"/>
          </p:cNvSpPr>
          <p:nvPr>
            <p:ph type="ftr" sz="quarter" idx="3"/>
          </p:nvPr>
        </p:nvSpPr>
        <p:spPr bwMode="auto">
          <a:xfrm>
            <a:off x="4165600" y="6243638"/>
            <a:ext cx="3860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a:defRPr sz="1200" b="0">
                <a:latin typeface="+mj-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5" name="Rectangle 6"/>
          <p:cNvSpPr>
            <a:spLocks noGrp="1" noChangeArrowheads="1"/>
          </p:cNvSpPr>
          <p:nvPr>
            <p:ph type="sldNum" sz="quarter" idx="4"/>
          </p:nvPr>
        </p:nvSpPr>
        <p:spPr bwMode="auto">
          <a:xfrm>
            <a:off x="8737600" y="6243638"/>
            <a:ext cx="2844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
            <a:pPr lvl="0" algn="r" eaLnBrk="1" fontAlgn="base" hangingPunct="1">
              <a:buNone/>
            </a:pPr>
            <a:fld id="{9A0DB2DC-4C9A-4742-B13C-FB6460FD3503}" type="slidenum">
              <a:rPr lang="en-US" altLang="zh-CN" sz="1200" b="0" strike="noStrike" noProof="1" dirty="0">
                <a:latin typeface="Garamond" panose="02020404030301010803" pitchFamily="18" charset="0"/>
                <a:ea typeface="宋体" panose="02010600030101010101" pitchFamily="2" charset="-122"/>
                <a:cs typeface="+mn-cs"/>
              </a:rPr>
            </a:fld>
            <a:endParaRPr lang="en-US" altLang="zh-CN" sz="1200" b="0" strike="noStrike" noProof="1" dirty="0">
              <a:latin typeface="Garamond" panose="02020404030301010803" pitchFamily="18"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97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楷体_GB2312" panose="02010609030101010101" charset="-122"/>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26400"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97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609600"/>
            <a:ext cx="10972800" cy="808038"/>
          </a:xfrm>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a:xfrm>
            <a:off x="609600" y="1600200"/>
            <a:ext cx="10972800" cy="45307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Blip>
                <a:blip r:embed="rId2"/>
              </a:buBlip>
              <a:defRPr/>
            </a:pPr>
            <a:endParaRPr kumimoji="0" lang="zh-CN" altLang="en-US" sz="2800" b="0" i="0" u="none" strike="noStrike" kern="0" cap="none" spc="0" normalizeH="0" baseline="0" noProof="0">
              <a:ln>
                <a:noFill/>
              </a:ln>
              <a:solidFill>
                <a:schemeClr val="tx1"/>
              </a:solidFill>
              <a:effectLst/>
              <a:uLnTx/>
              <a:uFillTx/>
              <a:latin typeface="+mn-lt"/>
              <a:ea typeface="+mn-ea"/>
              <a:cs typeface="楷体_GB2312" panose="02010609030101010101" charset="-122"/>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7" y="292385"/>
            <a:ext cx="10560048" cy="868363"/>
          </a:xfrm>
        </p:spPr>
        <p:txBody>
          <a:bodyPr/>
          <a:lstStyle>
            <a:lvl1pPr>
              <a:defRPr b="1">
                <a:latin typeface="HuaweiSans-Regular"/>
                <a:ea typeface="方正兰亭黑简体" panose="02000000000000000000" pitchFamily="2" charset="-122"/>
              </a:defRPr>
            </a:lvl1pPr>
          </a:lstStyle>
          <a:p>
            <a:r>
              <a:rPr lang="zh-CN" altLang="en-US" dirty="0"/>
              <a:t>单击此处编辑母版标题样式</a:t>
            </a:r>
            <a:endParaRPr lang="zh-CN" altLang="en-US" dirty="0"/>
          </a:p>
        </p:txBody>
      </p:sp>
      <p:sp>
        <p:nvSpPr>
          <p:cNvPr id="3" name="文本占位符 6"/>
          <p:cNvSpPr>
            <a:spLocks noGrp="1"/>
          </p:cNvSpPr>
          <p:nvPr>
            <p:ph type="body" sz="quarter" idx="10" hasCustomPrompt="1"/>
          </p:nvPr>
        </p:nvSpPr>
        <p:spPr>
          <a:xfrm>
            <a:off x="912285" y="1233488"/>
            <a:ext cx="10560048" cy="4680000"/>
          </a:xfrm>
        </p:spPr>
        <p:txBody>
          <a:bodyPr/>
          <a:lstStyle>
            <a:lvl1pPr algn="just">
              <a:defRPr>
                <a:latin typeface="HuaweiSans-Regular"/>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4" name="标题 1"/>
          <p:cNvSpPr>
            <a:spLocks noGrp="1"/>
          </p:cNvSpPr>
          <p:nvPr>
            <p:ph type="title"/>
          </p:nvPr>
        </p:nvSpPr>
        <p:spPr>
          <a:xfrm>
            <a:off x="912287" y="292385"/>
            <a:ext cx="10560048" cy="868363"/>
          </a:xfrm>
        </p:spPr>
        <p:txBody>
          <a:bodyPr/>
          <a:lstStyle>
            <a:lvl1pPr>
              <a:defRPr b="1">
                <a:latin typeface="HuaweiSans-Regular"/>
                <a:ea typeface="方正兰亭黑简体" panose="02000000000000000000" pitchFamily="2" charset="-122"/>
              </a:defRPr>
            </a:lvl1pPr>
          </a:lstStyle>
          <a:p>
            <a:r>
              <a:rPr lang="zh-CN" altLang="en-US" dirty="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3074" name="Freeform 7"/>
          <p:cNvSpPr/>
          <p:nvPr/>
        </p:nvSpPr>
        <p:spPr>
          <a:xfrm>
            <a:off x="812800" y="1219200"/>
            <a:ext cx="10566400" cy="914400"/>
          </a:xfrm>
          <a:custGeom>
            <a:avLst/>
            <a:gdLst/>
            <a:ahLst/>
            <a:cxnLst>
              <a:cxn ang="0">
                <a:pos x="0" y="2147483647"/>
              </a:cxn>
              <a:cxn ang="0">
                <a:pos x="0" y="0"/>
              </a:cxn>
              <a:cxn ang="0">
                <a:pos x="2147483647" y="0"/>
              </a:cxn>
            </a:cxnLst>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p>
            <a:endParaRPr lang="zh-CN" altLang="en-US"/>
          </a:p>
        </p:txBody>
      </p:sp>
      <p:sp>
        <p:nvSpPr>
          <p:cNvPr id="3075" name="Line 8"/>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3076" name="Picture 11" descr="HaoSc4_213_200524102040580"/>
          <p:cNvPicPr>
            <a:picLocks noChangeAspect="1"/>
          </p:cNvPicPr>
          <p:nvPr userDrawn="1"/>
        </p:nvPicPr>
        <p:blipFill>
          <a:blip r:embed="rId2"/>
          <a:stretch>
            <a:fillRect/>
          </a:stretch>
        </p:blipFill>
        <p:spPr>
          <a:xfrm>
            <a:off x="3759200" y="4495800"/>
            <a:ext cx="817563" cy="1428750"/>
          </a:xfrm>
          <a:prstGeom prst="rect">
            <a:avLst/>
          </a:prstGeom>
          <a:noFill/>
          <a:ln w="9525">
            <a:noFill/>
          </a:ln>
        </p:spPr>
      </p:pic>
      <p:sp>
        <p:nvSpPr>
          <p:cNvPr id="18434" name="Rectangle 2"/>
          <p:cNvSpPr>
            <a:spLocks noGrp="1" noChangeArrowheads="1"/>
          </p:cNvSpPr>
          <p:nvPr>
            <p:ph type="ctrTitle"/>
          </p:nvPr>
        </p:nvSpPr>
        <p:spPr>
          <a:xfrm>
            <a:off x="1219200" y="1524000"/>
            <a:ext cx="10164233" cy="1752600"/>
          </a:xfrm>
        </p:spPr>
        <p:txBody>
          <a:bodyPr/>
          <a:lstStyle>
            <a:lvl1pPr>
              <a:defRPr sz="5000"/>
            </a:lvl1pPr>
          </a:lstStyle>
          <a:p>
            <a:pPr lvl="0" fontAlgn="base"/>
            <a:r>
              <a:rPr lang="zh-CN" altLang="en-US" strike="noStrike" noProof="0" smtClean="0"/>
              <a:t>单击此处编辑母版标题样式</a:t>
            </a:r>
            <a:endParaRPr lang="zh-CN" altLang="en-US" strike="noStrike" noProof="0" smtClean="0"/>
          </a:p>
        </p:txBody>
      </p:sp>
      <p:sp>
        <p:nvSpPr>
          <p:cNvPr id="18435" name="Rectangle 3"/>
          <p:cNvSpPr>
            <a:spLocks noGrp="1" noChangeArrowheads="1"/>
          </p:cNvSpPr>
          <p:nvPr>
            <p:ph type="subTitle" idx="1"/>
          </p:nvPr>
        </p:nvSpPr>
        <p:spPr>
          <a:xfrm>
            <a:off x="2641600" y="3962400"/>
            <a:ext cx="8737600" cy="1752600"/>
          </a:xfrm>
        </p:spPr>
        <p:txBody>
          <a:bodyPr/>
          <a:lstStyle>
            <a:lvl1pPr marL="0" indent="0">
              <a:buFont typeface="Wingdings" panose="05000000000000000000" pitchFamily="2" charset="2"/>
              <a:buNone/>
              <a:defRPr sz="2600"/>
            </a:lvl1pPr>
          </a:lstStyle>
          <a:p>
            <a:pPr lvl="0" fontAlgn="base"/>
            <a:r>
              <a:rPr lang="zh-CN" altLang="en-US" strike="noStrike" noProof="0" smtClean="0"/>
              <a:t>单击此处编辑母版副标题样式</a:t>
            </a:r>
            <a:endParaRPr lang="zh-CN" altLang="en-US" strike="noStrike" noProof="0" smtClean="0"/>
          </a:p>
        </p:txBody>
      </p:sp>
      <p:sp>
        <p:nvSpPr>
          <p:cNvPr id="13" name="Rectangle 4"/>
          <p:cNvSpPr>
            <a:spLocks noGrp="1" noChangeArrowheads="1"/>
          </p:cNvSpPr>
          <p:nvPr>
            <p:ph type="dt" sz="half" idx="2"/>
          </p:nvPr>
        </p:nvSpPr>
        <p:spPr bwMode="auto">
          <a:xfrm>
            <a:off x="609600" y="6243638"/>
            <a:ext cx="2844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b="0">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4" name="Rectangle 5"/>
          <p:cNvSpPr>
            <a:spLocks noGrp="1" noChangeArrowheads="1"/>
          </p:cNvSpPr>
          <p:nvPr>
            <p:ph type="ftr" sz="quarter" idx="3"/>
          </p:nvPr>
        </p:nvSpPr>
        <p:spPr bwMode="auto">
          <a:xfrm>
            <a:off x="4165600" y="6243638"/>
            <a:ext cx="3860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a:defRPr sz="1200" b="0">
                <a:latin typeface="+mj-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5" name="Rectangle 6"/>
          <p:cNvSpPr>
            <a:spLocks noGrp="1" noChangeArrowheads="1"/>
          </p:cNvSpPr>
          <p:nvPr>
            <p:ph type="sldNum" sz="quarter" idx="4"/>
          </p:nvPr>
        </p:nvSpPr>
        <p:spPr bwMode="auto">
          <a:xfrm>
            <a:off x="8737600" y="6243638"/>
            <a:ext cx="2844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
            <a:pPr lvl="0" algn="r" eaLnBrk="1" fontAlgn="base" hangingPunct="1">
              <a:buNone/>
            </a:pPr>
            <a:fld id="{9A0DB2DC-4C9A-4742-B13C-FB6460FD3503}" type="slidenum">
              <a:rPr lang="en-US" altLang="zh-CN" sz="1200" b="0" strike="noStrike" noProof="1" dirty="0">
                <a:latin typeface="Garamond" panose="02020404030301010803" pitchFamily="18" charset="0"/>
                <a:ea typeface="宋体" panose="02010600030101010101" pitchFamily="2" charset="-122"/>
                <a:cs typeface="+mn-cs"/>
              </a:rPr>
            </a:fld>
            <a:endParaRPr lang="en-US" altLang="zh-CN" sz="1200" b="0" strike="noStrike" noProof="1" dirty="0">
              <a:latin typeface="Garamond" panose="02020404030301010803" pitchFamily="18" charset="0"/>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97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楷体_GB2312" panose="02010609030101010101" charset="-122"/>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26400"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609600"/>
            <a:ext cx="10972800" cy="808038"/>
          </a:xfrm>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a:xfrm>
            <a:off x="609600" y="1600200"/>
            <a:ext cx="10972800" cy="45307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Blip>
                <a:blip r:embed="rId2"/>
              </a:buBlip>
              <a:defRPr/>
            </a:pPr>
            <a:endParaRPr kumimoji="0" lang="zh-CN" altLang="en-US" sz="2800" b="0" i="0" u="none" strike="noStrike" kern="0" cap="none" spc="0" normalizeH="0" baseline="0" noProof="0">
              <a:ln>
                <a:noFill/>
              </a:ln>
              <a:solidFill>
                <a:schemeClr val="tx1"/>
              </a:solidFill>
              <a:effectLst/>
              <a:uLnTx/>
              <a:uFillTx/>
              <a:latin typeface="+mn-lt"/>
              <a:ea typeface="+mn-ea"/>
              <a:cs typeface="楷体_GB2312" panose="02010609030101010101" charset="-122"/>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7" y="292385"/>
            <a:ext cx="10560048" cy="868363"/>
          </a:xfrm>
        </p:spPr>
        <p:txBody>
          <a:bodyPr/>
          <a:lstStyle>
            <a:lvl1pPr>
              <a:defRPr b="1">
                <a:latin typeface="HuaweiSans-Regular"/>
                <a:ea typeface="方正兰亭黑简体" panose="02000000000000000000" pitchFamily="2" charset="-122"/>
              </a:defRPr>
            </a:lvl1pPr>
          </a:lstStyle>
          <a:p>
            <a:r>
              <a:rPr lang="zh-CN" altLang="en-US" dirty="0"/>
              <a:t>单击此处编辑母版标题样式</a:t>
            </a:r>
            <a:endParaRPr lang="zh-CN" altLang="en-US" dirty="0"/>
          </a:p>
        </p:txBody>
      </p:sp>
      <p:sp>
        <p:nvSpPr>
          <p:cNvPr id="3" name="文本占位符 6"/>
          <p:cNvSpPr>
            <a:spLocks noGrp="1"/>
          </p:cNvSpPr>
          <p:nvPr>
            <p:ph type="body" sz="quarter" idx="10" hasCustomPrompt="1"/>
          </p:nvPr>
        </p:nvSpPr>
        <p:spPr>
          <a:xfrm>
            <a:off x="912285" y="1233488"/>
            <a:ext cx="10560048" cy="4680000"/>
          </a:xfrm>
        </p:spPr>
        <p:txBody>
          <a:bodyPr/>
          <a:lstStyle>
            <a:lvl1pPr algn="just">
              <a:defRPr>
                <a:latin typeface="HuaweiSans-Regular"/>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4" name="标题 1"/>
          <p:cNvSpPr>
            <a:spLocks noGrp="1"/>
          </p:cNvSpPr>
          <p:nvPr>
            <p:ph type="title"/>
          </p:nvPr>
        </p:nvSpPr>
        <p:spPr>
          <a:xfrm>
            <a:off x="912287" y="292385"/>
            <a:ext cx="10560048" cy="868363"/>
          </a:xfrm>
        </p:spPr>
        <p:txBody>
          <a:bodyPr/>
          <a:lstStyle>
            <a:lvl1pPr>
              <a:defRPr b="1">
                <a:latin typeface="HuaweiSans-Regular"/>
                <a:ea typeface="方正兰亭黑简体" panose="02000000000000000000" pitchFamily="2" charset="-122"/>
              </a:defRPr>
            </a:lvl1pPr>
          </a:lstStyle>
          <a:p>
            <a:r>
              <a:rPr lang="zh-CN" altLang="en-US" dirty="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3074" name="Freeform 7"/>
          <p:cNvSpPr/>
          <p:nvPr/>
        </p:nvSpPr>
        <p:spPr>
          <a:xfrm>
            <a:off x="812800" y="1219200"/>
            <a:ext cx="10566400" cy="914400"/>
          </a:xfrm>
          <a:custGeom>
            <a:avLst/>
            <a:gdLst/>
            <a:ahLst/>
            <a:cxnLst>
              <a:cxn ang="0">
                <a:pos x="0" y="2147483647"/>
              </a:cxn>
              <a:cxn ang="0">
                <a:pos x="0" y="0"/>
              </a:cxn>
              <a:cxn ang="0">
                <a:pos x="2147483647" y="0"/>
              </a:cxn>
            </a:cxnLst>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p>
            <a:endParaRPr lang="zh-CN" altLang="en-US"/>
          </a:p>
        </p:txBody>
      </p:sp>
      <p:sp>
        <p:nvSpPr>
          <p:cNvPr id="3075" name="Line 8"/>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3076" name="Picture 11" descr="HaoSc4_213_200524102040580"/>
          <p:cNvPicPr>
            <a:picLocks noChangeAspect="1"/>
          </p:cNvPicPr>
          <p:nvPr userDrawn="1"/>
        </p:nvPicPr>
        <p:blipFill>
          <a:blip r:embed="rId2"/>
          <a:stretch>
            <a:fillRect/>
          </a:stretch>
        </p:blipFill>
        <p:spPr>
          <a:xfrm>
            <a:off x="3759200" y="4495800"/>
            <a:ext cx="817563" cy="1428750"/>
          </a:xfrm>
          <a:prstGeom prst="rect">
            <a:avLst/>
          </a:prstGeom>
          <a:noFill/>
          <a:ln w="9525">
            <a:noFill/>
          </a:ln>
        </p:spPr>
      </p:pic>
      <p:sp>
        <p:nvSpPr>
          <p:cNvPr id="18434" name="Rectangle 2"/>
          <p:cNvSpPr>
            <a:spLocks noGrp="1" noChangeArrowheads="1"/>
          </p:cNvSpPr>
          <p:nvPr>
            <p:ph type="ctrTitle"/>
          </p:nvPr>
        </p:nvSpPr>
        <p:spPr>
          <a:xfrm>
            <a:off x="1219200" y="1524000"/>
            <a:ext cx="10164233" cy="1752600"/>
          </a:xfrm>
        </p:spPr>
        <p:txBody>
          <a:bodyPr/>
          <a:lstStyle>
            <a:lvl1pPr>
              <a:defRPr sz="5000"/>
            </a:lvl1pPr>
          </a:lstStyle>
          <a:p>
            <a:pPr lvl="0" fontAlgn="base"/>
            <a:r>
              <a:rPr lang="zh-CN" altLang="en-US" strike="noStrike" noProof="0" smtClean="0"/>
              <a:t>单击此处编辑母版标题样式</a:t>
            </a:r>
            <a:endParaRPr lang="zh-CN" altLang="en-US" strike="noStrike" noProof="0" smtClean="0"/>
          </a:p>
        </p:txBody>
      </p:sp>
      <p:sp>
        <p:nvSpPr>
          <p:cNvPr id="18435" name="Rectangle 3"/>
          <p:cNvSpPr>
            <a:spLocks noGrp="1" noChangeArrowheads="1"/>
          </p:cNvSpPr>
          <p:nvPr>
            <p:ph type="subTitle" idx="1"/>
          </p:nvPr>
        </p:nvSpPr>
        <p:spPr>
          <a:xfrm>
            <a:off x="2641600" y="3962400"/>
            <a:ext cx="8737600" cy="1752600"/>
          </a:xfrm>
        </p:spPr>
        <p:txBody>
          <a:bodyPr/>
          <a:lstStyle>
            <a:lvl1pPr marL="0" indent="0">
              <a:buFont typeface="Wingdings" panose="05000000000000000000" pitchFamily="2" charset="2"/>
              <a:buNone/>
              <a:defRPr sz="2600"/>
            </a:lvl1pPr>
          </a:lstStyle>
          <a:p>
            <a:pPr lvl="0" fontAlgn="base"/>
            <a:r>
              <a:rPr lang="zh-CN" altLang="en-US" strike="noStrike" noProof="0" smtClean="0"/>
              <a:t>单击此处编辑母版副标题样式</a:t>
            </a:r>
            <a:endParaRPr lang="zh-CN" altLang="en-US" strike="noStrike" noProof="0" smtClean="0"/>
          </a:p>
        </p:txBody>
      </p:sp>
      <p:sp>
        <p:nvSpPr>
          <p:cNvPr id="13" name="Rectangle 4"/>
          <p:cNvSpPr>
            <a:spLocks noGrp="1" noChangeArrowheads="1"/>
          </p:cNvSpPr>
          <p:nvPr>
            <p:ph type="dt" sz="half" idx="2"/>
          </p:nvPr>
        </p:nvSpPr>
        <p:spPr bwMode="auto">
          <a:xfrm>
            <a:off x="609600" y="6243638"/>
            <a:ext cx="2844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b="0">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4" name="Rectangle 5"/>
          <p:cNvSpPr>
            <a:spLocks noGrp="1" noChangeArrowheads="1"/>
          </p:cNvSpPr>
          <p:nvPr>
            <p:ph type="ftr" sz="quarter" idx="3"/>
          </p:nvPr>
        </p:nvSpPr>
        <p:spPr bwMode="auto">
          <a:xfrm>
            <a:off x="4165600" y="6243638"/>
            <a:ext cx="3860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a:defRPr sz="1200" b="0">
                <a:latin typeface="+mj-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5" name="Rectangle 6"/>
          <p:cNvSpPr>
            <a:spLocks noGrp="1" noChangeArrowheads="1"/>
          </p:cNvSpPr>
          <p:nvPr>
            <p:ph type="sldNum" sz="quarter" idx="4"/>
          </p:nvPr>
        </p:nvSpPr>
        <p:spPr bwMode="auto">
          <a:xfrm>
            <a:off x="8737600" y="6243638"/>
            <a:ext cx="2844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
            <a:pPr lvl="0" algn="r" eaLnBrk="1" fontAlgn="base" hangingPunct="1">
              <a:buNone/>
            </a:pPr>
            <a:fld id="{9A0DB2DC-4C9A-4742-B13C-FB6460FD3503}" type="slidenum">
              <a:rPr lang="en-US" altLang="zh-CN" sz="1200" b="0" strike="noStrike" noProof="1" dirty="0">
                <a:latin typeface="Garamond" panose="02020404030301010803" pitchFamily="18" charset="0"/>
                <a:ea typeface="宋体" panose="02010600030101010101" pitchFamily="2" charset="-122"/>
                <a:cs typeface="+mn-cs"/>
              </a:rPr>
            </a:fld>
            <a:endParaRPr lang="en-US" altLang="zh-CN" sz="1200" b="0" strike="noStrike" noProof="1" dirty="0">
              <a:latin typeface="Garamond" panose="02020404030301010803" pitchFamily="18" charset="0"/>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97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楷体_GB2312" panose="02010609030101010101" charset="-122"/>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26400"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609600"/>
            <a:ext cx="10972800" cy="808038"/>
          </a:xfrm>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a:xfrm>
            <a:off x="609600" y="1600200"/>
            <a:ext cx="10972800" cy="45307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Blip>
                <a:blip r:embed="rId2"/>
              </a:buBlip>
              <a:defRPr/>
            </a:pPr>
            <a:endParaRPr kumimoji="0" lang="zh-CN" altLang="en-US" sz="2800" b="0" i="0" u="none" strike="noStrike" kern="0" cap="none" spc="0" normalizeH="0" baseline="0" noProof="0">
              <a:ln>
                <a:noFill/>
              </a:ln>
              <a:solidFill>
                <a:schemeClr val="tx1"/>
              </a:solidFill>
              <a:effectLst/>
              <a:uLnTx/>
              <a:uFillTx/>
              <a:latin typeface="+mn-lt"/>
              <a:ea typeface="+mn-ea"/>
              <a:cs typeface="楷体_GB2312" panose="02010609030101010101" charset="-122"/>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7" y="292385"/>
            <a:ext cx="10560048" cy="868363"/>
          </a:xfrm>
        </p:spPr>
        <p:txBody>
          <a:bodyPr/>
          <a:lstStyle>
            <a:lvl1pPr>
              <a:defRPr b="1">
                <a:latin typeface="HuaweiSans-Regular"/>
                <a:ea typeface="方正兰亭黑简体" panose="02000000000000000000" pitchFamily="2" charset="-122"/>
              </a:defRPr>
            </a:lvl1pPr>
          </a:lstStyle>
          <a:p>
            <a:r>
              <a:rPr lang="zh-CN" altLang="en-US" dirty="0"/>
              <a:t>单击此处编辑母版标题样式</a:t>
            </a:r>
            <a:endParaRPr lang="zh-CN" altLang="en-US" dirty="0"/>
          </a:p>
        </p:txBody>
      </p:sp>
      <p:sp>
        <p:nvSpPr>
          <p:cNvPr id="3" name="文本占位符 6"/>
          <p:cNvSpPr>
            <a:spLocks noGrp="1"/>
          </p:cNvSpPr>
          <p:nvPr>
            <p:ph type="body" sz="quarter" idx="10" hasCustomPrompt="1"/>
          </p:nvPr>
        </p:nvSpPr>
        <p:spPr>
          <a:xfrm>
            <a:off x="912285" y="1233488"/>
            <a:ext cx="10560048" cy="4680000"/>
          </a:xfrm>
        </p:spPr>
        <p:txBody>
          <a:bodyPr/>
          <a:lstStyle>
            <a:lvl1pPr algn="just">
              <a:defRPr>
                <a:latin typeface="HuaweiSans-Regular"/>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4" name="标题 1"/>
          <p:cNvSpPr>
            <a:spLocks noGrp="1"/>
          </p:cNvSpPr>
          <p:nvPr>
            <p:ph type="title"/>
          </p:nvPr>
        </p:nvSpPr>
        <p:spPr>
          <a:xfrm>
            <a:off x="912287" y="292385"/>
            <a:ext cx="10560048" cy="868363"/>
          </a:xfrm>
        </p:spPr>
        <p:txBody>
          <a:bodyPr/>
          <a:lstStyle>
            <a:lvl1pPr>
              <a:defRPr b="1">
                <a:latin typeface="HuaweiSans-Regular"/>
                <a:ea typeface="方正兰亭黑简体" panose="02000000000000000000" pitchFamily="2" charset="-122"/>
              </a:defRPr>
            </a:lvl1pPr>
          </a:lstStyle>
          <a:p>
            <a:r>
              <a:rPr lang="zh-CN" altLang="en-US" dirty="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楷体_GB2312" panose="02010609030101010101" charset="-122"/>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26400"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609600"/>
            <a:ext cx="10972800" cy="808038"/>
          </a:xfrm>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a:xfrm>
            <a:off x="609600" y="1600200"/>
            <a:ext cx="10972800" cy="45307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Blip>
                <a:blip r:embed="rId2"/>
              </a:buBlip>
              <a:defRPr/>
            </a:pPr>
            <a:endParaRPr kumimoji="0" lang="zh-CN" altLang="en-US" sz="2800" b="0" i="0" u="none" strike="noStrike" kern="0" cap="none" spc="0" normalizeH="0" baseline="0" noProof="0">
              <a:ln>
                <a:noFill/>
              </a:ln>
              <a:solidFill>
                <a:schemeClr val="tx1"/>
              </a:solidFill>
              <a:effectLst/>
              <a:uLnTx/>
              <a:uFillTx/>
              <a:latin typeface="+mn-lt"/>
              <a:ea typeface="+mn-ea"/>
              <a:cs typeface="楷体_GB2312" panose="02010609030101010101" charset="-122"/>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3074" name="Freeform 7"/>
          <p:cNvSpPr/>
          <p:nvPr/>
        </p:nvSpPr>
        <p:spPr>
          <a:xfrm>
            <a:off x="812800" y="1219200"/>
            <a:ext cx="10566400" cy="914400"/>
          </a:xfrm>
          <a:custGeom>
            <a:avLst/>
            <a:gdLst/>
            <a:ahLst/>
            <a:cxnLst>
              <a:cxn ang="0">
                <a:pos x="0" y="2147483647"/>
              </a:cxn>
              <a:cxn ang="0">
                <a:pos x="0" y="0"/>
              </a:cxn>
              <a:cxn ang="0">
                <a:pos x="2147483647" y="0"/>
              </a:cxn>
            </a:cxnLst>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p>
            <a:endParaRPr lang="zh-CN" altLang="en-US"/>
          </a:p>
        </p:txBody>
      </p:sp>
      <p:sp>
        <p:nvSpPr>
          <p:cNvPr id="3075" name="Line 8"/>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3076" name="Picture 11" descr="HaoSc4_213_200524102040580"/>
          <p:cNvPicPr>
            <a:picLocks noChangeAspect="1"/>
          </p:cNvPicPr>
          <p:nvPr userDrawn="1"/>
        </p:nvPicPr>
        <p:blipFill>
          <a:blip r:embed="rId2"/>
          <a:stretch>
            <a:fillRect/>
          </a:stretch>
        </p:blipFill>
        <p:spPr>
          <a:xfrm>
            <a:off x="3759200" y="4495800"/>
            <a:ext cx="817563" cy="1428750"/>
          </a:xfrm>
          <a:prstGeom prst="rect">
            <a:avLst/>
          </a:prstGeom>
          <a:noFill/>
          <a:ln w="9525">
            <a:noFill/>
          </a:ln>
        </p:spPr>
      </p:pic>
      <p:sp>
        <p:nvSpPr>
          <p:cNvPr id="18434" name="Rectangle 2"/>
          <p:cNvSpPr>
            <a:spLocks noGrp="1" noChangeArrowheads="1"/>
          </p:cNvSpPr>
          <p:nvPr>
            <p:ph type="ctrTitle"/>
          </p:nvPr>
        </p:nvSpPr>
        <p:spPr>
          <a:xfrm>
            <a:off x="1219200" y="1524000"/>
            <a:ext cx="10164233" cy="1752600"/>
          </a:xfrm>
        </p:spPr>
        <p:txBody>
          <a:bodyPr/>
          <a:lstStyle>
            <a:lvl1pPr>
              <a:defRPr sz="5000"/>
            </a:lvl1pPr>
          </a:lstStyle>
          <a:p>
            <a:pPr lvl="0" fontAlgn="base"/>
            <a:r>
              <a:rPr lang="zh-CN" altLang="en-US" strike="noStrike" noProof="0" smtClean="0"/>
              <a:t>单击此处编辑母版标题样式</a:t>
            </a:r>
            <a:endParaRPr lang="zh-CN" altLang="en-US" strike="noStrike" noProof="0" smtClean="0"/>
          </a:p>
        </p:txBody>
      </p:sp>
      <p:sp>
        <p:nvSpPr>
          <p:cNvPr id="18435" name="Rectangle 3"/>
          <p:cNvSpPr>
            <a:spLocks noGrp="1" noChangeArrowheads="1"/>
          </p:cNvSpPr>
          <p:nvPr>
            <p:ph type="subTitle" idx="1"/>
          </p:nvPr>
        </p:nvSpPr>
        <p:spPr>
          <a:xfrm>
            <a:off x="2641600" y="3962400"/>
            <a:ext cx="8737600" cy="1752600"/>
          </a:xfrm>
        </p:spPr>
        <p:txBody>
          <a:bodyPr/>
          <a:lstStyle>
            <a:lvl1pPr marL="0" indent="0">
              <a:buFont typeface="Wingdings" panose="05000000000000000000" pitchFamily="2" charset="2"/>
              <a:buNone/>
              <a:defRPr sz="2600"/>
            </a:lvl1pPr>
          </a:lstStyle>
          <a:p>
            <a:pPr lvl="0" fontAlgn="base"/>
            <a:r>
              <a:rPr lang="zh-CN" altLang="en-US" strike="noStrike" noProof="0" smtClean="0"/>
              <a:t>单击此处编辑母版副标题样式</a:t>
            </a:r>
            <a:endParaRPr lang="zh-CN" altLang="en-US" strike="noStrike" noProof="0" smtClean="0"/>
          </a:p>
        </p:txBody>
      </p:sp>
      <p:sp>
        <p:nvSpPr>
          <p:cNvPr id="13" name="Rectangle 4"/>
          <p:cNvSpPr>
            <a:spLocks noGrp="1" noChangeArrowheads="1"/>
          </p:cNvSpPr>
          <p:nvPr>
            <p:ph type="dt" sz="half" idx="2"/>
          </p:nvPr>
        </p:nvSpPr>
        <p:spPr bwMode="auto">
          <a:xfrm>
            <a:off x="609600" y="6243638"/>
            <a:ext cx="2844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b="0">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4" name="Rectangle 5"/>
          <p:cNvSpPr>
            <a:spLocks noGrp="1" noChangeArrowheads="1"/>
          </p:cNvSpPr>
          <p:nvPr>
            <p:ph type="ftr" sz="quarter" idx="3"/>
          </p:nvPr>
        </p:nvSpPr>
        <p:spPr bwMode="auto">
          <a:xfrm>
            <a:off x="4165600" y="6243638"/>
            <a:ext cx="3860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a:defRPr sz="1200" b="0">
                <a:latin typeface="+mj-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5" name="Rectangle 6"/>
          <p:cNvSpPr>
            <a:spLocks noGrp="1" noChangeArrowheads="1"/>
          </p:cNvSpPr>
          <p:nvPr>
            <p:ph type="sldNum" sz="quarter" idx="4"/>
          </p:nvPr>
        </p:nvSpPr>
        <p:spPr bwMode="auto">
          <a:xfrm>
            <a:off x="8737600" y="6243638"/>
            <a:ext cx="2844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
            <a:pPr lvl="0" algn="r" eaLnBrk="1" fontAlgn="base" hangingPunct="1">
              <a:buNone/>
            </a:pPr>
            <a:fld id="{9A0DB2DC-4C9A-4742-B13C-FB6460FD3503}" type="slidenum">
              <a:rPr lang="en-US" altLang="zh-CN" sz="1200" b="0" strike="noStrike" noProof="1" dirty="0">
                <a:latin typeface="Garamond" panose="02020404030301010803" pitchFamily="18" charset="0"/>
                <a:ea typeface="宋体" panose="02010600030101010101" pitchFamily="2" charset="-122"/>
                <a:cs typeface="+mn-cs"/>
              </a:rPr>
            </a:fld>
            <a:endParaRPr lang="en-US" altLang="zh-CN" sz="1200" b="0" strike="noStrike" noProof="1" dirty="0">
              <a:latin typeface="Garamond" panose="02020404030301010803" pitchFamily="18"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97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楷体_GB2312" panose="02010609030101010101" charset="-122"/>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26400"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609600"/>
            <a:ext cx="10972800" cy="808038"/>
          </a:xfrm>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a:xfrm>
            <a:off x="609600" y="1600200"/>
            <a:ext cx="10972800" cy="45307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Blip>
                <a:blip r:embed="rId2"/>
              </a:buBlip>
              <a:defRPr/>
            </a:pPr>
            <a:endParaRPr kumimoji="0" lang="zh-CN" altLang="en-US" sz="2800" b="0" i="0" u="none" strike="noStrike" kern="0" cap="none" spc="0" normalizeH="0" baseline="0" noProof="0">
              <a:ln>
                <a:noFill/>
              </a:ln>
              <a:solidFill>
                <a:schemeClr val="tx1"/>
              </a:solidFill>
              <a:effectLst/>
              <a:uLnTx/>
              <a:uFillTx/>
              <a:latin typeface="+mn-lt"/>
              <a:ea typeface="+mn-ea"/>
              <a:cs typeface="楷体_GB2312" panose="02010609030101010101" charset="-122"/>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7" y="292385"/>
            <a:ext cx="10560048" cy="868363"/>
          </a:xfrm>
        </p:spPr>
        <p:txBody>
          <a:bodyPr/>
          <a:lstStyle>
            <a:lvl1pPr>
              <a:defRPr b="1">
                <a:latin typeface="HuaweiSans-Regular"/>
                <a:ea typeface="方正兰亭黑简体" panose="02000000000000000000" pitchFamily="2" charset="-122"/>
              </a:defRPr>
            </a:lvl1pPr>
          </a:lstStyle>
          <a:p>
            <a:r>
              <a:rPr lang="zh-CN" altLang="en-US" dirty="0"/>
              <a:t>单击此处编辑母版标题样式</a:t>
            </a:r>
            <a:endParaRPr lang="zh-CN" altLang="en-US" dirty="0"/>
          </a:p>
        </p:txBody>
      </p:sp>
      <p:sp>
        <p:nvSpPr>
          <p:cNvPr id="3" name="文本占位符 6"/>
          <p:cNvSpPr>
            <a:spLocks noGrp="1"/>
          </p:cNvSpPr>
          <p:nvPr>
            <p:ph type="body" sz="quarter" idx="10" hasCustomPrompt="1"/>
          </p:nvPr>
        </p:nvSpPr>
        <p:spPr>
          <a:xfrm>
            <a:off x="912285" y="1233488"/>
            <a:ext cx="10560048" cy="4680000"/>
          </a:xfrm>
        </p:spPr>
        <p:txBody>
          <a:bodyPr/>
          <a:lstStyle>
            <a:lvl1pPr algn="just">
              <a:defRPr>
                <a:latin typeface="HuaweiSans-Regular"/>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97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28" y="6356727"/>
            <a:ext cx="2743291" cy="365147"/>
          </a:xfrm>
        </p:spPr>
        <p:txBody>
          <a:bodyPr/>
          <a:lstStyle/>
          <a:p>
            <a:fld id="{65D6143D-C007-4F7D-8B9B-81A7FCC12036}" type="datetimeFigureOut">
              <a:rPr lang="zh-CN" altLang="en-US" smtClean="0"/>
            </a:fld>
            <a:endParaRPr lang="zh-CN" altLang="en-US"/>
          </a:p>
        </p:txBody>
      </p:sp>
      <p:sp>
        <p:nvSpPr>
          <p:cNvPr id="4" name="页脚占位符 3"/>
          <p:cNvSpPr>
            <a:spLocks noGrp="1"/>
          </p:cNvSpPr>
          <p:nvPr>
            <p:ph type="ftr" sz="quarter" idx="11"/>
          </p:nvPr>
        </p:nvSpPr>
        <p:spPr>
          <a:xfrm>
            <a:off x="4038735" y="6356727"/>
            <a:ext cx="4114936" cy="365147"/>
          </a:xfrm>
        </p:spPr>
        <p:txBody>
          <a:bodyPr/>
          <a:lstStyle/>
          <a:p>
            <a:endParaRPr lang="zh-CN" altLang="en-US"/>
          </a:p>
        </p:txBody>
      </p:sp>
      <p:sp>
        <p:nvSpPr>
          <p:cNvPr id="5" name="灯片编号占位符 4"/>
          <p:cNvSpPr>
            <a:spLocks noGrp="1"/>
          </p:cNvSpPr>
          <p:nvPr>
            <p:ph type="sldNum" sz="quarter" idx="12"/>
          </p:nvPr>
        </p:nvSpPr>
        <p:spPr>
          <a:xfrm>
            <a:off x="8610885" y="6356727"/>
            <a:ext cx="2743291" cy="365147"/>
          </a:xfrm>
        </p:spPr>
        <p:txBody>
          <a:bodyPr/>
          <a:lstStyle/>
          <a:p>
            <a:fld id="{3CC7CE68-6336-48CD-AE7B-F127D826DA1E}"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28" y="6356727"/>
            <a:ext cx="2743291" cy="365147"/>
          </a:xfrm>
        </p:spPr>
        <p:txBody>
          <a:bodyPr/>
          <a:lstStyle/>
          <a:p>
            <a:fld id="{65D6143D-C007-4F7D-8B9B-81A7FCC12036}" type="datetimeFigureOut">
              <a:rPr lang="zh-CN" altLang="en-US" smtClean="0"/>
            </a:fld>
            <a:endParaRPr lang="zh-CN" altLang="en-US"/>
          </a:p>
        </p:txBody>
      </p:sp>
      <p:sp>
        <p:nvSpPr>
          <p:cNvPr id="4" name="页脚占位符 3"/>
          <p:cNvSpPr>
            <a:spLocks noGrp="1"/>
          </p:cNvSpPr>
          <p:nvPr>
            <p:ph type="ftr" sz="quarter" idx="11"/>
          </p:nvPr>
        </p:nvSpPr>
        <p:spPr>
          <a:xfrm>
            <a:off x="4038735" y="6356727"/>
            <a:ext cx="4114936" cy="365147"/>
          </a:xfrm>
        </p:spPr>
        <p:txBody>
          <a:bodyPr/>
          <a:lstStyle/>
          <a:p>
            <a:endParaRPr lang="zh-CN" altLang="en-US"/>
          </a:p>
        </p:txBody>
      </p:sp>
      <p:sp>
        <p:nvSpPr>
          <p:cNvPr id="5" name="灯片编号占位符 4"/>
          <p:cNvSpPr>
            <a:spLocks noGrp="1"/>
          </p:cNvSpPr>
          <p:nvPr>
            <p:ph type="sldNum" sz="quarter" idx="12"/>
          </p:nvPr>
        </p:nvSpPr>
        <p:spPr>
          <a:xfrm>
            <a:off x="8610885" y="6356727"/>
            <a:ext cx="2743291" cy="365147"/>
          </a:xfrm>
        </p:spPr>
        <p:txBody>
          <a:bodyPr/>
          <a:lstStyle/>
          <a:p>
            <a:fld id="{3CC7CE68-6336-48CD-AE7B-F127D826DA1E}"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1_空白">
    <p:bg>
      <p:bgRef idx="1001">
        <a:schemeClr val="bg1"/>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14735" y="6349396"/>
            <a:ext cx="2844889" cy="365180"/>
          </a:xfrm>
        </p:spPr>
        <p:txBody>
          <a:bodyPr/>
          <a:lstStyle/>
          <a:p>
            <a:fld id="{65D6143D-C007-4F7D-8B9B-81A7FCC12036}" type="datetimeFigureOut">
              <a:rPr lang="zh-CN" altLang="en-US" smtClean="0"/>
            </a:fld>
            <a:endParaRPr lang="zh-CN" altLang="en-US"/>
          </a:p>
        </p:txBody>
      </p:sp>
      <p:sp>
        <p:nvSpPr>
          <p:cNvPr id="3" name="页脚占位符 2"/>
          <p:cNvSpPr>
            <a:spLocks noGrp="1"/>
          </p:cNvSpPr>
          <p:nvPr>
            <p:ph type="ftr" sz="quarter" idx="11"/>
          </p:nvPr>
        </p:nvSpPr>
        <p:spPr>
          <a:xfrm>
            <a:off x="4165729" y="6357308"/>
            <a:ext cx="3860921" cy="365180"/>
          </a:xfrm>
        </p:spPr>
        <p:txBody>
          <a:bodyPr/>
          <a:lstStyle/>
          <a:p>
            <a:endParaRPr lang="zh-CN" altLang="en-US"/>
          </a:p>
        </p:txBody>
      </p:sp>
      <p:sp>
        <p:nvSpPr>
          <p:cNvPr id="4" name="灯片编号占位符 3"/>
          <p:cNvSpPr>
            <a:spLocks noGrp="1"/>
          </p:cNvSpPr>
          <p:nvPr>
            <p:ph type="sldNum" sz="quarter" idx="12"/>
          </p:nvPr>
        </p:nvSpPr>
        <p:spPr>
          <a:xfrm>
            <a:off x="8737873" y="6357308"/>
            <a:ext cx="2844889" cy="365180"/>
          </a:xfrm>
          <a:prstGeom prst="rect">
            <a:avLst/>
          </a:prstGeom>
        </p:spPr>
        <p:txBody>
          <a:bodyPr/>
          <a:lstStyle/>
          <a:p>
            <a:fld id="{3CC7CE68-6336-48CD-AE7B-F127D826DA1E}"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pic>
        <p:nvPicPr>
          <p:cNvPr id="4" name="Picture 36" descr="F:\201503\PPT 底图\150302PPT-jpg\ppt中文版jpg底图\4x3\01ZTE_ppt_封面.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3"/>
            <a:ext cx="12192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0" descr="ZTE_ppt_design02-0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3837" y="414340"/>
            <a:ext cx="2281767" cy="134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Rectangle 3"/>
          <p:cNvSpPr>
            <a:spLocks noGrp="1" noChangeArrowheads="1"/>
          </p:cNvSpPr>
          <p:nvPr>
            <p:ph type="ctrTitle"/>
          </p:nvPr>
        </p:nvSpPr>
        <p:spPr>
          <a:xfrm>
            <a:off x="527381" y="548683"/>
            <a:ext cx="8544949" cy="792087"/>
          </a:xfrm>
        </p:spPr>
        <p:txBody>
          <a:bodyPr/>
          <a:lstStyle>
            <a:lvl1pPr>
              <a:defRPr sz="4265" b="1" smtClean="0">
                <a:solidFill>
                  <a:schemeClr val="bg1"/>
                </a:solidFill>
              </a:defRPr>
            </a:lvl1pPr>
          </a:lstStyle>
          <a:p>
            <a:r>
              <a:rPr lang="zh-CN" altLang="en-US" noProof="1" smtClean="0"/>
              <a:t>单击此处编辑母版标题样式</a:t>
            </a:r>
            <a:endParaRPr lang="zh-CN" altLang="en-US" noProof="1" smtClean="0"/>
          </a:p>
        </p:txBody>
      </p:sp>
      <p:sp>
        <p:nvSpPr>
          <p:cNvPr id="20485" name="Rectangle 4"/>
          <p:cNvSpPr>
            <a:spLocks noGrp="1" noChangeArrowheads="1"/>
          </p:cNvSpPr>
          <p:nvPr>
            <p:ph type="subTitle" idx="1"/>
          </p:nvPr>
        </p:nvSpPr>
        <p:spPr>
          <a:xfrm>
            <a:off x="527381" y="1340768"/>
            <a:ext cx="8534400" cy="792088"/>
          </a:xfrm>
        </p:spPr>
        <p:txBody>
          <a:bodyPr/>
          <a:lstStyle>
            <a:lvl1pPr marL="0" indent="0">
              <a:buFont typeface="Wingdings" panose="05000000000000000000" pitchFamily="2" charset="2"/>
              <a:buNone/>
              <a:defRPr sz="3200" smtClean="0">
                <a:solidFill>
                  <a:srgbClr val="8CC63E"/>
                </a:solidFill>
              </a:defRPr>
            </a:lvl1pPr>
          </a:lstStyle>
          <a:p>
            <a:r>
              <a:rPr lang="zh-CN" altLang="en-US" noProof="1" smtClean="0"/>
              <a:t>单击此处编辑母版副标题样式</a:t>
            </a:r>
            <a:endParaRPr lang="zh-CN" altLang="en-US" noProof="1" smtClean="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正文标准">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lvl3pPr>
              <a:defRPr baseline="0"/>
            </a:lvl3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正文标准">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16984" y="1268415"/>
            <a:ext cx="5568949" cy="5184775"/>
          </a:xfrm>
        </p:spPr>
        <p:txBody>
          <a:bodyPr/>
          <a:lstStyle>
            <a:lvl1pPr>
              <a:lnSpc>
                <a:spcPct val="130000"/>
              </a:lnSpc>
              <a:defRPr sz="2400"/>
            </a:lvl1pPr>
            <a:lvl2pPr>
              <a:lnSpc>
                <a:spcPct val="130000"/>
              </a:lnSpc>
              <a:defRPr sz="1865"/>
            </a:lvl2pPr>
            <a:lvl3pPr>
              <a:lnSpc>
                <a:spcPct val="130000"/>
              </a:lnSpc>
              <a:defRPr sz="1735"/>
            </a:lvl3pPr>
            <a:lvl4pPr>
              <a:lnSpc>
                <a:spcPct val="130000"/>
              </a:lnSpc>
              <a:defRPr sz="1600"/>
            </a:lvl4pPr>
            <a:lvl5pPr>
              <a:defRPr sz="2400"/>
            </a:lvl5pPr>
            <a:lvl6pPr>
              <a:defRPr sz="2400"/>
            </a:lvl6pPr>
            <a:lvl7pPr>
              <a:defRPr sz="2400"/>
            </a:lvl7pPr>
            <a:lvl8pPr>
              <a:defRPr sz="2400"/>
            </a:lvl8pPr>
            <a:lvl9pPr>
              <a:defRPr sz="24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p:txBody>
      </p:sp>
      <p:sp>
        <p:nvSpPr>
          <p:cNvPr id="4" name="内容占位符 3"/>
          <p:cNvSpPr>
            <a:spLocks noGrp="1"/>
          </p:cNvSpPr>
          <p:nvPr>
            <p:ph sz="half" idx="2"/>
          </p:nvPr>
        </p:nvSpPr>
        <p:spPr>
          <a:xfrm>
            <a:off x="6189133" y="1268415"/>
            <a:ext cx="5571067" cy="5184775"/>
          </a:xfrm>
        </p:spPr>
        <p:txBody>
          <a:bodyPr/>
          <a:lstStyle>
            <a:lvl1pPr>
              <a:lnSpc>
                <a:spcPct val="130000"/>
              </a:lnSpc>
              <a:defRPr sz="2400"/>
            </a:lvl1pPr>
            <a:lvl2pPr>
              <a:lnSpc>
                <a:spcPct val="130000"/>
              </a:lnSpc>
              <a:defRPr sz="1865"/>
            </a:lvl2pPr>
            <a:lvl3pPr>
              <a:lnSpc>
                <a:spcPct val="130000"/>
              </a:lnSpc>
              <a:defRPr sz="1735"/>
            </a:lvl3pPr>
            <a:lvl4pPr>
              <a:lnSpc>
                <a:spcPct val="130000"/>
              </a:lnSpc>
              <a:defRPr sz="1600"/>
            </a:lvl4pPr>
            <a:lvl5pPr>
              <a:defRPr sz="1600"/>
            </a:lvl5pPr>
            <a:lvl6pPr>
              <a:defRPr sz="2400"/>
            </a:lvl6pPr>
            <a:lvl7pPr>
              <a:defRPr sz="2400"/>
            </a:lvl7pPr>
            <a:lvl8pPr>
              <a:defRPr sz="2400"/>
            </a:lvl8pPr>
            <a:lvl9pPr>
              <a:defRPr sz="24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4" y="273049"/>
            <a:ext cx="4011084" cy="1162051"/>
          </a:xfrm>
        </p:spPr>
        <p:txBody>
          <a:bodyPr anchor="b"/>
          <a:lstStyle>
            <a:lvl1pPr algn="l">
              <a:defRPr sz="2665" b="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766733" y="273052"/>
            <a:ext cx="6815667" cy="5853113"/>
          </a:xfrm>
        </p:spPr>
        <p:txBody>
          <a:bodyPr/>
          <a:lstStyle>
            <a:lvl1pPr>
              <a:lnSpc>
                <a:spcPct val="130000"/>
              </a:lnSpc>
              <a:spcBef>
                <a:spcPct val="115000"/>
              </a:spcBef>
              <a:defRPr sz="2400"/>
            </a:lvl1pPr>
            <a:lvl2pPr>
              <a:lnSpc>
                <a:spcPct val="130000"/>
              </a:lnSpc>
              <a:spcBef>
                <a:spcPct val="115000"/>
              </a:spcBef>
              <a:defRPr sz="1865"/>
            </a:lvl2pPr>
            <a:lvl3pPr>
              <a:lnSpc>
                <a:spcPct val="130000"/>
              </a:lnSpc>
              <a:spcBef>
                <a:spcPct val="115000"/>
              </a:spcBef>
              <a:defRPr sz="1735"/>
            </a:lvl3pPr>
            <a:lvl4pPr>
              <a:lnSpc>
                <a:spcPct val="130000"/>
              </a:lnSpc>
              <a:spcBef>
                <a:spcPct val="115000"/>
              </a:spcBef>
              <a:defRPr sz="1600"/>
            </a:lvl4pPr>
            <a:lvl5pPr>
              <a:lnSpc>
                <a:spcPct val="130000"/>
              </a:lnSpc>
              <a:spcBef>
                <a:spcPct val="115000"/>
              </a:spcBef>
              <a:defRPr sz="1865"/>
            </a:lvl5pPr>
            <a:lvl6pPr>
              <a:defRPr sz="2665"/>
            </a:lvl6pPr>
            <a:lvl7pPr>
              <a:defRPr sz="2665"/>
            </a:lvl7pPr>
            <a:lvl8pPr>
              <a:defRPr sz="2665"/>
            </a:lvl8pPr>
            <a:lvl9pPr>
              <a:defRPr sz="2665"/>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p:txBody>
      </p:sp>
      <p:sp>
        <p:nvSpPr>
          <p:cNvPr id="4" name="文本占位符 3"/>
          <p:cNvSpPr>
            <a:spLocks noGrp="1"/>
          </p:cNvSpPr>
          <p:nvPr>
            <p:ph type="body" sz="half" idx="2"/>
          </p:nvPr>
        </p:nvSpPr>
        <p:spPr>
          <a:xfrm>
            <a:off x="609604" y="1435103"/>
            <a:ext cx="4011084" cy="46910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noProof="1" smtClean="0"/>
              <a:t>单击此处编辑母版文本样式</a:t>
            </a:r>
            <a:endParaRPr lang="zh-CN" altLang="en-US" noProof="1" smtClean="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1"/>
            <a:ext cx="7315200" cy="566739"/>
          </a:xfrm>
        </p:spPr>
        <p:txBody>
          <a:bodyPr anchor="b"/>
          <a:lstStyle>
            <a:lvl1pPr algn="l">
              <a:defRPr sz="2665" b="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389717" y="612775"/>
            <a:ext cx="7315200" cy="4114800"/>
          </a:xfr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pPr lvl="0"/>
            <a:r>
              <a:rPr lang="zh-CN" altLang="en-US" noProof="0" smtClean="0"/>
              <a:t>单击图标添加图片</a:t>
            </a:r>
            <a:endParaRPr lang="zh-CN" altLang="en-US" noProof="0" dirty="0" smtClean="0"/>
          </a:p>
        </p:txBody>
      </p:sp>
      <p:sp>
        <p:nvSpPr>
          <p:cNvPr id="4" name="文本占位符 3"/>
          <p:cNvSpPr>
            <a:spLocks noGrp="1"/>
          </p:cNvSpPr>
          <p:nvPr>
            <p:ph type="body" sz="half" idx="2"/>
          </p:nvPr>
        </p:nvSpPr>
        <p:spPr>
          <a:xfrm>
            <a:off x="2389717" y="5367339"/>
            <a:ext cx="7315200" cy="8048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noProof="1" smtClean="0"/>
              <a:t>单击此处编辑母版文本样式</a:t>
            </a:r>
            <a:endParaRPr lang="zh-CN" altLang="en-US" noProof="1" smtClean="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pic>
        <p:nvPicPr>
          <p:cNvPr id="2" name="Picture 4" descr="F:\201503\PPT 底图\150302PPT-jpg\ppt中文版jpg底图\4x3\04ZTE_ppt_封底（更新）.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33" y="0"/>
            <a:ext cx="12208933" cy="6865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7" y="292385"/>
            <a:ext cx="10560048" cy="868363"/>
          </a:xfrm>
        </p:spPr>
        <p:txBody>
          <a:bodyPr/>
          <a:lstStyle>
            <a:lvl1pPr>
              <a:defRPr b="1">
                <a:latin typeface="HuaweiSans-Regular"/>
                <a:ea typeface="方正兰亭黑简体" panose="02000000000000000000" pitchFamily="2" charset="-122"/>
              </a:defRPr>
            </a:lvl1pPr>
          </a:lstStyle>
          <a:p>
            <a:r>
              <a:rPr lang="zh-CN" altLang="en-US" dirty="0"/>
              <a:t>单击此处编辑母版标题样式</a:t>
            </a:r>
            <a:endParaRPr lang="zh-CN" altLang="en-US" dirty="0"/>
          </a:p>
        </p:txBody>
      </p:sp>
      <p:sp>
        <p:nvSpPr>
          <p:cNvPr id="3" name="文本占位符 6"/>
          <p:cNvSpPr>
            <a:spLocks noGrp="1"/>
          </p:cNvSpPr>
          <p:nvPr>
            <p:ph type="body" sz="quarter" idx="10" hasCustomPrompt="1"/>
          </p:nvPr>
        </p:nvSpPr>
        <p:spPr>
          <a:xfrm>
            <a:off x="912285" y="1233488"/>
            <a:ext cx="10560048" cy="4680000"/>
          </a:xfrm>
        </p:spPr>
        <p:txBody>
          <a:bodyPr/>
          <a:lstStyle>
            <a:lvl1pPr algn="just">
              <a:defRPr>
                <a:latin typeface="HuaweiSans-Regular"/>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14735" y="6349396"/>
            <a:ext cx="2844889" cy="365180"/>
          </a:xfrm>
        </p:spPr>
        <p:txBody>
          <a:bodyPr/>
          <a:lstStyle/>
          <a:p>
            <a:fld id="{65D6143D-C007-4F7D-8B9B-81A7FCC12036}" type="datetimeFigureOut">
              <a:rPr lang="zh-CN" altLang="en-US" smtClean="0"/>
            </a:fld>
            <a:endParaRPr lang="zh-CN" altLang="en-US"/>
          </a:p>
        </p:txBody>
      </p:sp>
      <p:sp>
        <p:nvSpPr>
          <p:cNvPr id="3" name="页脚占位符 2"/>
          <p:cNvSpPr>
            <a:spLocks noGrp="1"/>
          </p:cNvSpPr>
          <p:nvPr>
            <p:ph type="ftr" sz="quarter" idx="11"/>
          </p:nvPr>
        </p:nvSpPr>
        <p:spPr>
          <a:xfrm>
            <a:off x="4165729" y="6357308"/>
            <a:ext cx="3860921" cy="365180"/>
          </a:xfrm>
        </p:spPr>
        <p:txBody>
          <a:bodyPr/>
          <a:lstStyle/>
          <a:p>
            <a:endParaRPr lang="zh-CN" altLang="en-US"/>
          </a:p>
        </p:txBody>
      </p:sp>
      <p:sp>
        <p:nvSpPr>
          <p:cNvPr id="4" name="灯片编号占位符 3"/>
          <p:cNvSpPr>
            <a:spLocks noGrp="1"/>
          </p:cNvSpPr>
          <p:nvPr>
            <p:ph type="sldNum" sz="quarter" idx="12"/>
          </p:nvPr>
        </p:nvSpPr>
        <p:spPr>
          <a:xfrm>
            <a:off x="8737873" y="6357308"/>
            <a:ext cx="2844889" cy="365180"/>
          </a:xfrm>
          <a:prstGeom prst="rect">
            <a:avLst/>
          </a:prstGeom>
        </p:spPr>
        <p:txBody>
          <a:bodyPr/>
          <a:lstStyle/>
          <a:p>
            <a:fld id="{3CC7CE68-6336-48CD-AE7B-F127D826DA1E}"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4" name="标题 1"/>
          <p:cNvSpPr>
            <a:spLocks noGrp="1"/>
          </p:cNvSpPr>
          <p:nvPr>
            <p:ph type="title"/>
          </p:nvPr>
        </p:nvSpPr>
        <p:spPr>
          <a:xfrm>
            <a:off x="912287" y="292385"/>
            <a:ext cx="10560048" cy="868363"/>
          </a:xfrm>
        </p:spPr>
        <p:txBody>
          <a:bodyPr/>
          <a:lstStyle>
            <a:lvl1pPr>
              <a:defRPr b="1">
                <a:latin typeface="HuaweiSans-Regular"/>
                <a:ea typeface="方正兰亭黑简体" panose="02000000000000000000" pitchFamily="2" charset="-122"/>
              </a:defRPr>
            </a:lvl1pPr>
          </a:lstStyle>
          <a:p>
            <a:r>
              <a:rPr lang="zh-CN" altLang="en-US" dirty="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28" y="6356727"/>
            <a:ext cx="2743291" cy="365147"/>
          </a:xfrm>
        </p:spPr>
        <p:txBody>
          <a:bodyPr/>
          <a:lstStyle/>
          <a:p>
            <a:fld id="{65D6143D-C007-4F7D-8B9B-81A7FCC12036}" type="datetimeFigureOut">
              <a:rPr lang="zh-CN" altLang="en-US" smtClean="0"/>
            </a:fld>
            <a:endParaRPr lang="zh-CN" altLang="en-US"/>
          </a:p>
        </p:txBody>
      </p:sp>
      <p:sp>
        <p:nvSpPr>
          <p:cNvPr id="4" name="页脚占位符 3"/>
          <p:cNvSpPr>
            <a:spLocks noGrp="1"/>
          </p:cNvSpPr>
          <p:nvPr>
            <p:ph type="ftr" sz="quarter" idx="11"/>
          </p:nvPr>
        </p:nvSpPr>
        <p:spPr>
          <a:xfrm>
            <a:off x="4038735" y="6356727"/>
            <a:ext cx="4114936" cy="365147"/>
          </a:xfrm>
        </p:spPr>
        <p:txBody>
          <a:bodyPr/>
          <a:lstStyle/>
          <a:p>
            <a:endParaRPr lang="zh-CN" altLang="en-US"/>
          </a:p>
        </p:txBody>
      </p:sp>
      <p:sp>
        <p:nvSpPr>
          <p:cNvPr id="5" name="灯片编号占位符 4"/>
          <p:cNvSpPr>
            <a:spLocks noGrp="1"/>
          </p:cNvSpPr>
          <p:nvPr>
            <p:ph type="sldNum" sz="quarter" idx="12"/>
          </p:nvPr>
        </p:nvSpPr>
        <p:spPr>
          <a:xfrm>
            <a:off x="8610885" y="6356727"/>
            <a:ext cx="2743291" cy="365147"/>
          </a:xfrm>
        </p:spPr>
        <p:txBody>
          <a:bodyPr/>
          <a:lstStyle/>
          <a:p>
            <a:fld id="{3CC7CE68-6336-48CD-AE7B-F127D826DA1E}" type="slidenum">
              <a:rPr lang="zh-CN" altLang="en-US" smtClean="0"/>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28" y="6356727"/>
            <a:ext cx="2743291" cy="365147"/>
          </a:xfrm>
        </p:spPr>
        <p:txBody>
          <a:bodyPr/>
          <a:lstStyle/>
          <a:p>
            <a:fld id="{65D6143D-C007-4F7D-8B9B-81A7FCC12036}" type="datetimeFigureOut">
              <a:rPr lang="zh-CN" altLang="en-US" smtClean="0"/>
            </a:fld>
            <a:endParaRPr lang="zh-CN" altLang="en-US"/>
          </a:p>
        </p:txBody>
      </p:sp>
      <p:sp>
        <p:nvSpPr>
          <p:cNvPr id="4" name="页脚占位符 3"/>
          <p:cNvSpPr>
            <a:spLocks noGrp="1"/>
          </p:cNvSpPr>
          <p:nvPr>
            <p:ph type="ftr" sz="quarter" idx="11"/>
          </p:nvPr>
        </p:nvSpPr>
        <p:spPr>
          <a:xfrm>
            <a:off x="4038735" y="6356727"/>
            <a:ext cx="4114936" cy="365147"/>
          </a:xfrm>
        </p:spPr>
        <p:txBody>
          <a:bodyPr/>
          <a:lstStyle/>
          <a:p>
            <a:endParaRPr lang="zh-CN" altLang="en-US"/>
          </a:p>
        </p:txBody>
      </p:sp>
      <p:sp>
        <p:nvSpPr>
          <p:cNvPr id="5" name="灯片编号占位符 4"/>
          <p:cNvSpPr>
            <a:spLocks noGrp="1"/>
          </p:cNvSpPr>
          <p:nvPr>
            <p:ph type="sldNum" sz="quarter" idx="12"/>
          </p:nvPr>
        </p:nvSpPr>
        <p:spPr>
          <a:xfrm>
            <a:off x="8610885" y="6356727"/>
            <a:ext cx="2743291" cy="365147"/>
          </a:xfrm>
        </p:spPr>
        <p:txBody>
          <a:bodyPr/>
          <a:lstStyle/>
          <a:p>
            <a:fld id="{3CC7CE68-6336-48CD-AE7B-F127D826DA1E}"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3074" name="Freeform 7"/>
          <p:cNvSpPr/>
          <p:nvPr/>
        </p:nvSpPr>
        <p:spPr>
          <a:xfrm>
            <a:off x="812800" y="1219200"/>
            <a:ext cx="10566400" cy="914400"/>
          </a:xfrm>
          <a:custGeom>
            <a:avLst/>
            <a:gdLst/>
            <a:ahLst/>
            <a:cxnLst>
              <a:cxn ang="0">
                <a:pos x="0" y="2147483647"/>
              </a:cxn>
              <a:cxn ang="0">
                <a:pos x="0" y="0"/>
              </a:cxn>
              <a:cxn ang="0">
                <a:pos x="2147483647" y="0"/>
              </a:cxn>
            </a:cxnLst>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p>
            <a:endParaRPr lang="zh-CN" altLang="en-US"/>
          </a:p>
        </p:txBody>
      </p:sp>
      <p:sp>
        <p:nvSpPr>
          <p:cNvPr id="3075" name="Line 8"/>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3076" name="Picture 11" descr="HaoSc4_213_200524102040580"/>
          <p:cNvPicPr>
            <a:picLocks noChangeAspect="1"/>
          </p:cNvPicPr>
          <p:nvPr userDrawn="1"/>
        </p:nvPicPr>
        <p:blipFill>
          <a:blip r:embed="rId2"/>
          <a:stretch>
            <a:fillRect/>
          </a:stretch>
        </p:blipFill>
        <p:spPr>
          <a:xfrm>
            <a:off x="3759200" y="4495800"/>
            <a:ext cx="817563" cy="1428750"/>
          </a:xfrm>
          <a:prstGeom prst="rect">
            <a:avLst/>
          </a:prstGeom>
          <a:noFill/>
          <a:ln w="9525">
            <a:noFill/>
          </a:ln>
        </p:spPr>
      </p:pic>
      <p:sp>
        <p:nvSpPr>
          <p:cNvPr id="18434" name="Rectangle 2"/>
          <p:cNvSpPr>
            <a:spLocks noGrp="1" noChangeArrowheads="1"/>
          </p:cNvSpPr>
          <p:nvPr>
            <p:ph type="ctrTitle"/>
          </p:nvPr>
        </p:nvSpPr>
        <p:spPr>
          <a:xfrm>
            <a:off x="1219200" y="1524000"/>
            <a:ext cx="10164233" cy="1752600"/>
          </a:xfrm>
        </p:spPr>
        <p:txBody>
          <a:bodyPr/>
          <a:lstStyle>
            <a:lvl1pPr>
              <a:defRPr sz="5000"/>
            </a:lvl1pPr>
          </a:lstStyle>
          <a:p>
            <a:pPr lvl="0" fontAlgn="base"/>
            <a:r>
              <a:rPr lang="zh-CN" altLang="en-US" strike="noStrike" noProof="0" smtClean="0"/>
              <a:t>单击此处编辑母版标题样式</a:t>
            </a:r>
            <a:endParaRPr lang="zh-CN" altLang="en-US" strike="noStrike" noProof="0" smtClean="0"/>
          </a:p>
        </p:txBody>
      </p:sp>
      <p:sp>
        <p:nvSpPr>
          <p:cNvPr id="18435" name="Rectangle 3"/>
          <p:cNvSpPr>
            <a:spLocks noGrp="1" noChangeArrowheads="1"/>
          </p:cNvSpPr>
          <p:nvPr>
            <p:ph type="subTitle" idx="1"/>
          </p:nvPr>
        </p:nvSpPr>
        <p:spPr>
          <a:xfrm>
            <a:off x="2641600" y="3962400"/>
            <a:ext cx="8737600" cy="1752600"/>
          </a:xfrm>
        </p:spPr>
        <p:txBody>
          <a:bodyPr/>
          <a:lstStyle>
            <a:lvl1pPr marL="0" indent="0">
              <a:buFont typeface="Wingdings" panose="05000000000000000000" pitchFamily="2" charset="2"/>
              <a:buNone/>
              <a:defRPr sz="2600"/>
            </a:lvl1pPr>
          </a:lstStyle>
          <a:p>
            <a:pPr lvl="0" fontAlgn="base"/>
            <a:r>
              <a:rPr lang="zh-CN" altLang="en-US" strike="noStrike" noProof="0" smtClean="0"/>
              <a:t>单击此处编辑母版副标题样式</a:t>
            </a:r>
            <a:endParaRPr lang="zh-CN" altLang="en-US" strike="noStrike" noProof="0" smtClean="0"/>
          </a:p>
        </p:txBody>
      </p:sp>
      <p:sp>
        <p:nvSpPr>
          <p:cNvPr id="13" name="Rectangle 4"/>
          <p:cNvSpPr>
            <a:spLocks noGrp="1" noChangeArrowheads="1"/>
          </p:cNvSpPr>
          <p:nvPr>
            <p:ph type="dt" sz="half" idx="2"/>
          </p:nvPr>
        </p:nvSpPr>
        <p:spPr bwMode="auto">
          <a:xfrm>
            <a:off x="609600" y="6243638"/>
            <a:ext cx="2844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b="0">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4" name="Rectangle 5"/>
          <p:cNvSpPr>
            <a:spLocks noGrp="1" noChangeArrowheads="1"/>
          </p:cNvSpPr>
          <p:nvPr>
            <p:ph type="ftr" sz="quarter" idx="3"/>
          </p:nvPr>
        </p:nvSpPr>
        <p:spPr bwMode="auto">
          <a:xfrm>
            <a:off x="4165600" y="6243638"/>
            <a:ext cx="3860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a:defRPr sz="1200" b="0">
                <a:latin typeface="+mj-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5" name="Rectangle 6"/>
          <p:cNvSpPr>
            <a:spLocks noGrp="1" noChangeArrowheads="1"/>
          </p:cNvSpPr>
          <p:nvPr>
            <p:ph type="sldNum" sz="quarter" idx="4"/>
          </p:nvPr>
        </p:nvSpPr>
        <p:spPr bwMode="auto">
          <a:xfrm>
            <a:off x="8737600" y="6243638"/>
            <a:ext cx="2844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
            <a:pPr lvl="0" algn="r" eaLnBrk="1" fontAlgn="base" hangingPunct="1">
              <a:buNone/>
            </a:pPr>
            <a:fld id="{9A0DB2DC-4C9A-4742-B13C-FB6460FD3503}" type="slidenum">
              <a:rPr lang="en-US" altLang="zh-CN" sz="1200" b="0" strike="noStrike" noProof="1" dirty="0">
                <a:latin typeface="Garamond" panose="02020404030301010803" pitchFamily="18" charset="0"/>
                <a:ea typeface="宋体" panose="02010600030101010101" pitchFamily="2" charset="-122"/>
                <a:cs typeface="+mn-cs"/>
              </a:rPr>
            </a:fld>
            <a:endParaRPr lang="en-US" altLang="zh-CN" sz="1200" b="0" strike="noStrike" noProof="1" dirty="0">
              <a:latin typeface="Garamond" panose="02020404030301010803" pitchFamily="18" charset="0"/>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97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楷体_GB2312" panose="02010609030101010101" charset="-122"/>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26400"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609600"/>
            <a:ext cx="10972800" cy="808038"/>
          </a:xfrm>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a:xfrm>
            <a:off x="609600" y="1600200"/>
            <a:ext cx="10972800" cy="45307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Blip>
                <a:blip r:embed="rId2"/>
              </a:buBlip>
              <a:defRPr/>
            </a:pPr>
            <a:endParaRPr kumimoji="0" lang="zh-CN" altLang="en-US" sz="2800" b="0" i="0" u="none" strike="noStrike" kern="0" cap="none" spc="0" normalizeH="0" baseline="0" noProof="0">
              <a:ln>
                <a:noFill/>
              </a:ln>
              <a:solidFill>
                <a:schemeClr val="tx1"/>
              </a:solidFill>
              <a:effectLst/>
              <a:uLnTx/>
              <a:uFillTx/>
              <a:latin typeface="+mn-lt"/>
              <a:ea typeface="+mn-ea"/>
              <a:cs typeface="楷体_GB2312" panose="02010609030101010101" charset="-122"/>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7" y="292385"/>
            <a:ext cx="10560048" cy="868363"/>
          </a:xfrm>
        </p:spPr>
        <p:txBody>
          <a:bodyPr/>
          <a:lstStyle>
            <a:lvl1pPr>
              <a:defRPr b="1">
                <a:latin typeface="HuaweiSans-Regular"/>
                <a:ea typeface="方正兰亭黑简体" panose="02000000000000000000" pitchFamily="2" charset="-122"/>
              </a:defRPr>
            </a:lvl1pPr>
          </a:lstStyle>
          <a:p>
            <a:r>
              <a:rPr lang="zh-CN" altLang="en-US" dirty="0"/>
              <a:t>单击此处编辑母版标题样式</a:t>
            </a:r>
            <a:endParaRPr lang="zh-CN" altLang="en-US" dirty="0"/>
          </a:p>
        </p:txBody>
      </p:sp>
      <p:sp>
        <p:nvSpPr>
          <p:cNvPr id="3" name="文本占位符 6"/>
          <p:cNvSpPr>
            <a:spLocks noGrp="1"/>
          </p:cNvSpPr>
          <p:nvPr>
            <p:ph type="body" sz="quarter" idx="10" hasCustomPrompt="1"/>
          </p:nvPr>
        </p:nvSpPr>
        <p:spPr>
          <a:xfrm>
            <a:off x="912285" y="1233488"/>
            <a:ext cx="10560048" cy="4680000"/>
          </a:xfrm>
        </p:spPr>
        <p:txBody>
          <a:bodyPr/>
          <a:lstStyle>
            <a:lvl1pPr algn="just">
              <a:defRPr>
                <a:latin typeface="HuaweiSans-Regular"/>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4" name="标题 1"/>
          <p:cNvSpPr>
            <a:spLocks noGrp="1"/>
          </p:cNvSpPr>
          <p:nvPr>
            <p:ph type="title"/>
          </p:nvPr>
        </p:nvSpPr>
        <p:spPr>
          <a:xfrm>
            <a:off x="912287" y="292385"/>
            <a:ext cx="10560048" cy="868363"/>
          </a:xfrm>
        </p:spPr>
        <p:txBody>
          <a:bodyPr/>
          <a:lstStyle>
            <a:lvl1pPr>
              <a:defRPr b="1">
                <a:latin typeface="HuaweiSans-Regular"/>
                <a:ea typeface="方正兰亭黑简体" panose="02000000000000000000" pitchFamily="2" charset="-122"/>
              </a:defRPr>
            </a:lvl1pPr>
          </a:lstStyle>
          <a:p>
            <a:r>
              <a:rPr lang="zh-CN" altLang="en-US" dirty="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28" y="6356727"/>
            <a:ext cx="2743291" cy="365147"/>
          </a:xfrm>
        </p:spPr>
        <p:txBody>
          <a:bodyPr/>
          <a:lstStyle/>
          <a:p>
            <a:fld id="{65D6143D-C007-4F7D-8B9B-81A7FCC12036}" type="datetimeFigureOut">
              <a:rPr lang="zh-CN" altLang="en-US" smtClean="0"/>
            </a:fld>
            <a:endParaRPr lang="zh-CN" altLang="en-US"/>
          </a:p>
        </p:txBody>
      </p:sp>
      <p:sp>
        <p:nvSpPr>
          <p:cNvPr id="4" name="页脚占位符 3"/>
          <p:cNvSpPr>
            <a:spLocks noGrp="1"/>
          </p:cNvSpPr>
          <p:nvPr>
            <p:ph type="ftr" sz="quarter" idx="11"/>
          </p:nvPr>
        </p:nvSpPr>
        <p:spPr>
          <a:xfrm>
            <a:off x="4038735" y="6356727"/>
            <a:ext cx="4114936" cy="365147"/>
          </a:xfrm>
        </p:spPr>
        <p:txBody>
          <a:bodyPr/>
          <a:lstStyle/>
          <a:p>
            <a:endParaRPr lang="zh-CN" altLang="en-US"/>
          </a:p>
        </p:txBody>
      </p:sp>
      <p:sp>
        <p:nvSpPr>
          <p:cNvPr id="5" name="灯片编号占位符 4"/>
          <p:cNvSpPr>
            <a:spLocks noGrp="1"/>
          </p:cNvSpPr>
          <p:nvPr>
            <p:ph type="sldNum" sz="quarter" idx="12"/>
          </p:nvPr>
        </p:nvSpPr>
        <p:spPr>
          <a:xfrm>
            <a:off x="8610885" y="6356727"/>
            <a:ext cx="2743291" cy="365147"/>
          </a:xfrm>
        </p:spPr>
        <p:txBody>
          <a:bodyPr/>
          <a:lstStyle/>
          <a:p>
            <a:fld id="{3CC7CE68-6336-48CD-AE7B-F127D826DA1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3074" name="Freeform 7"/>
          <p:cNvSpPr/>
          <p:nvPr/>
        </p:nvSpPr>
        <p:spPr>
          <a:xfrm>
            <a:off x="812800" y="1219200"/>
            <a:ext cx="10566400" cy="914400"/>
          </a:xfrm>
          <a:custGeom>
            <a:avLst/>
            <a:gdLst/>
            <a:ahLst/>
            <a:cxnLst>
              <a:cxn ang="0">
                <a:pos x="0" y="2147483647"/>
              </a:cxn>
              <a:cxn ang="0">
                <a:pos x="0" y="0"/>
              </a:cxn>
              <a:cxn ang="0">
                <a:pos x="2147483647" y="0"/>
              </a:cxn>
            </a:cxnLst>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p>
            <a:endParaRPr lang="zh-CN" altLang="en-US"/>
          </a:p>
        </p:txBody>
      </p:sp>
      <p:sp>
        <p:nvSpPr>
          <p:cNvPr id="3075" name="Line 8"/>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3076" name="Picture 11" descr="HaoSc4_213_200524102040580"/>
          <p:cNvPicPr>
            <a:picLocks noChangeAspect="1"/>
          </p:cNvPicPr>
          <p:nvPr userDrawn="1"/>
        </p:nvPicPr>
        <p:blipFill>
          <a:blip r:embed="rId2"/>
          <a:stretch>
            <a:fillRect/>
          </a:stretch>
        </p:blipFill>
        <p:spPr>
          <a:xfrm>
            <a:off x="3759200" y="4495800"/>
            <a:ext cx="817563" cy="1428750"/>
          </a:xfrm>
          <a:prstGeom prst="rect">
            <a:avLst/>
          </a:prstGeom>
          <a:noFill/>
          <a:ln w="9525">
            <a:noFill/>
          </a:ln>
        </p:spPr>
      </p:pic>
      <p:sp>
        <p:nvSpPr>
          <p:cNvPr id="18434" name="Rectangle 2"/>
          <p:cNvSpPr>
            <a:spLocks noGrp="1" noChangeArrowheads="1"/>
          </p:cNvSpPr>
          <p:nvPr>
            <p:ph type="ctrTitle"/>
          </p:nvPr>
        </p:nvSpPr>
        <p:spPr>
          <a:xfrm>
            <a:off x="1219200" y="1524000"/>
            <a:ext cx="10164233" cy="1752600"/>
          </a:xfrm>
        </p:spPr>
        <p:txBody>
          <a:bodyPr/>
          <a:lstStyle>
            <a:lvl1pPr>
              <a:defRPr sz="5000"/>
            </a:lvl1pPr>
          </a:lstStyle>
          <a:p>
            <a:pPr lvl="0" fontAlgn="base"/>
            <a:r>
              <a:rPr lang="zh-CN" altLang="en-US" strike="noStrike" noProof="0" smtClean="0"/>
              <a:t>单击此处编辑母版标题样式</a:t>
            </a:r>
            <a:endParaRPr lang="zh-CN" altLang="en-US" strike="noStrike" noProof="0" smtClean="0"/>
          </a:p>
        </p:txBody>
      </p:sp>
      <p:sp>
        <p:nvSpPr>
          <p:cNvPr id="18435" name="Rectangle 3"/>
          <p:cNvSpPr>
            <a:spLocks noGrp="1" noChangeArrowheads="1"/>
          </p:cNvSpPr>
          <p:nvPr>
            <p:ph type="subTitle" idx="1"/>
          </p:nvPr>
        </p:nvSpPr>
        <p:spPr>
          <a:xfrm>
            <a:off x="2641600" y="3962400"/>
            <a:ext cx="8737600" cy="1752600"/>
          </a:xfrm>
        </p:spPr>
        <p:txBody>
          <a:bodyPr/>
          <a:lstStyle>
            <a:lvl1pPr marL="0" indent="0">
              <a:buFont typeface="Wingdings" panose="05000000000000000000" pitchFamily="2" charset="2"/>
              <a:buNone/>
              <a:defRPr sz="2600"/>
            </a:lvl1pPr>
          </a:lstStyle>
          <a:p>
            <a:pPr lvl="0" fontAlgn="base"/>
            <a:r>
              <a:rPr lang="zh-CN" altLang="en-US" strike="noStrike" noProof="0" smtClean="0"/>
              <a:t>单击此处编辑母版副标题样式</a:t>
            </a:r>
            <a:endParaRPr lang="zh-CN" altLang="en-US" strike="noStrike" noProof="0" smtClean="0"/>
          </a:p>
        </p:txBody>
      </p:sp>
      <p:sp>
        <p:nvSpPr>
          <p:cNvPr id="13" name="Rectangle 4"/>
          <p:cNvSpPr>
            <a:spLocks noGrp="1" noChangeArrowheads="1"/>
          </p:cNvSpPr>
          <p:nvPr>
            <p:ph type="dt" sz="half" idx="2"/>
          </p:nvPr>
        </p:nvSpPr>
        <p:spPr bwMode="auto">
          <a:xfrm>
            <a:off x="609600" y="6243638"/>
            <a:ext cx="2844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b="0">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4" name="Rectangle 5"/>
          <p:cNvSpPr>
            <a:spLocks noGrp="1" noChangeArrowheads="1"/>
          </p:cNvSpPr>
          <p:nvPr>
            <p:ph type="ftr" sz="quarter" idx="3"/>
          </p:nvPr>
        </p:nvSpPr>
        <p:spPr bwMode="auto">
          <a:xfrm>
            <a:off x="4165600" y="6243638"/>
            <a:ext cx="3860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a:defRPr sz="1200" b="0">
                <a:latin typeface="+mj-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5" name="Rectangle 6"/>
          <p:cNvSpPr>
            <a:spLocks noGrp="1" noChangeArrowheads="1"/>
          </p:cNvSpPr>
          <p:nvPr>
            <p:ph type="sldNum" sz="quarter" idx="4"/>
          </p:nvPr>
        </p:nvSpPr>
        <p:spPr bwMode="auto">
          <a:xfrm>
            <a:off x="8737600" y="6243638"/>
            <a:ext cx="2844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
            <a:pPr lvl="0" algn="r" eaLnBrk="1" fontAlgn="base" hangingPunct="1">
              <a:buNone/>
            </a:pPr>
            <a:fld id="{9A0DB2DC-4C9A-4742-B13C-FB6460FD3503}" type="slidenum">
              <a:rPr lang="en-US" altLang="zh-CN" sz="1200" b="0" strike="noStrike" noProof="1" dirty="0">
                <a:latin typeface="Garamond" panose="02020404030301010803" pitchFamily="18" charset="0"/>
                <a:ea typeface="宋体" panose="02010600030101010101" pitchFamily="2" charset="-122"/>
                <a:cs typeface="+mn-cs"/>
              </a:rPr>
            </a:fld>
            <a:endParaRPr lang="en-US" altLang="zh-CN" sz="1200" b="0" strike="noStrike" noProof="1" dirty="0">
              <a:latin typeface="Garamond" panose="02020404030301010803" pitchFamily="18" charset="0"/>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97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楷体_GB2312" panose="02010609030101010101" charset="-122"/>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26400"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609600"/>
            <a:ext cx="10972800" cy="808038"/>
          </a:xfrm>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a:xfrm>
            <a:off x="609600" y="1600200"/>
            <a:ext cx="10972800" cy="45307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Blip>
                <a:blip r:embed="rId2"/>
              </a:buBlip>
              <a:defRPr/>
            </a:pPr>
            <a:endParaRPr kumimoji="0" lang="zh-CN" altLang="en-US" sz="2800" b="0" i="0" u="none" strike="noStrike" kern="0" cap="none" spc="0" normalizeH="0" baseline="0" noProof="0">
              <a:ln>
                <a:noFill/>
              </a:ln>
              <a:solidFill>
                <a:schemeClr val="tx1"/>
              </a:solidFill>
              <a:effectLst/>
              <a:uLnTx/>
              <a:uFillTx/>
              <a:latin typeface="+mn-lt"/>
              <a:ea typeface="+mn-ea"/>
              <a:cs typeface="楷体_GB2312" panose="02010609030101010101" charset="-122"/>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7" y="292385"/>
            <a:ext cx="10560048" cy="868363"/>
          </a:xfrm>
        </p:spPr>
        <p:txBody>
          <a:bodyPr/>
          <a:lstStyle>
            <a:lvl1pPr>
              <a:defRPr b="1">
                <a:latin typeface="HuaweiSans-Regular"/>
                <a:ea typeface="方正兰亭黑简体" panose="02000000000000000000" pitchFamily="2" charset="-122"/>
              </a:defRPr>
            </a:lvl1pPr>
          </a:lstStyle>
          <a:p>
            <a:r>
              <a:rPr lang="zh-CN" altLang="en-US" dirty="0"/>
              <a:t>单击此处编辑母版标题样式</a:t>
            </a:r>
            <a:endParaRPr lang="zh-CN" altLang="en-US" dirty="0"/>
          </a:p>
        </p:txBody>
      </p:sp>
      <p:sp>
        <p:nvSpPr>
          <p:cNvPr id="3" name="文本占位符 6"/>
          <p:cNvSpPr>
            <a:spLocks noGrp="1"/>
          </p:cNvSpPr>
          <p:nvPr>
            <p:ph type="body" sz="quarter" idx="10" hasCustomPrompt="1"/>
          </p:nvPr>
        </p:nvSpPr>
        <p:spPr>
          <a:xfrm>
            <a:off x="912285" y="1233488"/>
            <a:ext cx="10560048" cy="4680000"/>
          </a:xfrm>
        </p:spPr>
        <p:txBody>
          <a:bodyPr/>
          <a:lstStyle>
            <a:lvl1pPr algn="just">
              <a:defRPr>
                <a:latin typeface="HuaweiSans-Regular"/>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4" name="标题 1"/>
          <p:cNvSpPr>
            <a:spLocks noGrp="1"/>
          </p:cNvSpPr>
          <p:nvPr>
            <p:ph type="title"/>
          </p:nvPr>
        </p:nvSpPr>
        <p:spPr>
          <a:xfrm>
            <a:off x="912287" y="292385"/>
            <a:ext cx="10560048" cy="868363"/>
          </a:xfrm>
        </p:spPr>
        <p:txBody>
          <a:bodyPr/>
          <a:lstStyle>
            <a:lvl1pPr>
              <a:defRPr b="1">
                <a:latin typeface="HuaweiSans-Regular"/>
                <a:ea typeface="方正兰亭黑简体" panose="02000000000000000000" pitchFamily="2" charset="-122"/>
              </a:defRPr>
            </a:lvl1pPr>
          </a:lstStyle>
          <a:p>
            <a:r>
              <a:rPr lang="zh-CN" altLang="en-US" dirty="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28" y="6356727"/>
            <a:ext cx="2743291" cy="365147"/>
          </a:xfrm>
        </p:spPr>
        <p:txBody>
          <a:bodyPr/>
          <a:lstStyle/>
          <a:p>
            <a:fld id="{65D6143D-C007-4F7D-8B9B-81A7FCC12036}" type="datetimeFigureOut">
              <a:rPr lang="zh-CN" altLang="en-US" smtClean="0"/>
            </a:fld>
            <a:endParaRPr lang="zh-CN" altLang="en-US"/>
          </a:p>
        </p:txBody>
      </p:sp>
      <p:sp>
        <p:nvSpPr>
          <p:cNvPr id="4" name="页脚占位符 3"/>
          <p:cNvSpPr>
            <a:spLocks noGrp="1"/>
          </p:cNvSpPr>
          <p:nvPr>
            <p:ph type="ftr" sz="quarter" idx="11"/>
          </p:nvPr>
        </p:nvSpPr>
        <p:spPr>
          <a:xfrm>
            <a:off x="4038735" y="6356727"/>
            <a:ext cx="4114936" cy="365147"/>
          </a:xfrm>
        </p:spPr>
        <p:txBody>
          <a:bodyPr/>
          <a:lstStyle/>
          <a:p>
            <a:endParaRPr lang="zh-CN" altLang="en-US"/>
          </a:p>
        </p:txBody>
      </p:sp>
      <p:sp>
        <p:nvSpPr>
          <p:cNvPr id="5" name="灯片编号占位符 4"/>
          <p:cNvSpPr>
            <a:spLocks noGrp="1"/>
          </p:cNvSpPr>
          <p:nvPr>
            <p:ph type="sldNum" sz="quarter" idx="12"/>
          </p:nvPr>
        </p:nvSpPr>
        <p:spPr>
          <a:xfrm>
            <a:off x="8610885" y="6356727"/>
            <a:ext cx="2743291" cy="365147"/>
          </a:xfrm>
        </p:spPr>
        <p:txBody>
          <a:bodyPr/>
          <a:lstStyle/>
          <a:p>
            <a:fld id="{3CC7CE68-6336-48CD-AE7B-F127D826DA1E}" type="slidenum">
              <a:rPr lang="zh-CN" altLang="en-US" smtClean="0"/>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3074" name="Freeform 7"/>
          <p:cNvSpPr/>
          <p:nvPr/>
        </p:nvSpPr>
        <p:spPr>
          <a:xfrm>
            <a:off x="812800" y="1219200"/>
            <a:ext cx="10566400" cy="914400"/>
          </a:xfrm>
          <a:custGeom>
            <a:avLst/>
            <a:gdLst/>
            <a:ahLst/>
            <a:cxnLst>
              <a:cxn ang="0">
                <a:pos x="0" y="2147483647"/>
              </a:cxn>
              <a:cxn ang="0">
                <a:pos x="0" y="0"/>
              </a:cxn>
              <a:cxn ang="0">
                <a:pos x="2147483647" y="0"/>
              </a:cxn>
            </a:cxnLst>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p>
            <a:endParaRPr lang="zh-CN" altLang="en-US"/>
          </a:p>
        </p:txBody>
      </p:sp>
      <p:sp>
        <p:nvSpPr>
          <p:cNvPr id="3075" name="Line 8"/>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3076" name="Picture 11" descr="HaoSc4_213_200524102040580"/>
          <p:cNvPicPr>
            <a:picLocks noChangeAspect="1"/>
          </p:cNvPicPr>
          <p:nvPr userDrawn="1"/>
        </p:nvPicPr>
        <p:blipFill>
          <a:blip r:embed="rId2"/>
          <a:stretch>
            <a:fillRect/>
          </a:stretch>
        </p:blipFill>
        <p:spPr>
          <a:xfrm>
            <a:off x="3759200" y="4495800"/>
            <a:ext cx="817563" cy="1428750"/>
          </a:xfrm>
          <a:prstGeom prst="rect">
            <a:avLst/>
          </a:prstGeom>
          <a:noFill/>
          <a:ln w="9525">
            <a:noFill/>
          </a:ln>
        </p:spPr>
      </p:pic>
      <p:sp>
        <p:nvSpPr>
          <p:cNvPr id="18434" name="Rectangle 2"/>
          <p:cNvSpPr>
            <a:spLocks noGrp="1" noChangeArrowheads="1"/>
          </p:cNvSpPr>
          <p:nvPr>
            <p:ph type="ctrTitle"/>
          </p:nvPr>
        </p:nvSpPr>
        <p:spPr>
          <a:xfrm>
            <a:off x="1219200" y="1524000"/>
            <a:ext cx="10164233" cy="1752600"/>
          </a:xfrm>
        </p:spPr>
        <p:txBody>
          <a:bodyPr/>
          <a:lstStyle>
            <a:lvl1pPr>
              <a:defRPr sz="5000"/>
            </a:lvl1pPr>
          </a:lstStyle>
          <a:p>
            <a:pPr lvl="0" fontAlgn="base"/>
            <a:r>
              <a:rPr lang="zh-CN" altLang="en-US" strike="noStrike" noProof="0" smtClean="0"/>
              <a:t>单击此处编辑母版标题样式</a:t>
            </a:r>
            <a:endParaRPr lang="zh-CN" altLang="en-US" strike="noStrike" noProof="0" smtClean="0"/>
          </a:p>
        </p:txBody>
      </p:sp>
      <p:sp>
        <p:nvSpPr>
          <p:cNvPr id="18435" name="Rectangle 3"/>
          <p:cNvSpPr>
            <a:spLocks noGrp="1" noChangeArrowheads="1"/>
          </p:cNvSpPr>
          <p:nvPr>
            <p:ph type="subTitle" idx="1"/>
          </p:nvPr>
        </p:nvSpPr>
        <p:spPr>
          <a:xfrm>
            <a:off x="2641600" y="3962400"/>
            <a:ext cx="8737600" cy="1752600"/>
          </a:xfrm>
        </p:spPr>
        <p:txBody>
          <a:bodyPr/>
          <a:lstStyle>
            <a:lvl1pPr marL="0" indent="0">
              <a:buFont typeface="Wingdings" panose="05000000000000000000" pitchFamily="2" charset="2"/>
              <a:buNone/>
              <a:defRPr sz="2600"/>
            </a:lvl1pPr>
          </a:lstStyle>
          <a:p>
            <a:pPr lvl="0" fontAlgn="base"/>
            <a:r>
              <a:rPr lang="zh-CN" altLang="en-US" strike="noStrike" noProof="0" smtClean="0"/>
              <a:t>单击此处编辑母版副标题样式</a:t>
            </a:r>
            <a:endParaRPr lang="zh-CN" altLang="en-US" strike="noStrike" noProof="0" smtClean="0"/>
          </a:p>
        </p:txBody>
      </p:sp>
      <p:sp>
        <p:nvSpPr>
          <p:cNvPr id="13" name="Rectangle 4"/>
          <p:cNvSpPr>
            <a:spLocks noGrp="1" noChangeArrowheads="1"/>
          </p:cNvSpPr>
          <p:nvPr>
            <p:ph type="dt" sz="half" idx="2"/>
          </p:nvPr>
        </p:nvSpPr>
        <p:spPr bwMode="auto">
          <a:xfrm>
            <a:off x="609600" y="6243638"/>
            <a:ext cx="2844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b="0">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4" name="Rectangle 5"/>
          <p:cNvSpPr>
            <a:spLocks noGrp="1" noChangeArrowheads="1"/>
          </p:cNvSpPr>
          <p:nvPr>
            <p:ph type="ftr" sz="quarter" idx="3"/>
          </p:nvPr>
        </p:nvSpPr>
        <p:spPr bwMode="auto">
          <a:xfrm>
            <a:off x="4165600" y="6243638"/>
            <a:ext cx="3860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a:defRPr sz="1200" b="0">
                <a:latin typeface="+mj-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5" name="Rectangle 6"/>
          <p:cNvSpPr>
            <a:spLocks noGrp="1" noChangeArrowheads="1"/>
          </p:cNvSpPr>
          <p:nvPr>
            <p:ph type="sldNum" sz="quarter" idx="4"/>
          </p:nvPr>
        </p:nvSpPr>
        <p:spPr bwMode="auto">
          <a:xfrm>
            <a:off x="8737600" y="6243638"/>
            <a:ext cx="2844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
            <a:pPr lvl="0" algn="r" eaLnBrk="1" fontAlgn="base" hangingPunct="1">
              <a:buNone/>
            </a:pPr>
            <a:fld id="{9A0DB2DC-4C9A-4742-B13C-FB6460FD3503}" type="slidenum">
              <a:rPr lang="en-US" altLang="zh-CN" sz="1200" b="0" strike="noStrike" noProof="1" dirty="0">
                <a:latin typeface="Garamond" panose="02020404030301010803" pitchFamily="18" charset="0"/>
                <a:ea typeface="宋体" panose="02010600030101010101" pitchFamily="2" charset="-122"/>
                <a:cs typeface="+mn-cs"/>
              </a:rPr>
            </a:fld>
            <a:endParaRPr lang="en-US" altLang="zh-CN" sz="1200" b="0" strike="noStrike" noProof="1" dirty="0">
              <a:latin typeface="Garamond" panose="02020404030301010803" pitchFamily="18" charset="0"/>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97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楷体_GB2312" panose="02010609030101010101" charset="-122"/>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楷体_GB2312" panose="02010609030101010101" charset="-122"/>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09600"/>
            <a:ext cx="2743200" cy="55213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09600"/>
            <a:ext cx="8026400" cy="55213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609600"/>
            <a:ext cx="10972800" cy="808038"/>
          </a:xfrm>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a:xfrm>
            <a:off x="609600" y="1600200"/>
            <a:ext cx="10972800" cy="45307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Blip>
                <a:blip r:embed="rId2"/>
              </a:buBlip>
              <a:defRPr/>
            </a:pPr>
            <a:endParaRPr kumimoji="0" lang="zh-CN" altLang="en-US" sz="2800" b="0" i="0" u="none" strike="noStrike" kern="0" cap="none" spc="0" normalizeH="0" baseline="0" noProof="0">
              <a:ln>
                <a:noFill/>
              </a:ln>
              <a:solidFill>
                <a:schemeClr val="tx1"/>
              </a:solidFill>
              <a:effectLst/>
              <a:uLnTx/>
              <a:uFillTx/>
              <a:latin typeface="+mn-lt"/>
              <a:ea typeface="+mn-ea"/>
              <a:cs typeface="楷体_GB2312" panose="02010609030101010101" charset="-122"/>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7" y="292385"/>
            <a:ext cx="10560048" cy="868363"/>
          </a:xfrm>
        </p:spPr>
        <p:txBody>
          <a:bodyPr/>
          <a:lstStyle>
            <a:lvl1pPr>
              <a:defRPr b="1">
                <a:latin typeface="HuaweiSans-Regular"/>
                <a:ea typeface="方正兰亭黑简体" panose="02000000000000000000" pitchFamily="2" charset="-122"/>
              </a:defRPr>
            </a:lvl1pPr>
          </a:lstStyle>
          <a:p>
            <a:r>
              <a:rPr lang="zh-CN" altLang="en-US" dirty="0"/>
              <a:t>单击此处编辑母版标题样式</a:t>
            </a:r>
            <a:endParaRPr lang="zh-CN" altLang="en-US" dirty="0"/>
          </a:p>
        </p:txBody>
      </p:sp>
      <p:sp>
        <p:nvSpPr>
          <p:cNvPr id="3" name="文本占位符 6"/>
          <p:cNvSpPr>
            <a:spLocks noGrp="1"/>
          </p:cNvSpPr>
          <p:nvPr>
            <p:ph type="body" sz="quarter" idx="10" hasCustomPrompt="1"/>
          </p:nvPr>
        </p:nvSpPr>
        <p:spPr>
          <a:xfrm>
            <a:off x="912285" y="1233488"/>
            <a:ext cx="10560048" cy="4680000"/>
          </a:xfrm>
        </p:spPr>
        <p:txBody>
          <a:bodyPr/>
          <a:lstStyle>
            <a:lvl1pPr algn="just">
              <a:defRPr>
                <a:latin typeface="HuaweiSans-Regular"/>
              </a:defRPr>
            </a:lvl1pPr>
          </a:lstStyle>
          <a:p>
            <a:r>
              <a:rPr lang="zh-CN" altLang="en-US" dirty="0"/>
              <a:t>单击此处输入文字</a:t>
            </a:r>
            <a:endParaRPr lang="zh-CN" altLang="en-US" dirty="0"/>
          </a:p>
        </p:txBody>
      </p:sp>
    </p:spTree>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4" name="标题 1"/>
          <p:cNvSpPr>
            <a:spLocks noGrp="1"/>
          </p:cNvSpPr>
          <p:nvPr>
            <p:ph type="title"/>
          </p:nvPr>
        </p:nvSpPr>
        <p:spPr>
          <a:xfrm>
            <a:off x="912287" y="292385"/>
            <a:ext cx="10560048" cy="868363"/>
          </a:xfrm>
        </p:spPr>
        <p:txBody>
          <a:bodyPr/>
          <a:lstStyle>
            <a:lvl1pPr>
              <a:defRPr b="1">
                <a:latin typeface="HuaweiSans-Regular"/>
                <a:ea typeface="方正兰亭黑简体" panose="02000000000000000000" pitchFamily="2" charset="-122"/>
              </a:defRPr>
            </a:lvl1pPr>
          </a:lstStyle>
          <a:p>
            <a:r>
              <a:rPr lang="zh-CN" altLang="en-US" dirty="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3074" name="Freeform 7"/>
          <p:cNvSpPr/>
          <p:nvPr/>
        </p:nvSpPr>
        <p:spPr>
          <a:xfrm>
            <a:off x="812800" y="1219200"/>
            <a:ext cx="10566400" cy="914400"/>
          </a:xfrm>
          <a:custGeom>
            <a:avLst/>
            <a:gdLst/>
            <a:ahLst/>
            <a:cxnLst>
              <a:cxn ang="0">
                <a:pos x="0" y="2147483647"/>
              </a:cxn>
              <a:cxn ang="0">
                <a:pos x="0" y="0"/>
              </a:cxn>
              <a:cxn ang="0">
                <a:pos x="2147483647" y="0"/>
              </a:cxn>
            </a:cxnLst>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p>
            <a:endParaRPr lang="zh-CN" altLang="en-US"/>
          </a:p>
        </p:txBody>
      </p:sp>
      <p:sp>
        <p:nvSpPr>
          <p:cNvPr id="3075" name="Line 8"/>
          <p:cNvSpPr/>
          <p:nvPr/>
        </p:nvSpPr>
        <p:spPr>
          <a:xfrm>
            <a:off x="2641600" y="3962400"/>
            <a:ext cx="8682038" cy="0"/>
          </a:xfrm>
          <a:prstGeom prst="line">
            <a:avLst/>
          </a:prstGeom>
          <a:ln w="19050" cap="flat" cmpd="sng">
            <a:solidFill>
              <a:schemeClr val="accent1"/>
            </a:solidFill>
            <a:prstDash val="solid"/>
            <a:round/>
            <a:headEnd type="none" w="med" len="med"/>
            <a:tailEnd type="none" w="med" len="med"/>
          </a:ln>
        </p:spPr>
      </p:sp>
      <p:pic>
        <p:nvPicPr>
          <p:cNvPr id="3076" name="Picture 11" descr="HaoSc4_213_200524102040580"/>
          <p:cNvPicPr>
            <a:picLocks noChangeAspect="1"/>
          </p:cNvPicPr>
          <p:nvPr userDrawn="1"/>
        </p:nvPicPr>
        <p:blipFill>
          <a:blip r:embed="rId2"/>
          <a:stretch>
            <a:fillRect/>
          </a:stretch>
        </p:blipFill>
        <p:spPr>
          <a:xfrm>
            <a:off x="3759200" y="4495800"/>
            <a:ext cx="817563" cy="1428750"/>
          </a:xfrm>
          <a:prstGeom prst="rect">
            <a:avLst/>
          </a:prstGeom>
          <a:noFill/>
          <a:ln w="9525">
            <a:noFill/>
          </a:ln>
        </p:spPr>
      </p:pic>
      <p:sp>
        <p:nvSpPr>
          <p:cNvPr id="18434" name="Rectangle 2"/>
          <p:cNvSpPr>
            <a:spLocks noGrp="1" noChangeArrowheads="1"/>
          </p:cNvSpPr>
          <p:nvPr>
            <p:ph type="ctrTitle"/>
          </p:nvPr>
        </p:nvSpPr>
        <p:spPr>
          <a:xfrm>
            <a:off x="1219200" y="1524000"/>
            <a:ext cx="10164233" cy="1752600"/>
          </a:xfrm>
        </p:spPr>
        <p:txBody>
          <a:bodyPr/>
          <a:lstStyle>
            <a:lvl1pPr>
              <a:defRPr sz="5000"/>
            </a:lvl1pPr>
          </a:lstStyle>
          <a:p>
            <a:pPr lvl="0" fontAlgn="base"/>
            <a:r>
              <a:rPr lang="zh-CN" altLang="en-US" strike="noStrike" noProof="0" smtClean="0"/>
              <a:t>单击此处编辑母版标题样式</a:t>
            </a:r>
            <a:endParaRPr lang="zh-CN" altLang="en-US" strike="noStrike" noProof="0" smtClean="0"/>
          </a:p>
        </p:txBody>
      </p:sp>
      <p:sp>
        <p:nvSpPr>
          <p:cNvPr id="18435" name="Rectangle 3"/>
          <p:cNvSpPr>
            <a:spLocks noGrp="1" noChangeArrowheads="1"/>
          </p:cNvSpPr>
          <p:nvPr>
            <p:ph type="subTitle" idx="1"/>
          </p:nvPr>
        </p:nvSpPr>
        <p:spPr>
          <a:xfrm>
            <a:off x="2641600" y="3962400"/>
            <a:ext cx="8737600" cy="1752600"/>
          </a:xfrm>
        </p:spPr>
        <p:txBody>
          <a:bodyPr/>
          <a:lstStyle>
            <a:lvl1pPr marL="0" indent="0">
              <a:buFont typeface="Wingdings" panose="05000000000000000000" pitchFamily="2" charset="2"/>
              <a:buNone/>
              <a:defRPr sz="2600"/>
            </a:lvl1pPr>
          </a:lstStyle>
          <a:p>
            <a:pPr lvl="0" fontAlgn="base"/>
            <a:r>
              <a:rPr lang="zh-CN" altLang="en-US" strike="noStrike" noProof="0" smtClean="0"/>
              <a:t>单击此处编辑母版副标题样式</a:t>
            </a:r>
            <a:endParaRPr lang="zh-CN" altLang="en-US" strike="noStrike" noProof="0" smtClean="0"/>
          </a:p>
        </p:txBody>
      </p:sp>
      <p:sp>
        <p:nvSpPr>
          <p:cNvPr id="13" name="Rectangle 4"/>
          <p:cNvSpPr>
            <a:spLocks noGrp="1" noChangeArrowheads="1"/>
          </p:cNvSpPr>
          <p:nvPr>
            <p:ph type="dt" sz="half" idx="2"/>
          </p:nvPr>
        </p:nvSpPr>
        <p:spPr bwMode="auto">
          <a:xfrm>
            <a:off x="609600" y="6243638"/>
            <a:ext cx="2844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b="0">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4" name="Rectangle 5"/>
          <p:cNvSpPr>
            <a:spLocks noGrp="1" noChangeArrowheads="1"/>
          </p:cNvSpPr>
          <p:nvPr>
            <p:ph type="ftr" sz="quarter" idx="3"/>
          </p:nvPr>
        </p:nvSpPr>
        <p:spPr bwMode="auto">
          <a:xfrm>
            <a:off x="4165600" y="6243638"/>
            <a:ext cx="3860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a:defRPr sz="1200" b="0">
                <a:latin typeface="+mj-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5" name="Rectangle 6"/>
          <p:cNvSpPr>
            <a:spLocks noGrp="1" noChangeArrowheads="1"/>
          </p:cNvSpPr>
          <p:nvPr>
            <p:ph type="sldNum" sz="quarter" idx="4"/>
          </p:nvPr>
        </p:nvSpPr>
        <p:spPr bwMode="auto">
          <a:xfrm>
            <a:off x="8737600" y="6243638"/>
            <a:ext cx="2844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
            <a:pPr lvl="0" algn="r" eaLnBrk="1" fontAlgn="base" hangingPunct="1">
              <a:buNone/>
            </a:pPr>
            <a:fld id="{9A0DB2DC-4C9A-4742-B13C-FB6460FD3503}" type="slidenum">
              <a:rPr lang="en-US" altLang="zh-CN" sz="1200" b="0" strike="noStrike" noProof="1" dirty="0">
                <a:latin typeface="Garamond" panose="02020404030301010803" pitchFamily="18" charset="0"/>
                <a:ea typeface="宋体" panose="02010600030101010101" pitchFamily="2" charset="-122"/>
                <a:cs typeface="+mn-cs"/>
              </a:rPr>
            </a:fld>
            <a:endParaRPr lang="en-US" altLang="zh-CN" sz="1200" b="0" strike="noStrike" noProof="1" dirty="0">
              <a:latin typeface="Garamond" panose="02020404030301010803"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2.png"/><Relationship Id="rId15" Type="http://schemas.openxmlformats.org/officeDocument/2006/relationships/image" Target="../media/image3.GIF"/><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35.xml"/><Relationship Id="rId8" Type="http://schemas.openxmlformats.org/officeDocument/2006/relationships/slideLayout" Target="../slideLayouts/slideLayout134.xml"/><Relationship Id="rId7" Type="http://schemas.openxmlformats.org/officeDocument/2006/relationships/slideLayout" Target="../slideLayouts/slideLayout133.xml"/><Relationship Id="rId6" Type="http://schemas.openxmlformats.org/officeDocument/2006/relationships/slideLayout" Target="../slideLayouts/slideLayout132.xml"/><Relationship Id="rId5" Type="http://schemas.openxmlformats.org/officeDocument/2006/relationships/slideLayout" Target="../slideLayouts/slideLayout131.xml"/><Relationship Id="rId4" Type="http://schemas.openxmlformats.org/officeDocument/2006/relationships/slideLayout" Target="../slideLayouts/slideLayout130.xml"/><Relationship Id="rId3" Type="http://schemas.openxmlformats.org/officeDocument/2006/relationships/slideLayout" Target="../slideLayouts/slideLayout129.xml"/><Relationship Id="rId2" Type="http://schemas.openxmlformats.org/officeDocument/2006/relationships/slideLayout" Target="../slideLayouts/slideLayout128.xml"/><Relationship Id="rId17" Type="http://schemas.openxmlformats.org/officeDocument/2006/relationships/theme" Target="../theme/theme10.xml"/><Relationship Id="rId16" Type="http://schemas.openxmlformats.org/officeDocument/2006/relationships/image" Target="../media/image2.png"/><Relationship Id="rId15" Type="http://schemas.openxmlformats.org/officeDocument/2006/relationships/image" Target="../media/image3.GIF"/><Relationship Id="rId14" Type="http://schemas.openxmlformats.org/officeDocument/2006/relationships/slideLayout" Target="../slideLayouts/slideLayout140.xml"/><Relationship Id="rId13" Type="http://schemas.openxmlformats.org/officeDocument/2006/relationships/slideLayout" Target="../slideLayouts/slideLayout139.xml"/><Relationship Id="rId12" Type="http://schemas.openxmlformats.org/officeDocument/2006/relationships/slideLayout" Target="../slideLayouts/slideLayout138.xml"/><Relationship Id="rId11" Type="http://schemas.openxmlformats.org/officeDocument/2006/relationships/slideLayout" Target="../slideLayouts/slideLayout137.xml"/><Relationship Id="rId10" Type="http://schemas.openxmlformats.org/officeDocument/2006/relationships/slideLayout" Target="../slideLayouts/slideLayout136.xml"/><Relationship Id="rId1" Type="http://schemas.openxmlformats.org/officeDocument/2006/relationships/slideLayout" Target="../slideLayouts/slideLayout127.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49.xml"/><Relationship Id="rId8" Type="http://schemas.openxmlformats.org/officeDocument/2006/relationships/slideLayout" Target="../slideLayouts/slideLayout148.xml"/><Relationship Id="rId7" Type="http://schemas.openxmlformats.org/officeDocument/2006/relationships/slideLayout" Target="../slideLayouts/slideLayout147.xml"/><Relationship Id="rId6" Type="http://schemas.openxmlformats.org/officeDocument/2006/relationships/slideLayout" Target="../slideLayouts/slideLayout146.xml"/><Relationship Id="rId5" Type="http://schemas.openxmlformats.org/officeDocument/2006/relationships/slideLayout" Target="../slideLayouts/slideLayout145.xml"/><Relationship Id="rId4" Type="http://schemas.openxmlformats.org/officeDocument/2006/relationships/slideLayout" Target="../slideLayouts/slideLayout144.xml"/><Relationship Id="rId3" Type="http://schemas.openxmlformats.org/officeDocument/2006/relationships/slideLayout" Target="../slideLayouts/slideLayout143.xml"/><Relationship Id="rId2" Type="http://schemas.openxmlformats.org/officeDocument/2006/relationships/slideLayout" Target="../slideLayouts/slideLayout142.xml"/><Relationship Id="rId17" Type="http://schemas.openxmlformats.org/officeDocument/2006/relationships/theme" Target="../theme/theme11.xml"/><Relationship Id="rId16" Type="http://schemas.openxmlformats.org/officeDocument/2006/relationships/image" Target="../media/image2.png"/><Relationship Id="rId15" Type="http://schemas.openxmlformats.org/officeDocument/2006/relationships/image" Target="../media/image3.GIF"/><Relationship Id="rId14" Type="http://schemas.openxmlformats.org/officeDocument/2006/relationships/slideLayout" Target="../slideLayouts/slideLayout154.xml"/><Relationship Id="rId13" Type="http://schemas.openxmlformats.org/officeDocument/2006/relationships/slideLayout" Target="../slideLayouts/slideLayout153.xml"/><Relationship Id="rId12" Type="http://schemas.openxmlformats.org/officeDocument/2006/relationships/slideLayout" Target="../slideLayouts/slideLayout152.xml"/><Relationship Id="rId11" Type="http://schemas.openxmlformats.org/officeDocument/2006/relationships/slideLayout" Target="../slideLayouts/slideLayout151.xml"/><Relationship Id="rId10" Type="http://schemas.openxmlformats.org/officeDocument/2006/relationships/slideLayout" Target="../slideLayouts/slideLayout150.xml"/><Relationship Id="rId1" Type="http://schemas.openxmlformats.org/officeDocument/2006/relationships/slideLayout" Target="../slideLayouts/slideLayout14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63.xml"/><Relationship Id="rId8" Type="http://schemas.openxmlformats.org/officeDocument/2006/relationships/slideLayout" Target="../slideLayouts/slideLayout162.xml"/><Relationship Id="rId7" Type="http://schemas.openxmlformats.org/officeDocument/2006/relationships/slideLayout" Target="../slideLayouts/slideLayout161.xml"/><Relationship Id="rId6" Type="http://schemas.openxmlformats.org/officeDocument/2006/relationships/slideLayout" Target="../slideLayouts/slideLayout160.xml"/><Relationship Id="rId5" Type="http://schemas.openxmlformats.org/officeDocument/2006/relationships/slideLayout" Target="../slideLayouts/slideLayout159.xml"/><Relationship Id="rId4" Type="http://schemas.openxmlformats.org/officeDocument/2006/relationships/slideLayout" Target="../slideLayouts/slideLayout158.xml"/><Relationship Id="rId3" Type="http://schemas.openxmlformats.org/officeDocument/2006/relationships/slideLayout" Target="../slideLayouts/slideLayout157.xml"/><Relationship Id="rId2" Type="http://schemas.openxmlformats.org/officeDocument/2006/relationships/slideLayout" Target="../slideLayouts/slideLayout156.xml"/><Relationship Id="rId17" Type="http://schemas.openxmlformats.org/officeDocument/2006/relationships/theme" Target="../theme/theme12.xml"/><Relationship Id="rId16" Type="http://schemas.openxmlformats.org/officeDocument/2006/relationships/image" Target="../media/image2.png"/><Relationship Id="rId15" Type="http://schemas.openxmlformats.org/officeDocument/2006/relationships/image" Target="../media/image3.GIF"/><Relationship Id="rId14" Type="http://schemas.openxmlformats.org/officeDocument/2006/relationships/slideLayout" Target="../slideLayouts/slideLayout168.xml"/><Relationship Id="rId13" Type="http://schemas.openxmlformats.org/officeDocument/2006/relationships/slideLayout" Target="../slideLayouts/slideLayout167.xml"/><Relationship Id="rId12" Type="http://schemas.openxmlformats.org/officeDocument/2006/relationships/slideLayout" Target="../slideLayouts/slideLayout166.xml"/><Relationship Id="rId11" Type="http://schemas.openxmlformats.org/officeDocument/2006/relationships/slideLayout" Target="../slideLayouts/slideLayout165.xml"/><Relationship Id="rId10" Type="http://schemas.openxmlformats.org/officeDocument/2006/relationships/slideLayout" Target="../slideLayouts/slideLayout164.xml"/><Relationship Id="rId1" Type="http://schemas.openxmlformats.org/officeDocument/2006/relationships/slideLayout" Target="../slideLayouts/slideLayout155.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77.xml"/><Relationship Id="rId8" Type="http://schemas.openxmlformats.org/officeDocument/2006/relationships/slideLayout" Target="../slideLayouts/slideLayout176.xml"/><Relationship Id="rId7" Type="http://schemas.openxmlformats.org/officeDocument/2006/relationships/slideLayout" Target="../slideLayouts/slideLayout175.xml"/><Relationship Id="rId6" Type="http://schemas.openxmlformats.org/officeDocument/2006/relationships/slideLayout" Target="../slideLayouts/slideLayout174.xml"/><Relationship Id="rId5" Type="http://schemas.openxmlformats.org/officeDocument/2006/relationships/slideLayout" Target="../slideLayouts/slideLayout173.xml"/><Relationship Id="rId4" Type="http://schemas.openxmlformats.org/officeDocument/2006/relationships/slideLayout" Target="../slideLayouts/slideLayout172.xml"/><Relationship Id="rId3" Type="http://schemas.openxmlformats.org/officeDocument/2006/relationships/slideLayout" Target="../slideLayouts/slideLayout171.xml"/><Relationship Id="rId2" Type="http://schemas.openxmlformats.org/officeDocument/2006/relationships/slideLayout" Target="../slideLayouts/slideLayout170.xml"/><Relationship Id="rId17" Type="http://schemas.openxmlformats.org/officeDocument/2006/relationships/theme" Target="../theme/theme13.xml"/><Relationship Id="rId16" Type="http://schemas.openxmlformats.org/officeDocument/2006/relationships/image" Target="../media/image2.png"/><Relationship Id="rId15" Type="http://schemas.openxmlformats.org/officeDocument/2006/relationships/image" Target="../media/image3.GIF"/><Relationship Id="rId14" Type="http://schemas.openxmlformats.org/officeDocument/2006/relationships/slideLayout" Target="../slideLayouts/slideLayout182.xml"/><Relationship Id="rId13" Type="http://schemas.openxmlformats.org/officeDocument/2006/relationships/slideLayout" Target="../slideLayouts/slideLayout181.xml"/><Relationship Id="rId12" Type="http://schemas.openxmlformats.org/officeDocument/2006/relationships/slideLayout" Target="../slideLayouts/slideLayout180.xml"/><Relationship Id="rId11" Type="http://schemas.openxmlformats.org/officeDocument/2006/relationships/slideLayout" Target="../slideLayouts/slideLayout179.xml"/><Relationship Id="rId10" Type="http://schemas.openxmlformats.org/officeDocument/2006/relationships/slideLayout" Target="../slideLayouts/slideLayout178.xml"/><Relationship Id="rId1" Type="http://schemas.openxmlformats.org/officeDocument/2006/relationships/slideLayout" Target="../slideLayouts/slideLayout169.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91.xml"/><Relationship Id="rId8" Type="http://schemas.openxmlformats.org/officeDocument/2006/relationships/slideLayout" Target="../slideLayouts/slideLayout190.xml"/><Relationship Id="rId7" Type="http://schemas.openxmlformats.org/officeDocument/2006/relationships/slideLayout" Target="../slideLayouts/slideLayout189.xml"/><Relationship Id="rId6" Type="http://schemas.openxmlformats.org/officeDocument/2006/relationships/slideLayout" Target="../slideLayouts/slideLayout188.xml"/><Relationship Id="rId5" Type="http://schemas.openxmlformats.org/officeDocument/2006/relationships/slideLayout" Target="../slideLayouts/slideLayout187.xml"/><Relationship Id="rId4" Type="http://schemas.openxmlformats.org/officeDocument/2006/relationships/slideLayout" Target="../slideLayouts/slideLayout186.xml"/><Relationship Id="rId3" Type="http://schemas.openxmlformats.org/officeDocument/2006/relationships/slideLayout" Target="../slideLayouts/slideLayout185.xml"/><Relationship Id="rId2" Type="http://schemas.openxmlformats.org/officeDocument/2006/relationships/slideLayout" Target="../slideLayouts/slideLayout184.xml"/><Relationship Id="rId17" Type="http://schemas.openxmlformats.org/officeDocument/2006/relationships/theme" Target="../theme/theme14.xml"/><Relationship Id="rId16" Type="http://schemas.openxmlformats.org/officeDocument/2006/relationships/image" Target="../media/image2.png"/><Relationship Id="rId15" Type="http://schemas.openxmlformats.org/officeDocument/2006/relationships/image" Target="../media/image3.GIF"/><Relationship Id="rId14" Type="http://schemas.openxmlformats.org/officeDocument/2006/relationships/slideLayout" Target="../slideLayouts/slideLayout196.xml"/><Relationship Id="rId13" Type="http://schemas.openxmlformats.org/officeDocument/2006/relationships/slideLayout" Target="../slideLayouts/slideLayout195.xml"/><Relationship Id="rId12" Type="http://schemas.openxmlformats.org/officeDocument/2006/relationships/slideLayout" Target="../slideLayouts/slideLayout194.xml"/><Relationship Id="rId11" Type="http://schemas.openxmlformats.org/officeDocument/2006/relationships/slideLayout" Target="../slideLayouts/slideLayout193.xml"/><Relationship Id="rId10" Type="http://schemas.openxmlformats.org/officeDocument/2006/relationships/slideLayout" Target="../slideLayouts/slideLayout192.xml"/><Relationship Id="rId1" Type="http://schemas.openxmlformats.org/officeDocument/2006/relationships/slideLayout" Target="../slideLayouts/slideLayout183.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205.xml"/><Relationship Id="rId8" Type="http://schemas.openxmlformats.org/officeDocument/2006/relationships/slideLayout" Target="../slideLayouts/slideLayout204.xml"/><Relationship Id="rId7" Type="http://schemas.openxmlformats.org/officeDocument/2006/relationships/slideLayout" Target="../slideLayouts/slideLayout203.xml"/><Relationship Id="rId6" Type="http://schemas.openxmlformats.org/officeDocument/2006/relationships/slideLayout" Target="../slideLayouts/slideLayout202.xml"/><Relationship Id="rId5" Type="http://schemas.openxmlformats.org/officeDocument/2006/relationships/slideLayout" Target="../slideLayouts/slideLayout201.xml"/><Relationship Id="rId4" Type="http://schemas.openxmlformats.org/officeDocument/2006/relationships/slideLayout" Target="../slideLayouts/slideLayout200.xml"/><Relationship Id="rId3" Type="http://schemas.openxmlformats.org/officeDocument/2006/relationships/slideLayout" Target="../slideLayouts/slideLayout199.xml"/><Relationship Id="rId2" Type="http://schemas.openxmlformats.org/officeDocument/2006/relationships/slideLayout" Target="../slideLayouts/slideLayout198.xml"/><Relationship Id="rId17" Type="http://schemas.openxmlformats.org/officeDocument/2006/relationships/theme" Target="../theme/theme15.xml"/><Relationship Id="rId16" Type="http://schemas.openxmlformats.org/officeDocument/2006/relationships/image" Target="../media/image2.png"/><Relationship Id="rId15" Type="http://schemas.openxmlformats.org/officeDocument/2006/relationships/image" Target="../media/image3.GIF"/><Relationship Id="rId14" Type="http://schemas.openxmlformats.org/officeDocument/2006/relationships/slideLayout" Target="../slideLayouts/slideLayout210.xml"/><Relationship Id="rId13" Type="http://schemas.openxmlformats.org/officeDocument/2006/relationships/slideLayout" Target="../slideLayouts/slideLayout209.xml"/><Relationship Id="rId12" Type="http://schemas.openxmlformats.org/officeDocument/2006/relationships/slideLayout" Target="../slideLayouts/slideLayout208.xml"/><Relationship Id="rId11" Type="http://schemas.openxmlformats.org/officeDocument/2006/relationships/slideLayout" Target="../slideLayouts/slideLayout207.xml"/><Relationship Id="rId10" Type="http://schemas.openxmlformats.org/officeDocument/2006/relationships/slideLayout" Target="../slideLayouts/slideLayout206.xml"/><Relationship Id="rId1" Type="http://schemas.openxmlformats.org/officeDocument/2006/relationships/slideLayout" Target="../slideLayouts/slideLayout197.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5" Type="http://schemas.openxmlformats.org/officeDocument/2006/relationships/theme" Target="../theme/theme2.xml"/><Relationship Id="rId14" Type="http://schemas.openxmlformats.org/officeDocument/2006/relationships/image" Target="../media/image2.png"/><Relationship Id="rId13" Type="http://schemas.openxmlformats.org/officeDocument/2006/relationships/image" Target="../media/image3.GIF"/><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8" Type="http://schemas.openxmlformats.org/officeDocument/2006/relationships/theme" Target="../theme/theme3.xml"/><Relationship Id="rId17" Type="http://schemas.openxmlformats.org/officeDocument/2006/relationships/image" Target="../media/image2.png"/><Relationship Id="rId16" Type="http://schemas.openxmlformats.org/officeDocument/2006/relationships/image" Target="../media/image3.GIF"/><Relationship Id="rId15" Type="http://schemas.openxmlformats.org/officeDocument/2006/relationships/slideLayout" Target="../slideLayouts/slideLayout41.xml"/><Relationship Id="rId14" Type="http://schemas.openxmlformats.org/officeDocument/2006/relationships/slideLayout" Target="../slideLayouts/slideLayout40.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0.xml"/><Relationship Id="rId8" Type="http://schemas.openxmlformats.org/officeDocument/2006/relationships/slideLayout" Target="../slideLayouts/slideLayout49.xml"/><Relationship Id="rId7" Type="http://schemas.openxmlformats.org/officeDocument/2006/relationships/slideLayout" Target="../slideLayouts/slideLayout48.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 Id="rId3" Type="http://schemas.openxmlformats.org/officeDocument/2006/relationships/slideLayout" Target="../slideLayouts/slideLayout44.xml"/><Relationship Id="rId2" Type="http://schemas.openxmlformats.org/officeDocument/2006/relationships/slideLayout" Target="../slideLayouts/slideLayout43.xml"/><Relationship Id="rId15" Type="http://schemas.openxmlformats.org/officeDocument/2006/relationships/theme" Target="../theme/theme4.xml"/><Relationship Id="rId14" Type="http://schemas.openxmlformats.org/officeDocument/2006/relationships/image" Target="../media/image7.jpeg"/><Relationship Id="rId13" Type="http://schemas.openxmlformats.org/officeDocument/2006/relationships/slideLayout" Target="../slideLayouts/slideLayout54.xml"/><Relationship Id="rId12" Type="http://schemas.openxmlformats.org/officeDocument/2006/relationships/slideLayout" Target="../slideLayouts/slideLayout53.xml"/><Relationship Id="rId11" Type="http://schemas.openxmlformats.org/officeDocument/2006/relationships/slideLayout" Target="../slideLayouts/slideLayout52.xml"/><Relationship Id="rId10" Type="http://schemas.openxmlformats.org/officeDocument/2006/relationships/slideLayout" Target="../slideLayouts/slideLayout51.xml"/><Relationship Id="rId1"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3.xml"/><Relationship Id="rId8" Type="http://schemas.openxmlformats.org/officeDocument/2006/relationships/slideLayout" Target="../slideLayouts/slideLayout62.xml"/><Relationship Id="rId7" Type="http://schemas.openxmlformats.org/officeDocument/2006/relationships/slideLayout" Target="../slideLayouts/slideLayout61.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 Id="rId3" Type="http://schemas.openxmlformats.org/officeDocument/2006/relationships/slideLayout" Target="../slideLayouts/slideLayout57.xml"/><Relationship Id="rId2" Type="http://schemas.openxmlformats.org/officeDocument/2006/relationships/slideLayout" Target="../slideLayouts/slideLayout56.xml"/><Relationship Id="rId18" Type="http://schemas.openxmlformats.org/officeDocument/2006/relationships/theme" Target="../theme/theme5.xml"/><Relationship Id="rId17" Type="http://schemas.openxmlformats.org/officeDocument/2006/relationships/image" Target="../media/image2.png"/><Relationship Id="rId16" Type="http://schemas.openxmlformats.org/officeDocument/2006/relationships/image" Target="../media/image3.GIF"/><Relationship Id="rId15" Type="http://schemas.openxmlformats.org/officeDocument/2006/relationships/slideLayout" Target="../slideLayouts/slideLayout69.xml"/><Relationship Id="rId14" Type="http://schemas.openxmlformats.org/officeDocument/2006/relationships/slideLayout" Target="../slideLayouts/slideLayout68.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8.xml"/><Relationship Id="rId8" Type="http://schemas.openxmlformats.org/officeDocument/2006/relationships/slideLayout" Target="../slideLayouts/slideLayout77.xml"/><Relationship Id="rId7" Type="http://schemas.openxmlformats.org/officeDocument/2006/relationships/slideLayout" Target="../slideLayouts/slideLayout76.xml"/><Relationship Id="rId6" Type="http://schemas.openxmlformats.org/officeDocument/2006/relationships/slideLayout" Target="../slideLayouts/slideLayout75.xml"/><Relationship Id="rId5" Type="http://schemas.openxmlformats.org/officeDocument/2006/relationships/slideLayout" Target="../slideLayouts/slideLayout74.xml"/><Relationship Id="rId4" Type="http://schemas.openxmlformats.org/officeDocument/2006/relationships/slideLayout" Target="../slideLayouts/slideLayout73.xml"/><Relationship Id="rId3" Type="http://schemas.openxmlformats.org/officeDocument/2006/relationships/slideLayout" Target="../slideLayouts/slideLayout72.xml"/><Relationship Id="rId2" Type="http://schemas.openxmlformats.org/officeDocument/2006/relationships/slideLayout" Target="../slideLayouts/slideLayout71.xml"/><Relationship Id="rId18" Type="http://schemas.openxmlformats.org/officeDocument/2006/relationships/theme" Target="../theme/theme6.xml"/><Relationship Id="rId17" Type="http://schemas.openxmlformats.org/officeDocument/2006/relationships/image" Target="../media/image2.png"/><Relationship Id="rId16" Type="http://schemas.openxmlformats.org/officeDocument/2006/relationships/image" Target="../media/image3.GIF"/><Relationship Id="rId15" Type="http://schemas.openxmlformats.org/officeDocument/2006/relationships/slideLayout" Target="../slideLayouts/slideLayout84.xml"/><Relationship Id="rId14" Type="http://schemas.openxmlformats.org/officeDocument/2006/relationships/slideLayout" Target="../slideLayouts/slideLayout83.xml"/><Relationship Id="rId13" Type="http://schemas.openxmlformats.org/officeDocument/2006/relationships/slideLayout" Target="../slideLayouts/slideLayout82.xml"/><Relationship Id="rId12" Type="http://schemas.openxmlformats.org/officeDocument/2006/relationships/slideLayout" Target="../slideLayouts/slideLayout81.xml"/><Relationship Id="rId11" Type="http://schemas.openxmlformats.org/officeDocument/2006/relationships/slideLayout" Target="../slideLayouts/slideLayout80.xml"/><Relationship Id="rId10" Type="http://schemas.openxmlformats.org/officeDocument/2006/relationships/slideLayout" Target="../slideLayouts/slideLayout79.xml"/><Relationship Id="rId1" Type="http://schemas.openxmlformats.org/officeDocument/2006/relationships/slideLayout" Target="../slideLayouts/slideLayout70.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93.xml"/><Relationship Id="rId8" Type="http://schemas.openxmlformats.org/officeDocument/2006/relationships/slideLayout" Target="../slideLayouts/slideLayout92.xml"/><Relationship Id="rId7" Type="http://schemas.openxmlformats.org/officeDocument/2006/relationships/slideLayout" Target="../slideLayouts/slideLayout91.xml"/><Relationship Id="rId6" Type="http://schemas.openxmlformats.org/officeDocument/2006/relationships/slideLayout" Target="../slideLayouts/slideLayout90.xml"/><Relationship Id="rId5" Type="http://schemas.openxmlformats.org/officeDocument/2006/relationships/slideLayout" Target="../slideLayouts/slideLayout89.xml"/><Relationship Id="rId4" Type="http://schemas.openxmlformats.org/officeDocument/2006/relationships/slideLayout" Target="../slideLayouts/slideLayout88.xml"/><Relationship Id="rId3" Type="http://schemas.openxmlformats.org/officeDocument/2006/relationships/slideLayout" Target="../slideLayouts/slideLayout87.xml"/><Relationship Id="rId2" Type="http://schemas.openxmlformats.org/officeDocument/2006/relationships/slideLayout" Target="../slideLayouts/slideLayout86.xml"/><Relationship Id="rId17" Type="http://schemas.openxmlformats.org/officeDocument/2006/relationships/theme" Target="../theme/theme7.xml"/><Relationship Id="rId16" Type="http://schemas.openxmlformats.org/officeDocument/2006/relationships/image" Target="../media/image2.png"/><Relationship Id="rId15" Type="http://schemas.openxmlformats.org/officeDocument/2006/relationships/image" Target="../media/image3.GIF"/><Relationship Id="rId14" Type="http://schemas.openxmlformats.org/officeDocument/2006/relationships/slideLayout" Target="../slideLayouts/slideLayout98.xml"/><Relationship Id="rId13" Type="http://schemas.openxmlformats.org/officeDocument/2006/relationships/slideLayout" Target="../slideLayouts/slideLayout97.xml"/><Relationship Id="rId12" Type="http://schemas.openxmlformats.org/officeDocument/2006/relationships/slideLayout" Target="../slideLayouts/slideLayout96.xml"/><Relationship Id="rId11" Type="http://schemas.openxmlformats.org/officeDocument/2006/relationships/slideLayout" Target="../slideLayouts/slideLayout95.xml"/><Relationship Id="rId10" Type="http://schemas.openxmlformats.org/officeDocument/2006/relationships/slideLayout" Target="../slideLayouts/slideLayout94.xml"/><Relationship Id="rId1" Type="http://schemas.openxmlformats.org/officeDocument/2006/relationships/slideLayout" Target="../slideLayouts/slideLayout85.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07.xml"/><Relationship Id="rId8" Type="http://schemas.openxmlformats.org/officeDocument/2006/relationships/slideLayout" Target="../slideLayouts/slideLayout106.xml"/><Relationship Id="rId7" Type="http://schemas.openxmlformats.org/officeDocument/2006/relationships/slideLayout" Target="../slideLayouts/slideLayout105.xml"/><Relationship Id="rId6" Type="http://schemas.openxmlformats.org/officeDocument/2006/relationships/slideLayout" Target="../slideLayouts/slideLayout104.xml"/><Relationship Id="rId5" Type="http://schemas.openxmlformats.org/officeDocument/2006/relationships/slideLayout" Target="../slideLayouts/slideLayout103.xml"/><Relationship Id="rId4" Type="http://schemas.openxmlformats.org/officeDocument/2006/relationships/slideLayout" Target="../slideLayouts/slideLayout102.xml"/><Relationship Id="rId3" Type="http://schemas.openxmlformats.org/officeDocument/2006/relationships/slideLayout" Target="../slideLayouts/slideLayout101.xml"/><Relationship Id="rId2" Type="http://schemas.openxmlformats.org/officeDocument/2006/relationships/slideLayout" Target="../slideLayouts/slideLayout100.xml"/><Relationship Id="rId17" Type="http://schemas.openxmlformats.org/officeDocument/2006/relationships/theme" Target="../theme/theme8.xml"/><Relationship Id="rId16" Type="http://schemas.openxmlformats.org/officeDocument/2006/relationships/image" Target="../media/image2.png"/><Relationship Id="rId15" Type="http://schemas.openxmlformats.org/officeDocument/2006/relationships/image" Target="../media/image3.GIF"/><Relationship Id="rId14" Type="http://schemas.openxmlformats.org/officeDocument/2006/relationships/slideLayout" Target="../slideLayouts/slideLayout112.xml"/><Relationship Id="rId13" Type="http://schemas.openxmlformats.org/officeDocument/2006/relationships/slideLayout" Target="../slideLayouts/slideLayout111.xml"/><Relationship Id="rId12" Type="http://schemas.openxmlformats.org/officeDocument/2006/relationships/slideLayout" Target="../slideLayouts/slideLayout110.xml"/><Relationship Id="rId11" Type="http://schemas.openxmlformats.org/officeDocument/2006/relationships/slideLayout" Target="../slideLayouts/slideLayout109.xml"/><Relationship Id="rId10" Type="http://schemas.openxmlformats.org/officeDocument/2006/relationships/slideLayout" Target="../slideLayouts/slideLayout108.xml"/><Relationship Id="rId1" Type="http://schemas.openxmlformats.org/officeDocument/2006/relationships/slideLayout" Target="../slideLayouts/slideLayout99.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21.xml"/><Relationship Id="rId8" Type="http://schemas.openxmlformats.org/officeDocument/2006/relationships/slideLayout" Target="../slideLayouts/slideLayout120.xml"/><Relationship Id="rId7" Type="http://schemas.openxmlformats.org/officeDocument/2006/relationships/slideLayout" Target="../slideLayouts/slideLayout119.xml"/><Relationship Id="rId6" Type="http://schemas.openxmlformats.org/officeDocument/2006/relationships/slideLayout" Target="../slideLayouts/slideLayout118.xml"/><Relationship Id="rId5" Type="http://schemas.openxmlformats.org/officeDocument/2006/relationships/slideLayout" Target="../slideLayouts/slideLayout117.xml"/><Relationship Id="rId4" Type="http://schemas.openxmlformats.org/officeDocument/2006/relationships/slideLayout" Target="../slideLayouts/slideLayout116.xml"/><Relationship Id="rId3" Type="http://schemas.openxmlformats.org/officeDocument/2006/relationships/slideLayout" Target="../slideLayouts/slideLayout115.xml"/><Relationship Id="rId2" Type="http://schemas.openxmlformats.org/officeDocument/2006/relationships/slideLayout" Target="../slideLayouts/slideLayout114.xml"/><Relationship Id="rId17" Type="http://schemas.openxmlformats.org/officeDocument/2006/relationships/theme" Target="../theme/theme9.xml"/><Relationship Id="rId16" Type="http://schemas.openxmlformats.org/officeDocument/2006/relationships/image" Target="../media/image2.png"/><Relationship Id="rId15" Type="http://schemas.openxmlformats.org/officeDocument/2006/relationships/image" Target="../media/image3.GIF"/><Relationship Id="rId14" Type="http://schemas.openxmlformats.org/officeDocument/2006/relationships/slideLayout" Target="../slideLayouts/slideLayout126.xml"/><Relationship Id="rId13" Type="http://schemas.openxmlformats.org/officeDocument/2006/relationships/slideLayout" Target="../slideLayouts/slideLayout125.xml"/><Relationship Id="rId12" Type="http://schemas.openxmlformats.org/officeDocument/2006/relationships/slideLayout" Target="../slideLayouts/slideLayout124.xml"/><Relationship Id="rId11" Type="http://schemas.openxmlformats.org/officeDocument/2006/relationships/slideLayout" Target="../slideLayouts/slideLayout123.xml"/><Relationship Id="rId10" Type="http://schemas.openxmlformats.org/officeDocument/2006/relationships/slideLayout" Target="../slideLayouts/slideLayout122.xml"/><Relationship Id="rId1"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609600" y="609600"/>
            <a:ext cx="10972800" cy="808038"/>
          </a:xfrm>
          <a:prstGeom prst="rect">
            <a:avLst/>
          </a:prstGeom>
          <a:noFill/>
          <a:ln w="9525">
            <a:noFill/>
          </a:ln>
        </p:spPr>
        <p:txBody>
          <a:bodyPr anchor="t" anchorCtr="0"/>
          <a:p>
            <a:pPr lvl="0"/>
            <a:r>
              <a:rPr lang="zh-CN" altLang="en-US" dirty="0"/>
              <a:t>单击此处编辑母版标题样式</a:t>
            </a:r>
            <a:endParaRPr lang="zh-CN" altLang="en-US" dirty="0"/>
          </a:p>
        </p:txBody>
      </p:sp>
      <p:sp>
        <p:nvSpPr>
          <p:cNvPr id="1027" name="Rectangle 3"/>
          <p:cNvSpPr>
            <a:spLocks noGrp="1"/>
          </p:cNvSpPr>
          <p:nvPr>
            <p:ph type="body"/>
          </p:nvPr>
        </p:nvSpPr>
        <p:spPr>
          <a:xfrm>
            <a:off x="609600" y="1600200"/>
            <a:ext cx="10972800" cy="4530725"/>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Freeform 7"/>
          <p:cNvSpPr/>
          <p:nvPr/>
        </p:nvSpPr>
        <p:spPr>
          <a:xfrm>
            <a:off x="406400" y="457200"/>
            <a:ext cx="10972800" cy="609600"/>
          </a:xfrm>
          <a:custGeom>
            <a:avLst/>
            <a:gdLst/>
            <a:ahLst/>
            <a:cxnLst>
              <a:cxn ang="0">
                <a:pos x="0" y="2147483647"/>
              </a:cxn>
              <a:cxn ang="0">
                <a:pos x="0" y="0"/>
              </a:cxn>
              <a:cxn ang="0">
                <a:pos x="2147483647" y="0"/>
              </a:cxn>
            </a:cxnLst>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p>
            <a:endParaRPr lang="zh-CN" altLang="en-US"/>
          </a:p>
        </p:txBody>
      </p:sp>
      <p:sp>
        <p:nvSpPr>
          <p:cNvPr id="1029" name="Line 8"/>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1" name="Text Box 10"/>
          <p:cNvSpPr txBox="1">
            <a:spLocks noChangeArrowheads="1"/>
          </p:cNvSpPr>
          <p:nvPr/>
        </p:nvSpPr>
        <p:spPr bwMode="auto">
          <a:xfrm>
            <a:off x="508000" y="76200"/>
            <a:ext cx="52832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第</a:t>
            </a:r>
            <a:r>
              <a:rPr kumimoji="0" lang="en-US" altLang="zh-CN"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7</a:t>
            </a: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章 第五代移动通信系统（</a:t>
            </a:r>
            <a:r>
              <a:rPr kumimoji="0" lang="en-US" altLang="zh-CN"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5G</a:t>
            </a: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 </a:t>
            </a:r>
            <a:endPar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endParaRPr>
          </a:p>
        </p:txBody>
      </p:sp>
      <p:pic>
        <p:nvPicPr>
          <p:cNvPr id="2" name="Picture 11" descr="HaoSc4_209_20052410198371"/>
          <p:cNvPicPr>
            <a:picLocks noChangeAspect="1"/>
          </p:cNvPicPr>
          <p:nvPr/>
        </p:nvPicPr>
        <p:blipFill>
          <a:blip r:embed="rId15"/>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rtl="0" eaLnBrk="0" fontAlgn="base" hangingPunct="0">
        <a:spcBef>
          <a:spcPct val="0"/>
        </a:spcBef>
        <a:spcAft>
          <a:spcPct val="0"/>
        </a:spcAft>
        <a:defRPr sz="4200" b="1">
          <a:solidFill>
            <a:srgbClr val="0000FF"/>
          </a:solidFill>
          <a:latin typeface="+mj-lt"/>
          <a:ea typeface="+mj-ea"/>
          <a:cs typeface="+mj-cs"/>
        </a:defRPr>
      </a:lvl1pPr>
      <a:lvl2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2pPr>
      <a:lvl3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3pPr>
      <a:lvl4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4pPr>
      <a:lvl5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5pPr>
      <a:lvl6pPr marL="4572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6pPr>
      <a:lvl7pPr marL="9144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7pPr>
      <a:lvl8pPr marL="13716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8pPr>
      <a:lvl9pPr marL="18288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Blip>
          <a:blip r:embed="rId16"/>
        </a:buBlip>
        <a:defRPr sz="2800">
          <a:solidFill>
            <a:schemeClr val="tx1"/>
          </a:solidFill>
          <a:latin typeface="+mn-lt"/>
          <a:ea typeface="+mn-ea"/>
          <a:cs typeface="楷体_GB2312" panose="02010609030101010101" charset="-122"/>
        </a:defRPr>
      </a:lvl1pPr>
      <a:lvl2pPr marL="669925" indent="-325755" algn="l" rtl="0" eaLnBrk="0" fontAlgn="base" hangingPunct="0">
        <a:spcBef>
          <a:spcPct val="20000"/>
        </a:spcBef>
        <a:spcAft>
          <a:spcPct val="0"/>
        </a:spcAft>
        <a:buClr>
          <a:schemeClr val="accent2"/>
        </a:buClr>
        <a:buFont typeface="Wingdings" panose="05000000000000000000" pitchFamily="2" charset="2"/>
        <a:buBlip>
          <a:blip r:embed="rId16"/>
        </a:buBlip>
        <a:defRPr sz="2400">
          <a:solidFill>
            <a:schemeClr val="tx1"/>
          </a:solidFill>
          <a:latin typeface="+mn-lt"/>
          <a:ea typeface="+mj-ea"/>
          <a:cs typeface="楷体_GB2312" panose="02010609030101010101" charset="-122"/>
        </a:defRPr>
      </a:lvl2pPr>
      <a:lvl3pPr marL="1022350" indent="-351155" algn="l" rtl="0" eaLnBrk="0" fontAlgn="base" hangingPunct="0">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cs typeface="楷体_GB2312" panose="02010609030101010101" charset="-122"/>
        </a:defRPr>
      </a:lvl3pPr>
      <a:lvl4pPr marL="1339850" indent="-316230" algn="l" rtl="0" eaLnBrk="0" fontAlgn="base" hangingPunct="0">
        <a:spcBef>
          <a:spcPct val="20000"/>
        </a:spcBef>
        <a:spcAft>
          <a:spcPct val="0"/>
        </a:spcAft>
        <a:buClr>
          <a:schemeClr val="accent2"/>
        </a:buClr>
        <a:buFont typeface="Wingdings" panose="05000000000000000000" pitchFamily="2" charset="2"/>
        <a:buBlip>
          <a:blip r:embed="rId16"/>
        </a:buBlip>
        <a:defRPr sz="2000">
          <a:solidFill>
            <a:schemeClr val="tx1"/>
          </a:solidFill>
          <a:latin typeface="+mn-lt"/>
          <a:ea typeface="+mj-ea"/>
          <a:cs typeface="楷体_GB2312" panose="02010609030101010101" charset="-122"/>
        </a:defRPr>
      </a:lvl4pPr>
      <a:lvl5pPr marL="1681480" indent="-339725" algn="l" rtl="0" eaLnBrk="0" fontAlgn="base" hangingPunct="0">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cs typeface="楷体_GB2312" panose="02010609030101010101" charset="-122"/>
        </a:defRPr>
      </a:lvl5pPr>
      <a:lvl6pPr marL="21386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6pPr>
      <a:lvl7pPr marL="25958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7pPr>
      <a:lvl8pPr marL="30530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8pPr>
      <a:lvl9pPr marL="35102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609600" y="609600"/>
            <a:ext cx="10972800" cy="808038"/>
          </a:xfrm>
          <a:prstGeom prst="rect">
            <a:avLst/>
          </a:prstGeom>
          <a:noFill/>
          <a:ln w="9525">
            <a:noFill/>
          </a:ln>
        </p:spPr>
        <p:txBody>
          <a:bodyPr anchor="t" anchorCtr="0"/>
          <a:p>
            <a:pPr lvl="0"/>
            <a:r>
              <a:rPr lang="zh-CN" altLang="en-US" dirty="0"/>
              <a:t>单击此处编辑母版标题样式</a:t>
            </a:r>
            <a:endParaRPr lang="zh-CN" altLang="en-US" dirty="0"/>
          </a:p>
        </p:txBody>
      </p:sp>
      <p:sp>
        <p:nvSpPr>
          <p:cNvPr id="1027" name="Rectangle 3"/>
          <p:cNvSpPr>
            <a:spLocks noGrp="1"/>
          </p:cNvSpPr>
          <p:nvPr>
            <p:ph type="body"/>
          </p:nvPr>
        </p:nvSpPr>
        <p:spPr>
          <a:xfrm>
            <a:off x="609600" y="1600200"/>
            <a:ext cx="10972800" cy="4530725"/>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Freeform 7"/>
          <p:cNvSpPr/>
          <p:nvPr/>
        </p:nvSpPr>
        <p:spPr>
          <a:xfrm>
            <a:off x="406400" y="457200"/>
            <a:ext cx="10972800" cy="609600"/>
          </a:xfrm>
          <a:custGeom>
            <a:avLst/>
            <a:gdLst/>
            <a:ahLst/>
            <a:cxnLst>
              <a:cxn ang="0">
                <a:pos x="0" y="2147483647"/>
              </a:cxn>
              <a:cxn ang="0">
                <a:pos x="0" y="0"/>
              </a:cxn>
              <a:cxn ang="0">
                <a:pos x="2147483647" y="0"/>
              </a:cxn>
            </a:cxnLst>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p>
            <a:endParaRPr lang="zh-CN" altLang="en-US"/>
          </a:p>
        </p:txBody>
      </p:sp>
      <p:sp>
        <p:nvSpPr>
          <p:cNvPr id="1029" name="Line 8"/>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1" name="Text Box 10"/>
          <p:cNvSpPr txBox="1">
            <a:spLocks noChangeArrowheads="1"/>
          </p:cNvSpPr>
          <p:nvPr/>
        </p:nvSpPr>
        <p:spPr bwMode="auto">
          <a:xfrm>
            <a:off x="508000" y="76200"/>
            <a:ext cx="52832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第</a:t>
            </a:r>
            <a:r>
              <a:rPr kumimoji="0" lang="en-US" altLang="zh-CN"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7</a:t>
            </a: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章 第五代移动通信系统（</a:t>
            </a:r>
            <a:r>
              <a:rPr kumimoji="0" lang="en-US" altLang="zh-CN"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5G</a:t>
            </a: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 </a:t>
            </a:r>
            <a:endPar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endParaRPr>
          </a:p>
        </p:txBody>
      </p:sp>
      <p:pic>
        <p:nvPicPr>
          <p:cNvPr id="2" name="Picture 11" descr="HaoSc4_209_20052410198371"/>
          <p:cNvPicPr>
            <a:picLocks noChangeAspect="1"/>
          </p:cNvPicPr>
          <p:nvPr/>
        </p:nvPicPr>
        <p:blipFill>
          <a:blip r:embed="rId15"/>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Lst>
  <p:hf sldNum="0" hdr="0" ftr="0" dt="0"/>
  <p:txStyles>
    <p:titleStyle>
      <a:lvl1pPr algn="ctr" rtl="0" eaLnBrk="0" fontAlgn="base" hangingPunct="0">
        <a:spcBef>
          <a:spcPct val="0"/>
        </a:spcBef>
        <a:spcAft>
          <a:spcPct val="0"/>
        </a:spcAft>
        <a:defRPr sz="4200" b="1">
          <a:solidFill>
            <a:srgbClr val="0000FF"/>
          </a:solidFill>
          <a:latin typeface="+mj-lt"/>
          <a:ea typeface="+mj-ea"/>
          <a:cs typeface="+mj-cs"/>
        </a:defRPr>
      </a:lvl1pPr>
      <a:lvl2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2pPr>
      <a:lvl3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3pPr>
      <a:lvl4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4pPr>
      <a:lvl5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5pPr>
      <a:lvl6pPr marL="4572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6pPr>
      <a:lvl7pPr marL="9144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7pPr>
      <a:lvl8pPr marL="13716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8pPr>
      <a:lvl9pPr marL="18288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Blip>
          <a:blip r:embed="rId16"/>
        </a:buBlip>
        <a:defRPr sz="2800">
          <a:solidFill>
            <a:schemeClr val="tx1"/>
          </a:solidFill>
          <a:latin typeface="+mn-lt"/>
          <a:ea typeface="+mn-ea"/>
          <a:cs typeface="楷体_GB2312" panose="02010609030101010101" charset="-122"/>
        </a:defRPr>
      </a:lvl1pPr>
      <a:lvl2pPr marL="669925" indent="-325755" algn="l" rtl="0" eaLnBrk="0" fontAlgn="base" hangingPunct="0">
        <a:spcBef>
          <a:spcPct val="20000"/>
        </a:spcBef>
        <a:spcAft>
          <a:spcPct val="0"/>
        </a:spcAft>
        <a:buClr>
          <a:schemeClr val="accent2"/>
        </a:buClr>
        <a:buFont typeface="Wingdings" panose="05000000000000000000" pitchFamily="2" charset="2"/>
        <a:buBlip>
          <a:blip r:embed="rId16"/>
        </a:buBlip>
        <a:defRPr sz="2400">
          <a:solidFill>
            <a:schemeClr val="tx1"/>
          </a:solidFill>
          <a:latin typeface="+mn-lt"/>
          <a:ea typeface="+mj-ea"/>
          <a:cs typeface="楷体_GB2312" panose="02010609030101010101" charset="-122"/>
        </a:defRPr>
      </a:lvl2pPr>
      <a:lvl3pPr marL="1022350" indent="-351155" algn="l" rtl="0" eaLnBrk="0" fontAlgn="base" hangingPunct="0">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cs typeface="楷体_GB2312" panose="02010609030101010101" charset="-122"/>
        </a:defRPr>
      </a:lvl3pPr>
      <a:lvl4pPr marL="1339850" indent="-316230" algn="l" rtl="0" eaLnBrk="0" fontAlgn="base" hangingPunct="0">
        <a:spcBef>
          <a:spcPct val="20000"/>
        </a:spcBef>
        <a:spcAft>
          <a:spcPct val="0"/>
        </a:spcAft>
        <a:buClr>
          <a:schemeClr val="accent2"/>
        </a:buClr>
        <a:buFont typeface="Wingdings" panose="05000000000000000000" pitchFamily="2" charset="2"/>
        <a:buBlip>
          <a:blip r:embed="rId16"/>
        </a:buBlip>
        <a:defRPr sz="2000">
          <a:solidFill>
            <a:schemeClr val="tx1"/>
          </a:solidFill>
          <a:latin typeface="+mn-lt"/>
          <a:ea typeface="+mj-ea"/>
          <a:cs typeface="楷体_GB2312" panose="02010609030101010101" charset="-122"/>
        </a:defRPr>
      </a:lvl4pPr>
      <a:lvl5pPr marL="1681480" indent="-339725" algn="l" rtl="0" eaLnBrk="0" fontAlgn="base" hangingPunct="0">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cs typeface="楷体_GB2312" panose="02010609030101010101" charset="-122"/>
        </a:defRPr>
      </a:lvl5pPr>
      <a:lvl6pPr marL="21386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6pPr>
      <a:lvl7pPr marL="25958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7pPr>
      <a:lvl8pPr marL="30530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8pPr>
      <a:lvl9pPr marL="35102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609600" y="609600"/>
            <a:ext cx="10972800" cy="808038"/>
          </a:xfrm>
          <a:prstGeom prst="rect">
            <a:avLst/>
          </a:prstGeom>
          <a:noFill/>
          <a:ln w="9525">
            <a:noFill/>
          </a:ln>
        </p:spPr>
        <p:txBody>
          <a:bodyPr anchor="t" anchorCtr="0"/>
          <a:p>
            <a:pPr lvl="0"/>
            <a:r>
              <a:rPr lang="zh-CN" altLang="en-US" dirty="0"/>
              <a:t>单击此处编辑母版标题样式</a:t>
            </a:r>
            <a:endParaRPr lang="zh-CN" altLang="en-US" dirty="0"/>
          </a:p>
        </p:txBody>
      </p:sp>
      <p:sp>
        <p:nvSpPr>
          <p:cNvPr id="1027" name="Rectangle 3"/>
          <p:cNvSpPr>
            <a:spLocks noGrp="1"/>
          </p:cNvSpPr>
          <p:nvPr>
            <p:ph type="body"/>
          </p:nvPr>
        </p:nvSpPr>
        <p:spPr>
          <a:xfrm>
            <a:off x="609600" y="1600200"/>
            <a:ext cx="10972800" cy="4530725"/>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Freeform 7"/>
          <p:cNvSpPr/>
          <p:nvPr/>
        </p:nvSpPr>
        <p:spPr>
          <a:xfrm>
            <a:off x="406400" y="457200"/>
            <a:ext cx="10972800" cy="609600"/>
          </a:xfrm>
          <a:custGeom>
            <a:avLst/>
            <a:gdLst/>
            <a:ahLst/>
            <a:cxnLst>
              <a:cxn ang="0">
                <a:pos x="0" y="2147483647"/>
              </a:cxn>
              <a:cxn ang="0">
                <a:pos x="0" y="0"/>
              </a:cxn>
              <a:cxn ang="0">
                <a:pos x="2147483647" y="0"/>
              </a:cxn>
            </a:cxnLst>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p>
            <a:endParaRPr lang="zh-CN" altLang="en-US"/>
          </a:p>
        </p:txBody>
      </p:sp>
      <p:sp>
        <p:nvSpPr>
          <p:cNvPr id="1029" name="Line 8"/>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1" name="Text Box 10"/>
          <p:cNvSpPr txBox="1">
            <a:spLocks noChangeArrowheads="1"/>
          </p:cNvSpPr>
          <p:nvPr/>
        </p:nvSpPr>
        <p:spPr bwMode="auto">
          <a:xfrm>
            <a:off x="508000" y="76200"/>
            <a:ext cx="52832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第</a:t>
            </a:r>
            <a:r>
              <a:rPr kumimoji="0" lang="en-US" altLang="zh-CN"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7</a:t>
            </a: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章 第五代移动通信系统（</a:t>
            </a:r>
            <a:r>
              <a:rPr kumimoji="0" lang="en-US" altLang="zh-CN"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5G</a:t>
            </a: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 </a:t>
            </a:r>
            <a:endPar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endParaRPr>
          </a:p>
        </p:txBody>
      </p:sp>
      <p:pic>
        <p:nvPicPr>
          <p:cNvPr id="2" name="Picture 11" descr="HaoSc4_209_20052410198371"/>
          <p:cNvPicPr>
            <a:picLocks noChangeAspect="1"/>
          </p:cNvPicPr>
          <p:nvPr/>
        </p:nvPicPr>
        <p:blipFill>
          <a:blip r:embed="rId15"/>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Lst>
  <p:hf sldNum="0" hdr="0" ftr="0" dt="0"/>
  <p:txStyles>
    <p:titleStyle>
      <a:lvl1pPr algn="ctr" rtl="0" eaLnBrk="0" fontAlgn="base" hangingPunct="0">
        <a:spcBef>
          <a:spcPct val="0"/>
        </a:spcBef>
        <a:spcAft>
          <a:spcPct val="0"/>
        </a:spcAft>
        <a:defRPr sz="4200" b="1">
          <a:solidFill>
            <a:srgbClr val="0000FF"/>
          </a:solidFill>
          <a:latin typeface="+mj-lt"/>
          <a:ea typeface="+mj-ea"/>
          <a:cs typeface="+mj-cs"/>
        </a:defRPr>
      </a:lvl1pPr>
      <a:lvl2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2pPr>
      <a:lvl3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3pPr>
      <a:lvl4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4pPr>
      <a:lvl5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5pPr>
      <a:lvl6pPr marL="4572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6pPr>
      <a:lvl7pPr marL="9144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7pPr>
      <a:lvl8pPr marL="13716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8pPr>
      <a:lvl9pPr marL="18288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Blip>
          <a:blip r:embed="rId16"/>
        </a:buBlip>
        <a:defRPr sz="2800">
          <a:solidFill>
            <a:schemeClr val="tx1"/>
          </a:solidFill>
          <a:latin typeface="+mn-lt"/>
          <a:ea typeface="+mn-ea"/>
          <a:cs typeface="楷体_GB2312" panose="02010609030101010101" charset="-122"/>
        </a:defRPr>
      </a:lvl1pPr>
      <a:lvl2pPr marL="669925" indent="-325755" algn="l" rtl="0" eaLnBrk="0" fontAlgn="base" hangingPunct="0">
        <a:spcBef>
          <a:spcPct val="20000"/>
        </a:spcBef>
        <a:spcAft>
          <a:spcPct val="0"/>
        </a:spcAft>
        <a:buClr>
          <a:schemeClr val="accent2"/>
        </a:buClr>
        <a:buFont typeface="Wingdings" panose="05000000000000000000" pitchFamily="2" charset="2"/>
        <a:buBlip>
          <a:blip r:embed="rId16"/>
        </a:buBlip>
        <a:defRPr sz="2400">
          <a:solidFill>
            <a:schemeClr val="tx1"/>
          </a:solidFill>
          <a:latin typeface="+mn-lt"/>
          <a:ea typeface="+mj-ea"/>
          <a:cs typeface="楷体_GB2312" panose="02010609030101010101" charset="-122"/>
        </a:defRPr>
      </a:lvl2pPr>
      <a:lvl3pPr marL="1022350" indent="-351155" algn="l" rtl="0" eaLnBrk="0" fontAlgn="base" hangingPunct="0">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cs typeface="楷体_GB2312" panose="02010609030101010101" charset="-122"/>
        </a:defRPr>
      </a:lvl3pPr>
      <a:lvl4pPr marL="1339850" indent="-316230" algn="l" rtl="0" eaLnBrk="0" fontAlgn="base" hangingPunct="0">
        <a:spcBef>
          <a:spcPct val="20000"/>
        </a:spcBef>
        <a:spcAft>
          <a:spcPct val="0"/>
        </a:spcAft>
        <a:buClr>
          <a:schemeClr val="accent2"/>
        </a:buClr>
        <a:buFont typeface="Wingdings" panose="05000000000000000000" pitchFamily="2" charset="2"/>
        <a:buBlip>
          <a:blip r:embed="rId16"/>
        </a:buBlip>
        <a:defRPr sz="2000">
          <a:solidFill>
            <a:schemeClr val="tx1"/>
          </a:solidFill>
          <a:latin typeface="+mn-lt"/>
          <a:ea typeface="+mj-ea"/>
          <a:cs typeface="楷体_GB2312" panose="02010609030101010101" charset="-122"/>
        </a:defRPr>
      </a:lvl4pPr>
      <a:lvl5pPr marL="1681480" indent="-339725" algn="l" rtl="0" eaLnBrk="0" fontAlgn="base" hangingPunct="0">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cs typeface="楷体_GB2312" panose="02010609030101010101" charset="-122"/>
        </a:defRPr>
      </a:lvl5pPr>
      <a:lvl6pPr marL="21386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6pPr>
      <a:lvl7pPr marL="25958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7pPr>
      <a:lvl8pPr marL="30530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8pPr>
      <a:lvl9pPr marL="35102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609600" y="609600"/>
            <a:ext cx="10972800" cy="808038"/>
          </a:xfrm>
          <a:prstGeom prst="rect">
            <a:avLst/>
          </a:prstGeom>
          <a:noFill/>
          <a:ln w="9525">
            <a:noFill/>
          </a:ln>
        </p:spPr>
        <p:txBody>
          <a:bodyPr anchor="t" anchorCtr="0"/>
          <a:p>
            <a:pPr lvl="0"/>
            <a:r>
              <a:rPr lang="zh-CN" altLang="en-US" dirty="0"/>
              <a:t>单击此处编辑母版标题样式</a:t>
            </a:r>
            <a:endParaRPr lang="zh-CN" altLang="en-US" dirty="0"/>
          </a:p>
        </p:txBody>
      </p:sp>
      <p:sp>
        <p:nvSpPr>
          <p:cNvPr id="1027" name="Rectangle 3"/>
          <p:cNvSpPr>
            <a:spLocks noGrp="1"/>
          </p:cNvSpPr>
          <p:nvPr>
            <p:ph type="body"/>
          </p:nvPr>
        </p:nvSpPr>
        <p:spPr>
          <a:xfrm>
            <a:off x="609600" y="1600200"/>
            <a:ext cx="10972800" cy="4530725"/>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Freeform 7"/>
          <p:cNvSpPr/>
          <p:nvPr/>
        </p:nvSpPr>
        <p:spPr>
          <a:xfrm>
            <a:off x="406400" y="457200"/>
            <a:ext cx="10972800" cy="609600"/>
          </a:xfrm>
          <a:custGeom>
            <a:avLst/>
            <a:gdLst/>
            <a:ahLst/>
            <a:cxnLst>
              <a:cxn ang="0">
                <a:pos x="0" y="2147483647"/>
              </a:cxn>
              <a:cxn ang="0">
                <a:pos x="0" y="0"/>
              </a:cxn>
              <a:cxn ang="0">
                <a:pos x="2147483647" y="0"/>
              </a:cxn>
            </a:cxnLst>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p>
            <a:endParaRPr lang="zh-CN" altLang="en-US"/>
          </a:p>
        </p:txBody>
      </p:sp>
      <p:sp>
        <p:nvSpPr>
          <p:cNvPr id="1029" name="Line 8"/>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1" name="Text Box 10"/>
          <p:cNvSpPr txBox="1">
            <a:spLocks noChangeArrowheads="1"/>
          </p:cNvSpPr>
          <p:nvPr/>
        </p:nvSpPr>
        <p:spPr bwMode="auto">
          <a:xfrm>
            <a:off x="508000" y="76200"/>
            <a:ext cx="52832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第</a:t>
            </a:r>
            <a:r>
              <a:rPr kumimoji="0" lang="en-US" altLang="zh-CN"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7</a:t>
            </a: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章 第五代移动通信系统（</a:t>
            </a:r>
            <a:r>
              <a:rPr kumimoji="0" lang="en-US" altLang="zh-CN"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5G</a:t>
            </a: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 </a:t>
            </a:r>
            <a:endPar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endParaRPr>
          </a:p>
        </p:txBody>
      </p:sp>
      <p:pic>
        <p:nvPicPr>
          <p:cNvPr id="2" name="Picture 11" descr="HaoSc4_209_20052410198371"/>
          <p:cNvPicPr>
            <a:picLocks noChangeAspect="1"/>
          </p:cNvPicPr>
          <p:nvPr/>
        </p:nvPicPr>
        <p:blipFill>
          <a:blip r:embed="rId15"/>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Lst>
  <p:hf sldNum="0" hdr="0" ftr="0" dt="0"/>
  <p:txStyles>
    <p:titleStyle>
      <a:lvl1pPr algn="ctr" rtl="0" eaLnBrk="0" fontAlgn="base" hangingPunct="0">
        <a:spcBef>
          <a:spcPct val="0"/>
        </a:spcBef>
        <a:spcAft>
          <a:spcPct val="0"/>
        </a:spcAft>
        <a:defRPr sz="4200" b="1">
          <a:solidFill>
            <a:srgbClr val="0000FF"/>
          </a:solidFill>
          <a:latin typeface="+mj-lt"/>
          <a:ea typeface="+mj-ea"/>
          <a:cs typeface="+mj-cs"/>
        </a:defRPr>
      </a:lvl1pPr>
      <a:lvl2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2pPr>
      <a:lvl3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3pPr>
      <a:lvl4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4pPr>
      <a:lvl5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5pPr>
      <a:lvl6pPr marL="4572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6pPr>
      <a:lvl7pPr marL="9144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7pPr>
      <a:lvl8pPr marL="13716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8pPr>
      <a:lvl9pPr marL="18288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Blip>
          <a:blip r:embed="rId16"/>
        </a:buBlip>
        <a:defRPr sz="2800">
          <a:solidFill>
            <a:schemeClr val="tx1"/>
          </a:solidFill>
          <a:latin typeface="+mn-lt"/>
          <a:ea typeface="+mn-ea"/>
          <a:cs typeface="楷体_GB2312" panose="02010609030101010101" charset="-122"/>
        </a:defRPr>
      </a:lvl1pPr>
      <a:lvl2pPr marL="669925" indent="-325755" algn="l" rtl="0" eaLnBrk="0" fontAlgn="base" hangingPunct="0">
        <a:spcBef>
          <a:spcPct val="20000"/>
        </a:spcBef>
        <a:spcAft>
          <a:spcPct val="0"/>
        </a:spcAft>
        <a:buClr>
          <a:schemeClr val="accent2"/>
        </a:buClr>
        <a:buFont typeface="Wingdings" panose="05000000000000000000" pitchFamily="2" charset="2"/>
        <a:buBlip>
          <a:blip r:embed="rId16"/>
        </a:buBlip>
        <a:defRPr sz="2400">
          <a:solidFill>
            <a:schemeClr val="tx1"/>
          </a:solidFill>
          <a:latin typeface="+mn-lt"/>
          <a:ea typeface="+mj-ea"/>
          <a:cs typeface="楷体_GB2312" panose="02010609030101010101" charset="-122"/>
        </a:defRPr>
      </a:lvl2pPr>
      <a:lvl3pPr marL="1022350" indent="-351155" algn="l" rtl="0" eaLnBrk="0" fontAlgn="base" hangingPunct="0">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cs typeface="楷体_GB2312" panose="02010609030101010101" charset="-122"/>
        </a:defRPr>
      </a:lvl3pPr>
      <a:lvl4pPr marL="1339850" indent="-316230" algn="l" rtl="0" eaLnBrk="0" fontAlgn="base" hangingPunct="0">
        <a:spcBef>
          <a:spcPct val="20000"/>
        </a:spcBef>
        <a:spcAft>
          <a:spcPct val="0"/>
        </a:spcAft>
        <a:buClr>
          <a:schemeClr val="accent2"/>
        </a:buClr>
        <a:buFont typeface="Wingdings" panose="05000000000000000000" pitchFamily="2" charset="2"/>
        <a:buBlip>
          <a:blip r:embed="rId16"/>
        </a:buBlip>
        <a:defRPr sz="2000">
          <a:solidFill>
            <a:schemeClr val="tx1"/>
          </a:solidFill>
          <a:latin typeface="+mn-lt"/>
          <a:ea typeface="+mj-ea"/>
          <a:cs typeface="楷体_GB2312" panose="02010609030101010101" charset="-122"/>
        </a:defRPr>
      </a:lvl4pPr>
      <a:lvl5pPr marL="1681480" indent="-339725" algn="l" rtl="0" eaLnBrk="0" fontAlgn="base" hangingPunct="0">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cs typeface="楷体_GB2312" panose="02010609030101010101" charset="-122"/>
        </a:defRPr>
      </a:lvl5pPr>
      <a:lvl6pPr marL="21386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6pPr>
      <a:lvl7pPr marL="25958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7pPr>
      <a:lvl8pPr marL="30530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8pPr>
      <a:lvl9pPr marL="35102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609600" y="609600"/>
            <a:ext cx="10972800" cy="808038"/>
          </a:xfrm>
          <a:prstGeom prst="rect">
            <a:avLst/>
          </a:prstGeom>
          <a:noFill/>
          <a:ln w="9525">
            <a:noFill/>
          </a:ln>
        </p:spPr>
        <p:txBody>
          <a:bodyPr anchor="t" anchorCtr="0"/>
          <a:p>
            <a:pPr lvl="0"/>
            <a:r>
              <a:rPr lang="zh-CN" altLang="en-US" dirty="0"/>
              <a:t>单击此处编辑母版标题样式</a:t>
            </a:r>
            <a:endParaRPr lang="zh-CN" altLang="en-US" dirty="0"/>
          </a:p>
        </p:txBody>
      </p:sp>
      <p:sp>
        <p:nvSpPr>
          <p:cNvPr id="1027" name="Rectangle 3"/>
          <p:cNvSpPr>
            <a:spLocks noGrp="1"/>
          </p:cNvSpPr>
          <p:nvPr>
            <p:ph type="body"/>
          </p:nvPr>
        </p:nvSpPr>
        <p:spPr>
          <a:xfrm>
            <a:off x="609600" y="1600200"/>
            <a:ext cx="10972800" cy="4530725"/>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Freeform 7"/>
          <p:cNvSpPr/>
          <p:nvPr/>
        </p:nvSpPr>
        <p:spPr>
          <a:xfrm>
            <a:off x="406400" y="457200"/>
            <a:ext cx="10972800" cy="609600"/>
          </a:xfrm>
          <a:custGeom>
            <a:avLst/>
            <a:gdLst/>
            <a:ahLst/>
            <a:cxnLst>
              <a:cxn ang="0">
                <a:pos x="0" y="2147483647"/>
              </a:cxn>
              <a:cxn ang="0">
                <a:pos x="0" y="0"/>
              </a:cxn>
              <a:cxn ang="0">
                <a:pos x="2147483647" y="0"/>
              </a:cxn>
            </a:cxnLst>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p>
            <a:endParaRPr lang="zh-CN" altLang="en-US"/>
          </a:p>
        </p:txBody>
      </p:sp>
      <p:sp>
        <p:nvSpPr>
          <p:cNvPr id="1029" name="Line 8"/>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1" name="Text Box 10"/>
          <p:cNvSpPr txBox="1">
            <a:spLocks noChangeArrowheads="1"/>
          </p:cNvSpPr>
          <p:nvPr/>
        </p:nvSpPr>
        <p:spPr bwMode="auto">
          <a:xfrm>
            <a:off x="508000" y="76200"/>
            <a:ext cx="52832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第</a:t>
            </a:r>
            <a:r>
              <a:rPr kumimoji="0" lang="en-US" altLang="zh-CN"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7</a:t>
            </a: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章 第五代移动通信系统（</a:t>
            </a:r>
            <a:r>
              <a:rPr kumimoji="0" lang="en-US" altLang="zh-CN"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5G</a:t>
            </a: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 </a:t>
            </a:r>
            <a:endPar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endParaRPr>
          </a:p>
        </p:txBody>
      </p:sp>
      <p:pic>
        <p:nvPicPr>
          <p:cNvPr id="2" name="Picture 11" descr="HaoSc4_209_20052410198371"/>
          <p:cNvPicPr>
            <a:picLocks noChangeAspect="1"/>
          </p:cNvPicPr>
          <p:nvPr/>
        </p:nvPicPr>
        <p:blipFill>
          <a:blip r:embed="rId15"/>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Lst>
  <p:hf sldNum="0" hdr="0" ftr="0" dt="0"/>
  <p:txStyles>
    <p:titleStyle>
      <a:lvl1pPr algn="ctr" rtl="0" eaLnBrk="0" fontAlgn="base" hangingPunct="0">
        <a:spcBef>
          <a:spcPct val="0"/>
        </a:spcBef>
        <a:spcAft>
          <a:spcPct val="0"/>
        </a:spcAft>
        <a:defRPr sz="4200" b="1">
          <a:solidFill>
            <a:srgbClr val="0000FF"/>
          </a:solidFill>
          <a:latin typeface="+mj-lt"/>
          <a:ea typeface="+mj-ea"/>
          <a:cs typeface="+mj-cs"/>
        </a:defRPr>
      </a:lvl1pPr>
      <a:lvl2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2pPr>
      <a:lvl3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3pPr>
      <a:lvl4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4pPr>
      <a:lvl5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5pPr>
      <a:lvl6pPr marL="4572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6pPr>
      <a:lvl7pPr marL="9144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7pPr>
      <a:lvl8pPr marL="13716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8pPr>
      <a:lvl9pPr marL="18288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Blip>
          <a:blip r:embed="rId16"/>
        </a:buBlip>
        <a:defRPr sz="2800">
          <a:solidFill>
            <a:schemeClr val="tx1"/>
          </a:solidFill>
          <a:latin typeface="+mn-lt"/>
          <a:ea typeface="+mn-ea"/>
          <a:cs typeface="楷体_GB2312" panose="02010609030101010101" charset="-122"/>
        </a:defRPr>
      </a:lvl1pPr>
      <a:lvl2pPr marL="669925" indent="-325755" algn="l" rtl="0" eaLnBrk="0" fontAlgn="base" hangingPunct="0">
        <a:spcBef>
          <a:spcPct val="20000"/>
        </a:spcBef>
        <a:spcAft>
          <a:spcPct val="0"/>
        </a:spcAft>
        <a:buClr>
          <a:schemeClr val="accent2"/>
        </a:buClr>
        <a:buFont typeface="Wingdings" panose="05000000000000000000" pitchFamily="2" charset="2"/>
        <a:buBlip>
          <a:blip r:embed="rId16"/>
        </a:buBlip>
        <a:defRPr sz="2400">
          <a:solidFill>
            <a:schemeClr val="tx1"/>
          </a:solidFill>
          <a:latin typeface="+mn-lt"/>
          <a:ea typeface="+mj-ea"/>
          <a:cs typeface="楷体_GB2312" panose="02010609030101010101" charset="-122"/>
        </a:defRPr>
      </a:lvl2pPr>
      <a:lvl3pPr marL="1022350" indent="-351155" algn="l" rtl="0" eaLnBrk="0" fontAlgn="base" hangingPunct="0">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cs typeface="楷体_GB2312" panose="02010609030101010101" charset="-122"/>
        </a:defRPr>
      </a:lvl3pPr>
      <a:lvl4pPr marL="1339850" indent="-316230" algn="l" rtl="0" eaLnBrk="0" fontAlgn="base" hangingPunct="0">
        <a:spcBef>
          <a:spcPct val="20000"/>
        </a:spcBef>
        <a:spcAft>
          <a:spcPct val="0"/>
        </a:spcAft>
        <a:buClr>
          <a:schemeClr val="accent2"/>
        </a:buClr>
        <a:buFont typeface="Wingdings" panose="05000000000000000000" pitchFamily="2" charset="2"/>
        <a:buBlip>
          <a:blip r:embed="rId16"/>
        </a:buBlip>
        <a:defRPr sz="2000">
          <a:solidFill>
            <a:schemeClr val="tx1"/>
          </a:solidFill>
          <a:latin typeface="+mn-lt"/>
          <a:ea typeface="+mj-ea"/>
          <a:cs typeface="楷体_GB2312" panose="02010609030101010101" charset="-122"/>
        </a:defRPr>
      </a:lvl4pPr>
      <a:lvl5pPr marL="1681480" indent="-339725" algn="l" rtl="0" eaLnBrk="0" fontAlgn="base" hangingPunct="0">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cs typeface="楷体_GB2312" panose="02010609030101010101" charset="-122"/>
        </a:defRPr>
      </a:lvl5pPr>
      <a:lvl6pPr marL="21386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6pPr>
      <a:lvl7pPr marL="25958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7pPr>
      <a:lvl8pPr marL="30530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8pPr>
      <a:lvl9pPr marL="35102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609600" y="609600"/>
            <a:ext cx="10972800" cy="808038"/>
          </a:xfrm>
          <a:prstGeom prst="rect">
            <a:avLst/>
          </a:prstGeom>
          <a:noFill/>
          <a:ln w="9525">
            <a:noFill/>
          </a:ln>
        </p:spPr>
        <p:txBody>
          <a:bodyPr anchor="t" anchorCtr="0"/>
          <a:p>
            <a:pPr lvl="0"/>
            <a:r>
              <a:rPr lang="zh-CN" altLang="en-US" dirty="0"/>
              <a:t>单击此处编辑母版标题样式</a:t>
            </a:r>
            <a:endParaRPr lang="zh-CN" altLang="en-US" dirty="0"/>
          </a:p>
        </p:txBody>
      </p:sp>
      <p:sp>
        <p:nvSpPr>
          <p:cNvPr id="1027" name="Rectangle 3"/>
          <p:cNvSpPr>
            <a:spLocks noGrp="1"/>
          </p:cNvSpPr>
          <p:nvPr>
            <p:ph type="body"/>
          </p:nvPr>
        </p:nvSpPr>
        <p:spPr>
          <a:xfrm>
            <a:off x="609600" y="1600200"/>
            <a:ext cx="10972800" cy="4530725"/>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Freeform 7"/>
          <p:cNvSpPr/>
          <p:nvPr/>
        </p:nvSpPr>
        <p:spPr>
          <a:xfrm>
            <a:off x="406400" y="457200"/>
            <a:ext cx="10972800" cy="609600"/>
          </a:xfrm>
          <a:custGeom>
            <a:avLst/>
            <a:gdLst/>
            <a:ahLst/>
            <a:cxnLst>
              <a:cxn ang="0">
                <a:pos x="0" y="2147483647"/>
              </a:cxn>
              <a:cxn ang="0">
                <a:pos x="0" y="0"/>
              </a:cxn>
              <a:cxn ang="0">
                <a:pos x="2147483647" y="0"/>
              </a:cxn>
            </a:cxnLst>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p>
            <a:endParaRPr lang="zh-CN" altLang="en-US"/>
          </a:p>
        </p:txBody>
      </p:sp>
      <p:sp>
        <p:nvSpPr>
          <p:cNvPr id="1029" name="Line 8"/>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1" name="Text Box 10"/>
          <p:cNvSpPr txBox="1">
            <a:spLocks noChangeArrowheads="1"/>
          </p:cNvSpPr>
          <p:nvPr/>
        </p:nvSpPr>
        <p:spPr bwMode="auto">
          <a:xfrm>
            <a:off x="508000" y="76200"/>
            <a:ext cx="52832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第</a:t>
            </a:r>
            <a:r>
              <a:rPr kumimoji="0" lang="en-US" altLang="zh-CN"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7</a:t>
            </a: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章 第五代移动通信系统（</a:t>
            </a:r>
            <a:r>
              <a:rPr kumimoji="0" lang="en-US" altLang="zh-CN"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5G</a:t>
            </a: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 </a:t>
            </a:r>
            <a:endPar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endParaRPr>
          </a:p>
        </p:txBody>
      </p:sp>
      <p:pic>
        <p:nvPicPr>
          <p:cNvPr id="2" name="Picture 11" descr="HaoSc4_209_20052410198371"/>
          <p:cNvPicPr>
            <a:picLocks noChangeAspect="1"/>
          </p:cNvPicPr>
          <p:nvPr/>
        </p:nvPicPr>
        <p:blipFill>
          <a:blip r:embed="rId15"/>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Lst>
  <p:hf sldNum="0" hdr="0" ftr="0" dt="0"/>
  <p:txStyles>
    <p:titleStyle>
      <a:lvl1pPr algn="ctr" rtl="0" eaLnBrk="0" fontAlgn="base" hangingPunct="0">
        <a:spcBef>
          <a:spcPct val="0"/>
        </a:spcBef>
        <a:spcAft>
          <a:spcPct val="0"/>
        </a:spcAft>
        <a:defRPr sz="4200" b="1">
          <a:solidFill>
            <a:srgbClr val="0000FF"/>
          </a:solidFill>
          <a:latin typeface="+mj-lt"/>
          <a:ea typeface="+mj-ea"/>
          <a:cs typeface="+mj-cs"/>
        </a:defRPr>
      </a:lvl1pPr>
      <a:lvl2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2pPr>
      <a:lvl3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3pPr>
      <a:lvl4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4pPr>
      <a:lvl5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5pPr>
      <a:lvl6pPr marL="4572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6pPr>
      <a:lvl7pPr marL="9144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7pPr>
      <a:lvl8pPr marL="13716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8pPr>
      <a:lvl9pPr marL="18288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Blip>
          <a:blip r:embed="rId16"/>
        </a:buBlip>
        <a:defRPr sz="2800">
          <a:solidFill>
            <a:schemeClr val="tx1"/>
          </a:solidFill>
          <a:latin typeface="+mn-lt"/>
          <a:ea typeface="+mn-ea"/>
          <a:cs typeface="楷体_GB2312" panose="02010609030101010101" charset="-122"/>
        </a:defRPr>
      </a:lvl1pPr>
      <a:lvl2pPr marL="669925" indent="-325755" algn="l" rtl="0" eaLnBrk="0" fontAlgn="base" hangingPunct="0">
        <a:spcBef>
          <a:spcPct val="20000"/>
        </a:spcBef>
        <a:spcAft>
          <a:spcPct val="0"/>
        </a:spcAft>
        <a:buClr>
          <a:schemeClr val="accent2"/>
        </a:buClr>
        <a:buFont typeface="Wingdings" panose="05000000000000000000" pitchFamily="2" charset="2"/>
        <a:buBlip>
          <a:blip r:embed="rId16"/>
        </a:buBlip>
        <a:defRPr sz="2400">
          <a:solidFill>
            <a:schemeClr val="tx1"/>
          </a:solidFill>
          <a:latin typeface="+mn-lt"/>
          <a:ea typeface="+mj-ea"/>
          <a:cs typeface="楷体_GB2312" panose="02010609030101010101" charset="-122"/>
        </a:defRPr>
      </a:lvl2pPr>
      <a:lvl3pPr marL="1022350" indent="-351155" algn="l" rtl="0" eaLnBrk="0" fontAlgn="base" hangingPunct="0">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cs typeface="楷体_GB2312" panose="02010609030101010101" charset="-122"/>
        </a:defRPr>
      </a:lvl3pPr>
      <a:lvl4pPr marL="1339850" indent="-316230" algn="l" rtl="0" eaLnBrk="0" fontAlgn="base" hangingPunct="0">
        <a:spcBef>
          <a:spcPct val="20000"/>
        </a:spcBef>
        <a:spcAft>
          <a:spcPct val="0"/>
        </a:spcAft>
        <a:buClr>
          <a:schemeClr val="accent2"/>
        </a:buClr>
        <a:buFont typeface="Wingdings" panose="05000000000000000000" pitchFamily="2" charset="2"/>
        <a:buBlip>
          <a:blip r:embed="rId16"/>
        </a:buBlip>
        <a:defRPr sz="2000">
          <a:solidFill>
            <a:schemeClr val="tx1"/>
          </a:solidFill>
          <a:latin typeface="+mn-lt"/>
          <a:ea typeface="+mj-ea"/>
          <a:cs typeface="楷体_GB2312" panose="02010609030101010101" charset="-122"/>
        </a:defRPr>
      </a:lvl4pPr>
      <a:lvl5pPr marL="1681480" indent="-339725" algn="l" rtl="0" eaLnBrk="0" fontAlgn="base" hangingPunct="0">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cs typeface="楷体_GB2312" panose="02010609030101010101" charset="-122"/>
        </a:defRPr>
      </a:lvl5pPr>
      <a:lvl6pPr marL="21386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6pPr>
      <a:lvl7pPr marL="25958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7pPr>
      <a:lvl8pPr marL="30530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8pPr>
      <a:lvl9pPr marL="35102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609600" y="609600"/>
            <a:ext cx="10972800" cy="808038"/>
          </a:xfrm>
          <a:prstGeom prst="rect">
            <a:avLst/>
          </a:prstGeom>
          <a:noFill/>
          <a:ln w="9525">
            <a:noFill/>
          </a:ln>
        </p:spPr>
        <p:txBody>
          <a:bodyPr anchor="t" anchorCtr="0"/>
          <a:p>
            <a:pPr lvl="0"/>
            <a:r>
              <a:rPr lang="zh-CN" altLang="en-US" dirty="0"/>
              <a:t>单击此处编辑母版标题样式</a:t>
            </a:r>
            <a:endParaRPr lang="zh-CN" altLang="en-US" dirty="0"/>
          </a:p>
        </p:txBody>
      </p:sp>
      <p:sp>
        <p:nvSpPr>
          <p:cNvPr id="1027" name="Rectangle 3"/>
          <p:cNvSpPr>
            <a:spLocks noGrp="1"/>
          </p:cNvSpPr>
          <p:nvPr>
            <p:ph type="body"/>
          </p:nvPr>
        </p:nvSpPr>
        <p:spPr>
          <a:xfrm>
            <a:off x="609600" y="1600200"/>
            <a:ext cx="10972800" cy="4530725"/>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Freeform 7"/>
          <p:cNvSpPr/>
          <p:nvPr/>
        </p:nvSpPr>
        <p:spPr>
          <a:xfrm>
            <a:off x="406400" y="457200"/>
            <a:ext cx="10972800" cy="609600"/>
          </a:xfrm>
          <a:custGeom>
            <a:avLst/>
            <a:gdLst/>
            <a:ahLst/>
            <a:cxnLst>
              <a:cxn ang="0">
                <a:pos x="0" y="2147483647"/>
              </a:cxn>
              <a:cxn ang="0">
                <a:pos x="0" y="0"/>
              </a:cxn>
              <a:cxn ang="0">
                <a:pos x="2147483647" y="0"/>
              </a:cxn>
            </a:cxnLst>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p>
            <a:endParaRPr lang="zh-CN" altLang="en-US"/>
          </a:p>
        </p:txBody>
      </p:sp>
      <p:sp>
        <p:nvSpPr>
          <p:cNvPr id="1029" name="Line 8"/>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1" name="Text Box 10"/>
          <p:cNvSpPr txBox="1">
            <a:spLocks noChangeArrowheads="1"/>
          </p:cNvSpPr>
          <p:nvPr/>
        </p:nvSpPr>
        <p:spPr bwMode="auto">
          <a:xfrm>
            <a:off x="508000" y="76200"/>
            <a:ext cx="52832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第</a:t>
            </a:r>
            <a:r>
              <a:rPr kumimoji="0" lang="en-US" altLang="zh-CN"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7</a:t>
            </a: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章 第五代移动通信系统（</a:t>
            </a:r>
            <a:r>
              <a:rPr kumimoji="0" lang="en-US" altLang="zh-CN"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5G</a:t>
            </a: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 </a:t>
            </a:r>
            <a:endPar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endParaRPr>
          </a:p>
        </p:txBody>
      </p:sp>
      <p:pic>
        <p:nvPicPr>
          <p:cNvPr id="2" name="Picture 11" descr="HaoSc4_209_20052410198371"/>
          <p:cNvPicPr>
            <a:picLocks noChangeAspect="1"/>
          </p:cNvPicPr>
          <p:nvPr/>
        </p:nvPicPr>
        <p:blipFill>
          <a:blip r:embed="rId15"/>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Lst>
  <p:hf sldNum="0" hdr="0" ftr="0" dt="0"/>
  <p:txStyles>
    <p:titleStyle>
      <a:lvl1pPr algn="ctr" rtl="0" eaLnBrk="0" fontAlgn="base" hangingPunct="0">
        <a:spcBef>
          <a:spcPct val="0"/>
        </a:spcBef>
        <a:spcAft>
          <a:spcPct val="0"/>
        </a:spcAft>
        <a:defRPr sz="4200" b="1">
          <a:solidFill>
            <a:srgbClr val="0000FF"/>
          </a:solidFill>
          <a:latin typeface="+mj-lt"/>
          <a:ea typeface="+mj-ea"/>
          <a:cs typeface="+mj-cs"/>
        </a:defRPr>
      </a:lvl1pPr>
      <a:lvl2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2pPr>
      <a:lvl3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3pPr>
      <a:lvl4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4pPr>
      <a:lvl5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5pPr>
      <a:lvl6pPr marL="4572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6pPr>
      <a:lvl7pPr marL="9144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7pPr>
      <a:lvl8pPr marL="13716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8pPr>
      <a:lvl9pPr marL="18288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Blip>
          <a:blip r:embed="rId16"/>
        </a:buBlip>
        <a:defRPr sz="2800">
          <a:solidFill>
            <a:schemeClr val="tx1"/>
          </a:solidFill>
          <a:latin typeface="+mn-lt"/>
          <a:ea typeface="+mn-ea"/>
          <a:cs typeface="楷体_GB2312" panose="02010609030101010101" charset="-122"/>
        </a:defRPr>
      </a:lvl1pPr>
      <a:lvl2pPr marL="669925" indent="-325755" algn="l" rtl="0" eaLnBrk="0" fontAlgn="base" hangingPunct="0">
        <a:spcBef>
          <a:spcPct val="20000"/>
        </a:spcBef>
        <a:spcAft>
          <a:spcPct val="0"/>
        </a:spcAft>
        <a:buClr>
          <a:schemeClr val="accent2"/>
        </a:buClr>
        <a:buFont typeface="Wingdings" panose="05000000000000000000" pitchFamily="2" charset="2"/>
        <a:buBlip>
          <a:blip r:embed="rId16"/>
        </a:buBlip>
        <a:defRPr sz="2400">
          <a:solidFill>
            <a:schemeClr val="tx1"/>
          </a:solidFill>
          <a:latin typeface="+mn-lt"/>
          <a:ea typeface="+mj-ea"/>
          <a:cs typeface="楷体_GB2312" panose="02010609030101010101" charset="-122"/>
        </a:defRPr>
      </a:lvl2pPr>
      <a:lvl3pPr marL="1022350" indent="-351155" algn="l" rtl="0" eaLnBrk="0" fontAlgn="base" hangingPunct="0">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cs typeface="楷体_GB2312" panose="02010609030101010101" charset="-122"/>
        </a:defRPr>
      </a:lvl3pPr>
      <a:lvl4pPr marL="1339850" indent="-316230" algn="l" rtl="0" eaLnBrk="0" fontAlgn="base" hangingPunct="0">
        <a:spcBef>
          <a:spcPct val="20000"/>
        </a:spcBef>
        <a:spcAft>
          <a:spcPct val="0"/>
        </a:spcAft>
        <a:buClr>
          <a:schemeClr val="accent2"/>
        </a:buClr>
        <a:buFont typeface="Wingdings" panose="05000000000000000000" pitchFamily="2" charset="2"/>
        <a:buBlip>
          <a:blip r:embed="rId16"/>
        </a:buBlip>
        <a:defRPr sz="2000">
          <a:solidFill>
            <a:schemeClr val="tx1"/>
          </a:solidFill>
          <a:latin typeface="+mn-lt"/>
          <a:ea typeface="+mj-ea"/>
          <a:cs typeface="楷体_GB2312" panose="02010609030101010101" charset="-122"/>
        </a:defRPr>
      </a:lvl4pPr>
      <a:lvl5pPr marL="1681480" indent="-339725" algn="l" rtl="0" eaLnBrk="0" fontAlgn="base" hangingPunct="0">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cs typeface="楷体_GB2312" panose="02010609030101010101" charset="-122"/>
        </a:defRPr>
      </a:lvl5pPr>
      <a:lvl6pPr marL="21386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6pPr>
      <a:lvl7pPr marL="25958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7pPr>
      <a:lvl8pPr marL="30530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8pPr>
      <a:lvl9pPr marL="35102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2"/>
          <p:cNvSpPr>
            <a:spLocks noGrp="1"/>
          </p:cNvSpPr>
          <p:nvPr>
            <p:ph type="title"/>
          </p:nvPr>
        </p:nvSpPr>
        <p:spPr>
          <a:xfrm>
            <a:off x="609600" y="609600"/>
            <a:ext cx="10972800" cy="808038"/>
          </a:xfrm>
          <a:prstGeom prst="rect">
            <a:avLst/>
          </a:prstGeom>
          <a:noFill/>
          <a:ln w="9525">
            <a:noFill/>
          </a:ln>
        </p:spPr>
        <p:txBody>
          <a:bodyPr anchor="t" anchorCtr="0"/>
          <a:p>
            <a:pPr lvl="0"/>
            <a:r>
              <a:rPr lang="zh-CN" altLang="en-US" dirty="0"/>
              <a:t>单击此处编辑母版标题样式</a:t>
            </a:r>
            <a:endParaRPr lang="zh-CN" altLang="en-US" dirty="0"/>
          </a:p>
        </p:txBody>
      </p:sp>
      <p:sp>
        <p:nvSpPr>
          <p:cNvPr id="2051" name="Rectangle 3"/>
          <p:cNvSpPr>
            <a:spLocks noGrp="1"/>
          </p:cNvSpPr>
          <p:nvPr>
            <p:ph type="body"/>
          </p:nvPr>
        </p:nvSpPr>
        <p:spPr>
          <a:xfrm>
            <a:off x="609600" y="1600200"/>
            <a:ext cx="10972800" cy="4530725"/>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52" name="Freeform 7"/>
          <p:cNvSpPr/>
          <p:nvPr/>
        </p:nvSpPr>
        <p:spPr>
          <a:xfrm>
            <a:off x="406400" y="457200"/>
            <a:ext cx="10972800" cy="609600"/>
          </a:xfrm>
          <a:custGeom>
            <a:avLst/>
            <a:gdLst/>
            <a:ahLst/>
            <a:cxnLst>
              <a:cxn ang="0">
                <a:pos x="0" y="2147483647"/>
              </a:cxn>
              <a:cxn ang="0">
                <a:pos x="0" y="0"/>
              </a:cxn>
              <a:cxn ang="0">
                <a:pos x="2147483647" y="0"/>
              </a:cxn>
            </a:cxnLst>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p>
            <a:endParaRPr lang="zh-CN" altLang="en-US"/>
          </a:p>
        </p:txBody>
      </p:sp>
      <p:sp>
        <p:nvSpPr>
          <p:cNvPr id="2053" name="Line 8"/>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1" name="Text Box 10"/>
          <p:cNvSpPr txBox="1">
            <a:spLocks noChangeArrowheads="1"/>
          </p:cNvSpPr>
          <p:nvPr/>
        </p:nvSpPr>
        <p:spPr bwMode="auto">
          <a:xfrm>
            <a:off x="508000" y="76200"/>
            <a:ext cx="52832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第</a:t>
            </a:r>
            <a:r>
              <a:rPr kumimoji="0" lang="en-US" altLang="zh-CN"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7</a:t>
            </a: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章 第五代移动通信系统（</a:t>
            </a:r>
            <a:r>
              <a:rPr kumimoji="0" lang="en-US" altLang="zh-CN"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5G</a:t>
            </a: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 </a:t>
            </a:r>
            <a:endPar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endParaRPr>
          </a:p>
        </p:txBody>
      </p:sp>
      <p:pic>
        <p:nvPicPr>
          <p:cNvPr id="2055" name="Picture 11" descr="HaoSc4_209_20052410198371"/>
          <p:cNvPicPr>
            <a:picLocks noChangeAspect="1"/>
          </p:cNvPicPr>
          <p:nvPr/>
        </p:nvPicPr>
        <p:blipFill>
          <a:blip r:embed="rId13"/>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sldNum="0" hdr="0" ftr="0" dt="0"/>
  <p:txStyles>
    <p:titleStyle>
      <a:lvl1pPr algn="ctr" rtl="0" eaLnBrk="0" fontAlgn="base" hangingPunct="0">
        <a:spcBef>
          <a:spcPct val="0"/>
        </a:spcBef>
        <a:spcAft>
          <a:spcPct val="0"/>
        </a:spcAft>
        <a:defRPr sz="4200" b="1">
          <a:solidFill>
            <a:srgbClr val="0000FF"/>
          </a:solidFill>
          <a:latin typeface="+mj-lt"/>
          <a:ea typeface="+mj-ea"/>
          <a:cs typeface="+mj-cs"/>
        </a:defRPr>
      </a:lvl1pPr>
      <a:lvl2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2pPr>
      <a:lvl3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3pPr>
      <a:lvl4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4pPr>
      <a:lvl5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5pPr>
      <a:lvl6pPr marL="4572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6pPr>
      <a:lvl7pPr marL="9144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7pPr>
      <a:lvl8pPr marL="13716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8pPr>
      <a:lvl9pPr marL="18288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Blip>
          <a:blip r:embed="rId14"/>
        </a:buBlip>
        <a:defRPr sz="2800">
          <a:solidFill>
            <a:schemeClr val="tx1"/>
          </a:solidFill>
          <a:latin typeface="+mn-lt"/>
          <a:ea typeface="+mn-ea"/>
          <a:cs typeface="楷体_GB2312" panose="02010609030101010101" charset="-122"/>
        </a:defRPr>
      </a:lvl1pPr>
      <a:lvl2pPr marL="669925" indent="-325755" algn="l" rtl="0" eaLnBrk="0" fontAlgn="base" hangingPunct="0">
        <a:spcBef>
          <a:spcPct val="20000"/>
        </a:spcBef>
        <a:spcAft>
          <a:spcPct val="0"/>
        </a:spcAft>
        <a:buClr>
          <a:schemeClr val="accent2"/>
        </a:buClr>
        <a:buFont typeface="Wingdings" panose="05000000000000000000" pitchFamily="2" charset="2"/>
        <a:buBlip>
          <a:blip r:embed="rId14"/>
        </a:buBlip>
        <a:defRPr sz="2400">
          <a:solidFill>
            <a:schemeClr val="tx1"/>
          </a:solidFill>
          <a:latin typeface="+mn-lt"/>
          <a:ea typeface="+mj-ea"/>
          <a:cs typeface="楷体_GB2312" panose="02010609030101010101" charset="-122"/>
        </a:defRPr>
      </a:lvl2pPr>
      <a:lvl3pPr marL="1022350" indent="-351155" algn="l" rtl="0" eaLnBrk="0" fontAlgn="base" hangingPunct="0">
        <a:spcBef>
          <a:spcPct val="20000"/>
        </a:spcBef>
        <a:spcAft>
          <a:spcPct val="0"/>
        </a:spcAft>
        <a:buClr>
          <a:schemeClr val="accent1"/>
        </a:buClr>
        <a:buFont typeface="Wingdings" panose="05000000000000000000" pitchFamily="2" charset="2"/>
        <a:buBlip>
          <a:blip r:embed="rId14"/>
        </a:buBlip>
        <a:defRPr sz="2000">
          <a:solidFill>
            <a:schemeClr val="tx1"/>
          </a:solidFill>
          <a:latin typeface="+mn-lt"/>
          <a:ea typeface="+mj-ea"/>
          <a:cs typeface="楷体_GB2312" panose="02010609030101010101" charset="-122"/>
        </a:defRPr>
      </a:lvl3pPr>
      <a:lvl4pPr marL="1339850" indent="-316230" algn="l" rtl="0" eaLnBrk="0" fontAlgn="base" hangingPunct="0">
        <a:spcBef>
          <a:spcPct val="20000"/>
        </a:spcBef>
        <a:spcAft>
          <a:spcPct val="0"/>
        </a:spcAft>
        <a:buClr>
          <a:schemeClr val="accent2"/>
        </a:buClr>
        <a:buFont typeface="Wingdings" panose="05000000000000000000" pitchFamily="2" charset="2"/>
        <a:buBlip>
          <a:blip r:embed="rId14"/>
        </a:buBlip>
        <a:defRPr sz="2000">
          <a:solidFill>
            <a:schemeClr val="tx1"/>
          </a:solidFill>
          <a:latin typeface="+mn-lt"/>
          <a:ea typeface="+mj-ea"/>
          <a:cs typeface="楷体_GB2312" panose="02010609030101010101" charset="-122"/>
        </a:defRPr>
      </a:lvl4pPr>
      <a:lvl5pPr marL="1681480" indent="-339725" algn="l" rtl="0" eaLnBrk="0" fontAlgn="base" hangingPunct="0">
        <a:spcBef>
          <a:spcPct val="20000"/>
        </a:spcBef>
        <a:spcAft>
          <a:spcPct val="0"/>
        </a:spcAft>
        <a:buClr>
          <a:schemeClr val="accent1"/>
        </a:buClr>
        <a:buFont typeface="Wingdings" panose="05000000000000000000" pitchFamily="2" charset="2"/>
        <a:buBlip>
          <a:blip r:embed="rId14"/>
        </a:buBlip>
        <a:defRPr sz="2000">
          <a:solidFill>
            <a:schemeClr val="tx1"/>
          </a:solidFill>
          <a:latin typeface="+mn-lt"/>
          <a:ea typeface="+mj-ea"/>
          <a:cs typeface="楷体_GB2312" panose="02010609030101010101" charset="-122"/>
        </a:defRPr>
      </a:lvl5pPr>
      <a:lvl6pPr marL="2138680" indent="-339725" algn="l" rtl="0" fontAlgn="base">
        <a:spcBef>
          <a:spcPct val="20000"/>
        </a:spcBef>
        <a:spcAft>
          <a:spcPct val="0"/>
        </a:spcAft>
        <a:buClr>
          <a:schemeClr val="accent1"/>
        </a:buClr>
        <a:buFont typeface="Wingdings" panose="05000000000000000000" pitchFamily="2" charset="2"/>
        <a:buBlip>
          <a:blip r:embed="rId14"/>
        </a:buBlip>
        <a:defRPr sz="2000">
          <a:solidFill>
            <a:schemeClr val="tx1"/>
          </a:solidFill>
          <a:latin typeface="+mn-lt"/>
          <a:ea typeface="+mj-ea"/>
        </a:defRPr>
      </a:lvl6pPr>
      <a:lvl7pPr marL="2595880" indent="-339725" algn="l" rtl="0" fontAlgn="base">
        <a:spcBef>
          <a:spcPct val="20000"/>
        </a:spcBef>
        <a:spcAft>
          <a:spcPct val="0"/>
        </a:spcAft>
        <a:buClr>
          <a:schemeClr val="accent1"/>
        </a:buClr>
        <a:buFont typeface="Wingdings" panose="05000000000000000000" pitchFamily="2" charset="2"/>
        <a:buBlip>
          <a:blip r:embed="rId14"/>
        </a:buBlip>
        <a:defRPr sz="2000">
          <a:solidFill>
            <a:schemeClr val="tx1"/>
          </a:solidFill>
          <a:latin typeface="+mn-lt"/>
          <a:ea typeface="+mj-ea"/>
        </a:defRPr>
      </a:lvl7pPr>
      <a:lvl8pPr marL="3053080" indent="-339725" algn="l" rtl="0" fontAlgn="base">
        <a:spcBef>
          <a:spcPct val="20000"/>
        </a:spcBef>
        <a:spcAft>
          <a:spcPct val="0"/>
        </a:spcAft>
        <a:buClr>
          <a:schemeClr val="accent1"/>
        </a:buClr>
        <a:buFont typeface="Wingdings" panose="05000000000000000000" pitchFamily="2" charset="2"/>
        <a:buBlip>
          <a:blip r:embed="rId14"/>
        </a:buBlip>
        <a:defRPr sz="2000">
          <a:solidFill>
            <a:schemeClr val="tx1"/>
          </a:solidFill>
          <a:latin typeface="+mn-lt"/>
          <a:ea typeface="+mj-ea"/>
        </a:defRPr>
      </a:lvl8pPr>
      <a:lvl9pPr marL="3510280" indent="-339725" algn="l" rtl="0" fontAlgn="base">
        <a:spcBef>
          <a:spcPct val="20000"/>
        </a:spcBef>
        <a:spcAft>
          <a:spcPct val="0"/>
        </a:spcAft>
        <a:buClr>
          <a:schemeClr val="accent1"/>
        </a:buClr>
        <a:buFont typeface="Wingdings" panose="05000000000000000000" pitchFamily="2" charset="2"/>
        <a:buBlip>
          <a:blip r:embed="rId14"/>
        </a:buBlip>
        <a:defRPr sz="2000">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609600" y="609600"/>
            <a:ext cx="10972800" cy="808038"/>
          </a:xfrm>
          <a:prstGeom prst="rect">
            <a:avLst/>
          </a:prstGeom>
          <a:noFill/>
          <a:ln w="9525">
            <a:noFill/>
          </a:ln>
        </p:spPr>
        <p:txBody>
          <a:bodyPr anchor="t" anchorCtr="0"/>
          <a:p>
            <a:pPr lvl="0"/>
            <a:r>
              <a:rPr lang="zh-CN" altLang="en-US" dirty="0"/>
              <a:t>单击此处编辑母版标题样式</a:t>
            </a:r>
            <a:endParaRPr lang="zh-CN" altLang="en-US" dirty="0"/>
          </a:p>
        </p:txBody>
      </p:sp>
      <p:sp>
        <p:nvSpPr>
          <p:cNvPr id="1027" name="Rectangle 3"/>
          <p:cNvSpPr>
            <a:spLocks noGrp="1"/>
          </p:cNvSpPr>
          <p:nvPr>
            <p:ph type="body"/>
          </p:nvPr>
        </p:nvSpPr>
        <p:spPr>
          <a:xfrm>
            <a:off x="609600" y="1600200"/>
            <a:ext cx="10972800" cy="4530725"/>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Freeform 7"/>
          <p:cNvSpPr/>
          <p:nvPr/>
        </p:nvSpPr>
        <p:spPr>
          <a:xfrm>
            <a:off x="406400" y="457200"/>
            <a:ext cx="10972800" cy="609600"/>
          </a:xfrm>
          <a:custGeom>
            <a:avLst/>
            <a:gdLst/>
            <a:ahLst/>
            <a:cxnLst>
              <a:cxn ang="0">
                <a:pos x="0" y="2147483647"/>
              </a:cxn>
              <a:cxn ang="0">
                <a:pos x="0" y="0"/>
              </a:cxn>
              <a:cxn ang="0">
                <a:pos x="2147483647" y="0"/>
              </a:cxn>
            </a:cxnLst>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p>
            <a:endParaRPr lang="zh-CN" altLang="en-US"/>
          </a:p>
        </p:txBody>
      </p:sp>
      <p:sp>
        <p:nvSpPr>
          <p:cNvPr id="1029" name="Line 8"/>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1" name="Text Box 10"/>
          <p:cNvSpPr txBox="1">
            <a:spLocks noChangeArrowheads="1"/>
          </p:cNvSpPr>
          <p:nvPr/>
        </p:nvSpPr>
        <p:spPr bwMode="auto">
          <a:xfrm>
            <a:off x="508000" y="76200"/>
            <a:ext cx="52832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第</a:t>
            </a:r>
            <a:r>
              <a:rPr kumimoji="0" lang="en-US" altLang="zh-CN"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7</a:t>
            </a: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章 第五代移动通信系统（</a:t>
            </a:r>
            <a:r>
              <a:rPr kumimoji="0" lang="en-US" altLang="zh-CN"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5G</a:t>
            </a: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 </a:t>
            </a:r>
            <a:endPar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endParaRPr>
          </a:p>
        </p:txBody>
      </p:sp>
      <p:pic>
        <p:nvPicPr>
          <p:cNvPr id="2" name="Picture 11" descr="HaoSc4_209_20052410198371"/>
          <p:cNvPicPr>
            <a:picLocks noChangeAspect="1"/>
          </p:cNvPicPr>
          <p:nvPr/>
        </p:nvPicPr>
        <p:blipFill>
          <a:blip r:embed="rId16"/>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Lst>
  <p:hf sldNum="0" hdr="0" ftr="0" dt="0"/>
  <p:txStyles>
    <p:titleStyle>
      <a:lvl1pPr algn="ctr" rtl="0" eaLnBrk="0" fontAlgn="base" hangingPunct="0">
        <a:spcBef>
          <a:spcPct val="0"/>
        </a:spcBef>
        <a:spcAft>
          <a:spcPct val="0"/>
        </a:spcAft>
        <a:defRPr sz="4200" b="1">
          <a:solidFill>
            <a:srgbClr val="0000FF"/>
          </a:solidFill>
          <a:latin typeface="+mj-lt"/>
          <a:ea typeface="+mj-ea"/>
          <a:cs typeface="+mj-cs"/>
        </a:defRPr>
      </a:lvl1pPr>
      <a:lvl2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2pPr>
      <a:lvl3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3pPr>
      <a:lvl4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4pPr>
      <a:lvl5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5pPr>
      <a:lvl6pPr marL="4572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6pPr>
      <a:lvl7pPr marL="9144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7pPr>
      <a:lvl8pPr marL="13716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8pPr>
      <a:lvl9pPr marL="18288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Blip>
          <a:blip r:embed="rId17"/>
        </a:buBlip>
        <a:defRPr sz="2800">
          <a:solidFill>
            <a:schemeClr val="tx1"/>
          </a:solidFill>
          <a:latin typeface="+mn-lt"/>
          <a:ea typeface="+mn-ea"/>
          <a:cs typeface="楷体_GB2312" panose="02010609030101010101" charset="-122"/>
        </a:defRPr>
      </a:lvl1pPr>
      <a:lvl2pPr marL="669925" indent="-325755" algn="l" rtl="0" eaLnBrk="0" fontAlgn="base" hangingPunct="0">
        <a:spcBef>
          <a:spcPct val="20000"/>
        </a:spcBef>
        <a:spcAft>
          <a:spcPct val="0"/>
        </a:spcAft>
        <a:buClr>
          <a:schemeClr val="accent2"/>
        </a:buClr>
        <a:buFont typeface="Wingdings" panose="05000000000000000000" pitchFamily="2" charset="2"/>
        <a:buBlip>
          <a:blip r:embed="rId17"/>
        </a:buBlip>
        <a:defRPr sz="2400">
          <a:solidFill>
            <a:schemeClr val="tx1"/>
          </a:solidFill>
          <a:latin typeface="+mn-lt"/>
          <a:ea typeface="+mj-ea"/>
          <a:cs typeface="楷体_GB2312" panose="02010609030101010101" charset="-122"/>
        </a:defRPr>
      </a:lvl2pPr>
      <a:lvl3pPr marL="1022350" indent="-351155" algn="l" rtl="0" eaLnBrk="0" fontAlgn="base" hangingPunct="0">
        <a:spcBef>
          <a:spcPct val="20000"/>
        </a:spcBef>
        <a:spcAft>
          <a:spcPct val="0"/>
        </a:spcAft>
        <a:buClr>
          <a:schemeClr val="accent1"/>
        </a:buClr>
        <a:buFont typeface="Wingdings" panose="05000000000000000000" pitchFamily="2" charset="2"/>
        <a:buBlip>
          <a:blip r:embed="rId17"/>
        </a:buBlip>
        <a:defRPr sz="2000">
          <a:solidFill>
            <a:schemeClr val="tx1"/>
          </a:solidFill>
          <a:latin typeface="+mn-lt"/>
          <a:ea typeface="+mj-ea"/>
          <a:cs typeface="楷体_GB2312" panose="02010609030101010101" charset="-122"/>
        </a:defRPr>
      </a:lvl3pPr>
      <a:lvl4pPr marL="1339850" indent="-316230" algn="l" rtl="0" eaLnBrk="0" fontAlgn="base" hangingPunct="0">
        <a:spcBef>
          <a:spcPct val="20000"/>
        </a:spcBef>
        <a:spcAft>
          <a:spcPct val="0"/>
        </a:spcAft>
        <a:buClr>
          <a:schemeClr val="accent2"/>
        </a:buClr>
        <a:buFont typeface="Wingdings" panose="05000000000000000000" pitchFamily="2" charset="2"/>
        <a:buBlip>
          <a:blip r:embed="rId17"/>
        </a:buBlip>
        <a:defRPr sz="2000">
          <a:solidFill>
            <a:schemeClr val="tx1"/>
          </a:solidFill>
          <a:latin typeface="+mn-lt"/>
          <a:ea typeface="+mj-ea"/>
          <a:cs typeface="楷体_GB2312" panose="02010609030101010101" charset="-122"/>
        </a:defRPr>
      </a:lvl4pPr>
      <a:lvl5pPr marL="1681480" indent="-339725" algn="l" rtl="0" eaLnBrk="0" fontAlgn="base" hangingPunct="0">
        <a:spcBef>
          <a:spcPct val="20000"/>
        </a:spcBef>
        <a:spcAft>
          <a:spcPct val="0"/>
        </a:spcAft>
        <a:buClr>
          <a:schemeClr val="accent1"/>
        </a:buClr>
        <a:buFont typeface="Wingdings" panose="05000000000000000000" pitchFamily="2" charset="2"/>
        <a:buBlip>
          <a:blip r:embed="rId17"/>
        </a:buBlip>
        <a:defRPr sz="2000">
          <a:solidFill>
            <a:schemeClr val="tx1"/>
          </a:solidFill>
          <a:latin typeface="+mn-lt"/>
          <a:ea typeface="+mj-ea"/>
          <a:cs typeface="楷体_GB2312" panose="02010609030101010101" charset="-122"/>
        </a:defRPr>
      </a:lvl5pPr>
      <a:lvl6pPr marL="2138680" indent="-339725" algn="l" rtl="0" fontAlgn="base">
        <a:spcBef>
          <a:spcPct val="20000"/>
        </a:spcBef>
        <a:spcAft>
          <a:spcPct val="0"/>
        </a:spcAft>
        <a:buClr>
          <a:schemeClr val="accent1"/>
        </a:buClr>
        <a:buFont typeface="Wingdings" panose="05000000000000000000" pitchFamily="2" charset="2"/>
        <a:buBlip>
          <a:blip r:embed="rId17"/>
        </a:buBlip>
        <a:defRPr sz="2000">
          <a:solidFill>
            <a:schemeClr val="tx1"/>
          </a:solidFill>
          <a:latin typeface="+mn-lt"/>
          <a:ea typeface="+mj-ea"/>
        </a:defRPr>
      </a:lvl6pPr>
      <a:lvl7pPr marL="2595880" indent="-339725" algn="l" rtl="0" fontAlgn="base">
        <a:spcBef>
          <a:spcPct val="20000"/>
        </a:spcBef>
        <a:spcAft>
          <a:spcPct val="0"/>
        </a:spcAft>
        <a:buClr>
          <a:schemeClr val="accent1"/>
        </a:buClr>
        <a:buFont typeface="Wingdings" panose="05000000000000000000" pitchFamily="2" charset="2"/>
        <a:buBlip>
          <a:blip r:embed="rId17"/>
        </a:buBlip>
        <a:defRPr sz="2000">
          <a:solidFill>
            <a:schemeClr val="tx1"/>
          </a:solidFill>
          <a:latin typeface="+mn-lt"/>
          <a:ea typeface="+mj-ea"/>
        </a:defRPr>
      </a:lvl7pPr>
      <a:lvl8pPr marL="3053080" indent="-339725" algn="l" rtl="0" fontAlgn="base">
        <a:spcBef>
          <a:spcPct val="20000"/>
        </a:spcBef>
        <a:spcAft>
          <a:spcPct val="0"/>
        </a:spcAft>
        <a:buClr>
          <a:schemeClr val="accent1"/>
        </a:buClr>
        <a:buFont typeface="Wingdings" panose="05000000000000000000" pitchFamily="2" charset="2"/>
        <a:buBlip>
          <a:blip r:embed="rId17"/>
        </a:buBlip>
        <a:defRPr sz="2000">
          <a:solidFill>
            <a:schemeClr val="tx1"/>
          </a:solidFill>
          <a:latin typeface="+mn-lt"/>
          <a:ea typeface="+mj-ea"/>
        </a:defRPr>
      </a:lvl8pPr>
      <a:lvl9pPr marL="3510280" indent="-339725" algn="l" rtl="0" fontAlgn="base">
        <a:spcBef>
          <a:spcPct val="20000"/>
        </a:spcBef>
        <a:spcAft>
          <a:spcPct val="0"/>
        </a:spcAft>
        <a:buClr>
          <a:schemeClr val="accent1"/>
        </a:buClr>
        <a:buFont typeface="Wingdings" panose="05000000000000000000" pitchFamily="2" charset="2"/>
        <a:buBlip>
          <a:blip r:embed="rId17"/>
        </a:buBlip>
        <a:defRPr sz="2000">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3074" name="Picture 32" descr="F:\201503\PPT 底图\150302PPT-jpg\ppt中文版jpg底图\4x3\03ZTE_ppt_内页.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683" y="-12700"/>
            <a:ext cx="12240684" cy="688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title" idx="4294967295"/>
          </p:nvPr>
        </p:nvSpPr>
        <p:spPr bwMode="auto">
          <a:xfrm>
            <a:off x="416984" y="352427"/>
            <a:ext cx="11328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en-US" altLang="zh-CN" smtClean="0"/>
          </a:p>
        </p:txBody>
      </p:sp>
      <p:sp>
        <p:nvSpPr>
          <p:cNvPr id="3076" name="Rectangle 4"/>
          <p:cNvSpPr>
            <a:spLocks noGrp="1" noChangeArrowheads="1"/>
          </p:cNvSpPr>
          <p:nvPr>
            <p:ph type="body" idx="9"/>
          </p:nvPr>
        </p:nvSpPr>
        <p:spPr bwMode="auto">
          <a:xfrm>
            <a:off x="416984" y="1268415"/>
            <a:ext cx="11343216"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en-US" altLang="zh-CN" smtClean="0"/>
          </a:p>
          <a:p>
            <a:pPr lvl="1"/>
            <a:r>
              <a:rPr lang="zh-CN" altLang="en-US" smtClean="0"/>
              <a:t>第二级</a:t>
            </a:r>
            <a:endParaRPr lang="en-US" altLang="zh-CN" smtClean="0"/>
          </a:p>
          <a:p>
            <a:pPr lvl="2"/>
            <a:r>
              <a:rPr lang="zh-CN" altLang="en-US" smtClean="0"/>
              <a:t>第三级</a:t>
            </a:r>
            <a:endParaRPr lang="en-US" altLang="zh-CN" smtClean="0"/>
          </a:p>
          <a:p>
            <a:pPr lvl="3"/>
            <a:r>
              <a:rPr lang="zh-CN" altLang="en-US" smtClean="0"/>
              <a:t>第四级</a:t>
            </a:r>
            <a:endParaRPr lang="en-US" altLang="zh-CN" smtClean="0"/>
          </a:p>
        </p:txBody>
      </p:sp>
      <p:sp>
        <p:nvSpPr>
          <p:cNvPr id="3077" name="TextBox 4"/>
          <p:cNvSpPr txBox="1">
            <a:spLocks noChangeArrowheads="1"/>
          </p:cNvSpPr>
          <p:nvPr/>
        </p:nvSpPr>
        <p:spPr bwMode="auto">
          <a:xfrm>
            <a:off x="103717" y="6605589"/>
            <a:ext cx="29210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Tx/>
              <a:buNone/>
              <a:defRPr/>
            </a:pPr>
            <a:r>
              <a:rPr kumimoji="1" lang="en-US" altLang="zh-CN" sz="1065" smtClean="0">
                <a:solidFill>
                  <a:srgbClr val="7F7F7F"/>
                </a:solidFill>
                <a:cs typeface="Arial" panose="020B0604020202020204" pitchFamily="34" charset="0"/>
              </a:rPr>
              <a:t>© ZTE Corporation. All rights reserved</a:t>
            </a:r>
            <a:endParaRPr kumimoji="1" lang="en-US" altLang="zh-CN" sz="1065" smtClean="0">
              <a:solidFill>
                <a:srgbClr val="7F7F7F"/>
              </a:solidFill>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txStyles>
    <p:titleStyle>
      <a:lvl1pPr algn="l" rtl="0" eaLnBrk="0" fontAlgn="base" hangingPunct="0">
        <a:spcBef>
          <a:spcPct val="0"/>
        </a:spcBef>
        <a:spcAft>
          <a:spcPct val="0"/>
        </a:spcAft>
        <a:defRPr sz="3200">
          <a:solidFill>
            <a:srgbClr val="008FD4"/>
          </a:solidFill>
          <a:latin typeface="微软雅黑" panose="020B0503020204020204" charset="-122"/>
          <a:ea typeface="微软雅黑" panose="020B0503020204020204" charset="-122"/>
          <a:cs typeface="+mj-cs"/>
        </a:defRPr>
      </a:lvl1pPr>
      <a:lvl2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defRPr>
      </a:lvl2pPr>
      <a:lvl3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defRPr>
      </a:lvl3pPr>
      <a:lvl4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defRPr>
      </a:lvl4pPr>
      <a:lvl5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6pPr>
      <a:lvl7pPr marL="9144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7pPr>
      <a:lvl8pPr marL="13716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8pPr>
      <a:lvl9pPr marL="18288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9pPr>
    </p:titleStyle>
    <p:bodyStyle>
      <a:lvl1pPr marL="457200" indent="-457200" algn="l" rtl="0" eaLnBrk="0" fontAlgn="base" hangingPunct="0">
        <a:lnSpc>
          <a:spcPct val="130000"/>
        </a:lnSpc>
        <a:spcBef>
          <a:spcPts val="130"/>
        </a:spcBef>
        <a:spcAft>
          <a:spcPct val="0"/>
        </a:spcAft>
        <a:buClr>
          <a:srgbClr val="008FD4"/>
        </a:buClr>
        <a:buSzPct val="70000"/>
        <a:buFont typeface="Wingdings" panose="05000000000000000000" pitchFamily="2" charset="2"/>
        <a:buChar char="n"/>
        <a:defRPr sz="4265">
          <a:solidFill>
            <a:srgbClr val="404040"/>
          </a:solidFill>
          <a:latin typeface="微软雅黑" panose="020B0503020204020204" charset="-122"/>
          <a:ea typeface="微软雅黑" panose="020B0503020204020204" charset="-122"/>
          <a:cs typeface="+mn-cs"/>
        </a:defRPr>
      </a:lvl1pPr>
      <a:lvl2pPr marL="990600" indent="-381000" algn="l" rtl="0" eaLnBrk="0" fontAlgn="base" hangingPunct="0">
        <a:lnSpc>
          <a:spcPct val="130000"/>
        </a:lnSpc>
        <a:spcBef>
          <a:spcPts val="130"/>
        </a:spcBef>
        <a:spcAft>
          <a:spcPct val="0"/>
        </a:spcAft>
        <a:buClr>
          <a:srgbClr val="008FD4"/>
        </a:buClr>
        <a:buSzPct val="60000"/>
        <a:buFont typeface="Wingdings" panose="05000000000000000000" pitchFamily="2" charset="2"/>
        <a:buChar char="l"/>
        <a:defRPr sz="1865">
          <a:solidFill>
            <a:srgbClr val="404040"/>
          </a:solidFill>
          <a:latin typeface="微软雅黑" panose="020B0503020204020204" charset="-122"/>
          <a:ea typeface="微软雅黑" panose="020B0503020204020204" charset="-122"/>
        </a:defRPr>
      </a:lvl2pPr>
      <a:lvl3pPr marL="1524000" indent="-304800" algn="l" rtl="0" eaLnBrk="0" fontAlgn="base" hangingPunct="0">
        <a:lnSpc>
          <a:spcPct val="130000"/>
        </a:lnSpc>
        <a:spcBef>
          <a:spcPts val="130"/>
        </a:spcBef>
        <a:spcAft>
          <a:spcPct val="0"/>
        </a:spcAft>
        <a:buClr>
          <a:schemeClr val="tx2"/>
        </a:buClr>
        <a:buSzPct val="45000"/>
        <a:buFont typeface="Wingdings" panose="05000000000000000000" pitchFamily="2" charset="2"/>
        <a:buChar char="n"/>
        <a:defRPr sz="1735">
          <a:solidFill>
            <a:srgbClr val="404040"/>
          </a:solidFill>
          <a:latin typeface="微软雅黑" panose="020B0503020204020204" charset="-122"/>
          <a:ea typeface="微软雅黑" panose="020B0503020204020204" charset="-122"/>
        </a:defRPr>
      </a:lvl3pPr>
      <a:lvl4pPr marL="2133600" indent="-304800" algn="l" rtl="0" eaLnBrk="0" fontAlgn="base" hangingPunct="0">
        <a:lnSpc>
          <a:spcPct val="130000"/>
        </a:lnSpc>
        <a:spcBef>
          <a:spcPts val="130"/>
        </a:spcBef>
        <a:spcAft>
          <a:spcPct val="0"/>
        </a:spcAft>
        <a:buClr>
          <a:schemeClr val="tx2"/>
        </a:buClr>
        <a:buFont typeface="Arial" panose="020B0604020202020204" pitchFamily="34" charset="0"/>
        <a:buChar char="–"/>
        <a:defRPr sz="1600">
          <a:solidFill>
            <a:srgbClr val="404040"/>
          </a:solidFill>
          <a:latin typeface="微软雅黑" panose="020B0503020204020204" charset="-122"/>
          <a:ea typeface="微软雅黑" panose="020B0503020204020204" charset="-122"/>
        </a:defRPr>
      </a:lvl4pPr>
      <a:lvl5pPr marL="2743200" indent="-304800" algn="l" rtl="0" eaLnBrk="0" fontAlgn="base" hangingPunct="0">
        <a:lnSpc>
          <a:spcPct val="130000"/>
        </a:lnSpc>
        <a:spcBef>
          <a:spcPts val="130"/>
        </a:spcBef>
        <a:spcAft>
          <a:spcPct val="0"/>
        </a:spcAft>
        <a:buClr>
          <a:schemeClr val="tx2"/>
        </a:buClr>
        <a:buFont typeface="Arial" panose="020B0604020202020204" pitchFamily="34" charset="0"/>
        <a:buChar char="»"/>
        <a:defRPr sz="1600">
          <a:solidFill>
            <a:srgbClr val="404040"/>
          </a:solidFill>
          <a:latin typeface="微软雅黑" panose="020B0503020204020204" charset="-122"/>
          <a:ea typeface="微软雅黑" panose="020B0503020204020204" charset="-122"/>
        </a:defRPr>
      </a:lvl5pPr>
      <a:lvl6pPr marL="3352800" indent="-304800" algn="l" rtl="0" eaLnBrk="1" fontAlgn="base" hangingPunct="1">
        <a:spcBef>
          <a:spcPts val="130"/>
        </a:spcBef>
        <a:spcAft>
          <a:spcPct val="0"/>
        </a:spcAft>
        <a:buClr>
          <a:schemeClr val="tx2"/>
        </a:buClr>
        <a:buFont typeface="Arial" panose="020B0604020202020204" pitchFamily="34" charset="0"/>
        <a:buChar char="»"/>
        <a:defRPr>
          <a:solidFill>
            <a:schemeClr val="tx1"/>
          </a:solidFill>
          <a:latin typeface="+mn-lt"/>
          <a:ea typeface="+mn-ea"/>
        </a:defRPr>
      </a:lvl6pPr>
      <a:lvl7pPr marL="3962400" indent="-304800" algn="l" rtl="0" eaLnBrk="1" fontAlgn="base" hangingPunct="1">
        <a:spcBef>
          <a:spcPts val="130"/>
        </a:spcBef>
        <a:spcAft>
          <a:spcPct val="0"/>
        </a:spcAft>
        <a:buClr>
          <a:schemeClr val="tx2"/>
        </a:buClr>
        <a:buFont typeface="Arial" panose="020B0604020202020204" pitchFamily="34" charset="0"/>
        <a:buChar char="»"/>
        <a:defRPr>
          <a:solidFill>
            <a:schemeClr val="tx1"/>
          </a:solidFill>
          <a:latin typeface="+mn-lt"/>
          <a:ea typeface="+mn-ea"/>
        </a:defRPr>
      </a:lvl7pPr>
      <a:lvl8pPr marL="4572000" indent="-304800" algn="l" rtl="0" eaLnBrk="1" fontAlgn="base" hangingPunct="1">
        <a:spcBef>
          <a:spcPts val="130"/>
        </a:spcBef>
        <a:spcAft>
          <a:spcPct val="0"/>
        </a:spcAft>
        <a:buClr>
          <a:schemeClr val="tx2"/>
        </a:buClr>
        <a:buFont typeface="Arial" panose="020B0604020202020204" pitchFamily="34" charset="0"/>
        <a:buChar char="»"/>
        <a:defRPr>
          <a:solidFill>
            <a:schemeClr val="tx1"/>
          </a:solidFill>
          <a:latin typeface="+mn-lt"/>
          <a:ea typeface="+mn-ea"/>
        </a:defRPr>
      </a:lvl8pPr>
      <a:lvl9pPr marL="5181600" indent="-304800" algn="l" rtl="0" eaLnBrk="1" fontAlgn="base" hangingPunct="1">
        <a:spcBef>
          <a:spcPts val="130"/>
        </a:spcBef>
        <a:spcAft>
          <a:spcPct val="0"/>
        </a:spcAft>
        <a:buClr>
          <a:schemeClr val="tx2"/>
        </a:buClr>
        <a:buFont typeface="Arial" panose="020B0604020202020204" pitchFamily="34" charset="0"/>
        <a:buChar char="»"/>
        <a:defRPr>
          <a:solidFill>
            <a:schemeClr val="tx1"/>
          </a:solidFill>
          <a:latin typeface="+mn-lt"/>
          <a:ea typeface="+mn-ea"/>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609600" y="609600"/>
            <a:ext cx="10972800" cy="808038"/>
          </a:xfrm>
          <a:prstGeom prst="rect">
            <a:avLst/>
          </a:prstGeom>
          <a:noFill/>
          <a:ln w="9525">
            <a:noFill/>
          </a:ln>
        </p:spPr>
        <p:txBody>
          <a:bodyPr anchor="t" anchorCtr="0"/>
          <a:p>
            <a:pPr lvl="0"/>
            <a:r>
              <a:rPr lang="zh-CN" altLang="en-US" dirty="0"/>
              <a:t>单击此处编辑母版标题样式</a:t>
            </a:r>
            <a:endParaRPr lang="zh-CN" altLang="en-US" dirty="0"/>
          </a:p>
        </p:txBody>
      </p:sp>
      <p:sp>
        <p:nvSpPr>
          <p:cNvPr id="1027" name="Rectangle 3"/>
          <p:cNvSpPr>
            <a:spLocks noGrp="1"/>
          </p:cNvSpPr>
          <p:nvPr>
            <p:ph type="body"/>
          </p:nvPr>
        </p:nvSpPr>
        <p:spPr>
          <a:xfrm>
            <a:off x="609600" y="1600200"/>
            <a:ext cx="10972800" cy="4530725"/>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Freeform 7"/>
          <p:cNvSpPr/>
          <p:nvPr/>
        </p:nvSpPr>
        <p:spPr>
          <a:xfrm>
            <a:off x="406400" y="457200"/>
            <a:ext cx="10972800" cy="609600"/>
          </a:xfrm>
          <a:custGeom>
            <a:avLst/>
            <a:gdLst/>
            <a:ahLst/>
            <a:cxnLst>
              <a:cxn ang="0">
                <a:pos x="0" y="2147483647"/>
              </a:cxn>
              <a:cxn ang="0">
                <a:pos x="0" y="0"/>
              </a:cxn>
              <a:cxn ang="0">
                <a:pos x="2147483647" y="0"/>
              </a:cxn>
            </a:cxnLst>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p>
            <a:endParaRPr lang="zh-CN" altLang="en-US"/>
          </a:p>
        </p:txBody>
      </p:sp>
      <p:sp>
        <p:nvSpPr>
          <p:cNvPr id="1029" name="Line 8"/>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1" name="Text Box 10"/>
          <p:cNvSpPr txBox="1">
            <a:spLocks noChangeArrowheads="1"/>
          </p:cNvSpPr>
          <p:nvPr/>
        </p:nvSpPr>
        <p:spPr bwMode="auto">
          <a:xfrm>
            <a:off x="508000" y="76200"/>
            <a:ext cx="52832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第</a:t>
            </a:r>
            <a:r>
              <a:rPr kumimoji="0" lang="en-US" altLang="zh-CN"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7</a:t>
            </a: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章 第五代移动通信系统（</a:t>
            </a:r>
            <a:r>
              <a:rPr kumimoji="0" lang="en-US" altLang="zh-CN"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5G</a:t>
            </a: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 </a:t>
            </a:r>
            <a:endPar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endParaRPr>
          </a:p>
        </p:txBody>
      </p:sp>
      <p:pic>
        <p:nvPicPr>
          <p:cNvPr id="2" name="Picture 11" descr="HaoSc4_209_20052410198371"/>
          <p:cNvPicPr>
            <a:picLocks noChangeAspect="1"/>
          </p:cNvPicPr>
          <p:nvPr/>
        </p:nvPicPr>
        <p:blipFill>
          <a:blip r:embed="rId16"/>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Lst>
  <p:hf sldNum="0" hdr="0" ftr="0" dt="0"/>
  <p:txStyles>
    <p:titleStyle>
      <a:lvl1pPr algn="ctr" rtl="0" eaLnBrk="0" fontAlgn="base" hangingPunct="0">
        <a:spcBef>
          <a:spcPct val="0"/>
        </a:spcBef>
        <a:spcAft>
          <a:spcPct val="0"/>
        </a:spcAft>
        <a:defRPr sz="4200" b="1">
          <a:solidFill>
            <a:srgbClr val="0000FF"/>
          </a:solidFill>
          <a:latin typeface="+mj-lt"/>
          <a:ea typeface="+mj-ea"/>
          <a:cs typeface="+mj-cs"/>
        </a:defRPr>
      </a:lvl1pPr>
      <a:lvl2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2pPr>
      <a:lvl3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3pPr>
      <a:lvl4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4pPr>
      <a:lvl5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5pPr>
      <a:lvl6pPr marL="4572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6pPr>
      <a:lvl7pPr marL="9144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7pPr>
      <a:lvl8pPr marL="13716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8pPr>
      <a:lvl9pPr marL="18288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Blip>
          <a:blip r:embed="rId17"/>
        </a:buBlip>
        <a:defRPr sz="2800">
          <a:solidFill>
            <a:schemeClr val="tx1"/>
          </a:solidFill>
          <a:latin typeface="+mn-lt"/>
          <a:ea typeface="+mn-ea"/>
          <a:cs typeface="楷体_GB2312" panose="02010609030101010101" charset="-122"/>
        </a:defRPr>
      </a:lvl1pPr>
      <a:lvl2pPr marL="669925" indent="-325755" algn="l" rtl="0" eaLnBrk="0" fontAlgn="base" hangingPunct="0">
        <a:spcBef>
          <a:spcPct val="20000"/>
        </a:spcBef>
        <a:spcAft>
          <a:spcPct val="0"/>
        </a:spcAft>
        <a:buClr>
          <a:schemeClr val="accent2"/>
        </a:buClr>
        <a:buFont typeface="Wingdings" panose="05000000000000000000" pitchFamily="2" charset="2"/>
        <a:buBlip>
          <a:blip r:embed="rId17"/>
        </a:buBlip>
        <a:defRPr sz="2400">
          <a:solidFill>
            <a:schemeClr val="tx1"/>
          </a:solidFill>
          <a:latin typeface="+mn-lt"/>
          <a:ea typeface="+mj-ea"/>
          <a:cs typeface="楷体_GB2312" panose="02010609030101010101" charset="-122"/>
        </a:defRPr>
      </a:lvl2pPr>
      <a:lvl3pPr marL="1022350" indent="-351155" algn="l" rtl="0" eaLnBrk="0" fontAlgn="base" hangingPunct="0">
        <a:spcBef>
          <a:spcPct val="20000"/>
        </a:spcBef>
        <a:spcAft>
          <a:spcPct val="0"/>
        </a:spcAft>
        <a:buClr>
          <a:schemeClr val="accent1"/>
        </a:buClr>
        <a:buFont typeface="Wingdings" panose="05000000000000000000" pitchFamily="2" charset="2"/>
        <a:buBlip>
          <a:blip r:embed="rId17"/>
        </a:buBlip>
        <a:defRPr sz="2000">
          <a:solidFill>
            <a:schemeClr val="tx1"/>
          </a:solidFill>
          <a:latin typeface="+mn-lt"/>
          <a:ea typeface="+mj-ea"/>
          <a:cs typeface="楷体_GB2312" panose="02010609030101010101" charset="-122"/>
        </a:defRPr>
      </a:lvl3pPr>
      <a:lvl4pPr marL="1339850" indent="-316230" algn="l" rtl="0" eaLnBrk="0" fontAlgn="base" hangingPunct="0">
        <a:spcBef>
          <a:spcPct val="20000"/>
        </a:spcBef>
        <a:spcAft>
          <a:spcPct val="0"/>
        </a:spcAft>
        <a:buClr>
          <a:schemeClr val="accent2"/>
        </a:buClr>
        <a:buFont typeface="Wingdings" panose="05000000000000000000" pitchFamily="2" charset="2"/>
        <a:buBlip>
          <a:blip r:embed="rId17"/>
        </a:buBlip>
        <a:defRPr sz="2000">
          <a:solidFill>
            <a:schemeClr val="tx1"/>
          </a:solidFill>
          <a:latin typeface="+mn-lt"/>
          <a:ea typeface="+mj-ea"/>
          <a:cs typeface="楷体_GB2312" panose="02010609030101010101" charset="-122"/>
        </a:defRPr>
      </a:lvl4pPr>
      <a:lvl5pPr marL="1681480" indent="-339725" algn="l" rtl="0" eaLnBrk="0" fontAlgn="base" hangingPunct="0">
        <a:spcBef>
          <a:spcPct val="20000"/>
        </a:spcBef>
        <a:spcAft>
          <a:spcPct val="0"/>
        </a:spcAft>
        <a:buClr>
          <a:schemeClr val="accent1"/>
        </a:buClr>
        <a:buFont typeface="Wingdings" panose="05000000000000000000" pitchFamily="2" charset="2"/>
        <a:buBlip>
          <a:blip r:embed="rId17"/>
        </a:buBlip>
        <a:defRPr sz="2000">
          <a:solidFill>
            <a:schemeClr val="tx1"/>
          </a:solidFill>
          <a:latin typeface="+mn-lt"/>
          <a:ea typeface="+mj-ea"/>
          <a:cs typeface="楷体_GB2312" panose="02010609030101010101" charset="-122"/>
        </a:defRPr>
      </a:lvl5pPr>
      <a:lvl6pPr marL="2138680" indent="-339725" algn="l" rtl="0" fontAlgn="base">
        <a:spcBef>
          <a:spcPct val="20000"/>
        </a:spcBef>
        <a:spcAft>
          <a:spcPct val="0"/>
        </a:spcAft>
        <a:buClr>
          <a:schemeClr val="accent1"/>
        </a:buClr>
        <a:buFont typeface="Wingdings" panose="05000000000000000000" pitchFamily="2" charset="2"/>
        <a:buBlip>
          <a:blip r:embed="rId17"/>
        </a:buBlip>
        <a:defRPr sz="2000">
          <a:solidFill>
            <a:schemeClr val="tx1"/>
          </a:solidFill>
          <a:latin typeface="+mn-lt"/>
          <a:ea typeface="+mj-ea"/>
        </a:defRPr>
      </a:lvl6pPr>
      <a:lvl7pPr marL="2595880" indent="-339725" algn="l" rtl="0" fontAlgn="base">
        <a:spcBef>
          <a:spcPct val="20000"/>
        </a:spcBef>
        <a:spcAft>
          <a:spcPct val="0"/>
        </a:spcAft>
        <a:buClr>
          <a:schemeClr val="accent1"/>
        </a:buClr>
        <a:buFont typeface="Wingdings" panose="05000000000000000000" pitchFamily="2" charset="2"/>
        <a:buBlip>
          <a:blip r:embed="rId17"/>
        </a:buBlip>
        <a:defRPr sz="2000">
          <a:solidFill>
            <a:schemeClr val="tx1"/>
          </a:solidFill>
          <a:latin typeface="+mn-lt"/>
          <a:ea typeface="+mj-ea"/>
        </a:defRPr>
      </a:lvl7pPr>
      <a:lvl8pPr marL="3053080" indent="-339725" algn="l" rtl="0" fontAlgn="base">
        <a:spcBef>
          <a:spcPct val="20000"/>
        </a:spcBef>
        <a:spcAft>
          <a:spcPct val="0"/>
        </a:spcAft>
        <a:buClr>
          <a:schemeClr val="accent1"/>
        </a:buClr>
        <a:buFont typeface="Wingdings" panose="05000000000000000000" pitchFamily="2" charset="2"/>
        <a:buBlip>
          <a:blip r:embed="rId17"/>
        </a:buBlip>
        <a:defRPr sz="2000">
          <a:solidFill>
            <a:schemeClr val="tx1"/>
          </a:solidFill>
          <a:latin typeface="+mn-lt"/>
          <a:ea typeface="+mj-ea"/>
        </a:defRPr>
      </a:lvl8pPr>
      <a:lvl9pPr marL="3510280" indent="-339725" algn="l" rtl="0" fontAlgn="base">
        <a:spcBef>
          <a:spcPct val="20000"/>
        </a:spcBef>
        <a:spcAft>
          <a:spcPct val="0"/>
        </a:spcAft>
        <a:buClr>
          <a:schemeClr val="accent1"/>
        </a:buClr>
        <a:buFont typeface="Wingdings" panose="05000000000000000000" pitchFamily="2" charset="2"/>
        <a:buBlip>
          <a:blip r:embed="rId17"/>
        </a:buBlip>
        <a:defRPr sz="2000">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609600" y="609600"/>
            <a:ext cx="10972800" cy="808038"/>
          </a:xfrm>
          <a:prstGeom prst="rect">
            <a:avLst/>
          </a:prstGeom>
          <a:noFill/>
          <a:ln w="9525">
            <a:noFill/>
          </a:ln>
        </p:spPr>
        <p:txBody>
          <a:bodyPr anchor="t" anchorCtr="0"/>
          <a:p>
            <a:pPr lvl="0"/>
            <a:r>
              <a:rPr lang="zh-CN" altLang="en-US" dirty="0"/>
              <a:t>单击此处编辑母版标题样式</a:t>
            </a:r>
            <a:endParaRPr lang="zh-CN" altLang="en-US" dirty="0"/>
          </a:p>
        </p:txBody>
      </p:sp>
      <p:sp>
        <p:nvSpPr>
          <p:cNvPr id="1027" name="Rectangle 3"/>
          <p:cNvSpPr>
            <a:spLocks noGrp="1"/>
          </p:cNvSpPr>
          <p:nvPr>
            <p:ph type="body"/>
          </p:nvPr>
        </p:nvSpPr>
        <p:spPr>
          <a:xfrm>
            <a:off x="609600" y="1600200"/>
            <a:ext cx="10972800" cy="4530725"/>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Freeform 7"/>
          <p:cNvSpPr/>
          <p:nvPr/>
        </p:nvSpPr>
        <p:spPr>
          <a:xfrm>
            <a:off x="406400" y="457200"/>
            <a:ext cx="10972800" cy="609600"/>
          </a:xfrm>
          <a:custGeom>
            <a:avLst/>
            <a:gdLst/>
            <a:ahLst/>
            <a:cxnLst>
              <a:cxn ang="0">
                <a:pos x="0" y="2147483647"/>
              </a:cxn>
              <a:cxn ang="0">
                <a:pos x="0" y="0"/>
              </a:cxn>
              <a:cxn ang="0">
                <a:pos x="2147483647" y="0"/>
              </a:cxn>
            </a:cxnLst>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p>
            <a:endParaRPr lang="zh-CN" altLang="en-US"/>
          </a:p>
        </p:txBody>
      </p:sp>
      <p:sp>
        <p:nvSpPr>
          <p:cNvPr id="1029" name="Line 8"/>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1" name="Text Box 10"/>
          <p:cNvSpPr txBox="1">
            <a:spLocks noChangeArrowheads="1"/>
          </p:cNvSpPr>
          <p:nvPr/>
        </p:nvSpPr>
        <p:spPr bwMode="auto">
          <a:xfrm>
            <a:off x="508000" y="76200"/>
            <a:ext cx="52832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第</a:t>
            </a:r>
            <a:r>
              <a:rPr kumimoji="0" lang="en-US" altLang="zh-CN"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7</a:t>
            </a: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章 第五代移动通信系统（</a:t>
            </a:r>
            <a:r>
              <a:rPr kumimoji="0" lang="en-US" altLang="zh-CN"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5G</a:t>
            </a: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 </a:t>
            </a:r>
            <a:endPar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endParaRPr>
          </a:p>
        </p:txBody>
      </p:sp>
      <p:pic>
        <p:nvPicPr>
          <p:cNvPr id="2" name="Picture 11" descr="HaoSc4_209_20052410198371"/>
          <p:cNvPicPr>
            <a:picLocks noChangeAspect="1"/>
          </p:cNvPicPr>
          <p:nvPr/>
        </p:nvPicPr>
        <p:blipFill>
          <a:blip r:embed="rId16"/>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Lst>
  <p:hf sldNum="0" hdr="0" ftr="0" dt="0"/>
  <p:txStyles>
    <p:titleStyle>
      <a:lvl1pPr algn="ctr" rtl="0" eaLnBrk="0" fontAlgn="base" hangingPunct="0">
        <a:spcBef>
          <a:spcPct val="0"/>
        </a:spcBef>
        <a:spcAft>
          <a:spcPct val="0"/>
        </a:spcAft>
        <a:defRPr sz="4200" b="1">
          <a:solidFill>
            <a:srgbClr val="0000FF"/>
          </a:solidFill>
          <a:latin typeface="+mj-lt"/>
          <a:ea typeface="+mj-ea"/>
          <a:cs typeface="+mj-cs"/>
        </a:defRPr>
      </a:lvl1pPr>
      <a:lvl2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2pPr>
      <a:lvl3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3pPr>
      <a:lvl4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4pPr>
      <a:lvl5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5pPr>
      <a:lvl6pPr marL="4572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6pPr>
      <a:lvl7pPr marL="9144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7pPr>
      <a:lvl8pPr marL="13716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8pPr>
      <a:lvl9pPr marL="18288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Blip>
          <a:blip r:embed="rId17"/>
        </a:buBlip>
        <a:defRPr sz="2800">
          <a:solidFill>
            <a:schemeClr val="tx1"/>
          </a:solidFill>
          <a:latin typeface="+mn-lt"/>
          <a:ea typeface="+mn-ea"/>
          <a:cs typeface="楷体_GB2312" panose="02010609030101010101" charset="-122"/>
        </a:defRPr>
      </a:lvl1pPr>
      <a:lvl2pPr marL="669925" indent="-325755" algn="l" rtl="0" eaLnBrk="0" fontAlgn="base" hangingPunct="0">
        <a:spcBef>
          <a:spcPct val="20000"/>
        </a:spcBef>
        <a:spcAft>
          <a:spcPct val="0"/>
        </a:spcAft>
        <a:buClr>
          <a:schemeClr val="accent2"/>
        </a:buClr>
        <a:buFont typeface="Wingdings" panose="05000000000000000000" pitchFamily="2" charset="2"/>
        <a:buBlip>
          <a:blip r:embed="rId17"/>
        </a:buBlip>
        <a:defRPr sz="2400">
          <a:solidFill>
            <a:schemeClr val="tx1"/>
          </a:solidFill>
          <a:latin typeface="+mn-lt"/>
          <a:ea typeface="+mj-ea"/>
          <a:cs typeface="楷体_GB2312" panose="02010609030101010101" charset="-122"/>
        </a:defRPr>
      </a:lvl2pPr>
      <a:lvl3pPr marL="1022350" indent="-351155" algn="l" rtl="0" eaLnBrk="0" fontAlgn="base" hangingPunct="0">
        <a:spcBef>
          <a:spcPct val="20000"/>
        </a:spcBef>
        <a:spcAft>
          <a:spcPct val="0"/>
        </a:spcAft>
        <a:buClr>
          <a:schemeClr val="accent1"/>
        </a:buClr>
        <a:buFont typeface="Wingdings" panose="05000000000000000000" pitchFamily="2" charset="2"/>
        <a:buBlip>
          <a:blip r:embed="rId17"/>
        </a:buBlip>
        <a:defRPr sz="2000">
          <a:solidFill>
            <a:schemeClr val="tx1"/>
          </a:solidFill>
          <a:latin typeface="+mn-lt"/>
          <a:ea typeface="+mj-ea"/>
          <a:cs typeface="楷体_GB2312" panose="02010609030101010101" charset="-122"/>
        </a:defRPr>
      </a:lvl3pPr>
      <a:lvl4pPr marL="1339850" indent="-316230" algn="l" rtl="0" eaLnBrk="0" fontAlgn="base" hangingPunct="0">
        <a:spcBef>
          <a:spcPct val="20000"/>
        </a:spcBef>
        <a:spcAft>
          <a:spcPct val="0"/>
        </a:spcAft>
        <a:buClr>
          <a:schemeClr val="accent2"/>
        </a:buClr>
        <a:buFont typeface="Wingdings" panose="05000000000000000000" pitchFamily="2" charset="2"/>
        <a:buBlip>
          <a:blip r:embed="rId17"/>
        </a:buBlip>
        <a:defRPr sz="2000">
          <a:solidFill>
            <a:schemeClr val="tx1"/>
          </a:solidFill>
          <a:latin typeface="+mn-lt"/>
          <a:ea typeface="+mj-ea"/>
          <a:cs typeface="楷体_GB2312" panose="02010609030101010101" charset="-122"/>
        </a:defRPr>
      </a:lvl4pPr>
      <a:lvl5pPr marL="1681480" indent="-339725" algn="l" rtl="0" eaLnBrk="0" fontAlgn="base" hangingPunct="0">
        <a:spcBef>
          <a:spcPct val="20000"/>
        </a:spcBef>
        <a:spcAft>
          <a:spcPct val="0"/>
        </a:spcAft>
        <a:buClr>
          <a:schemeClr val="accent1"/>
        </a:buClr>
        <a:buFont typeface="Wingdings" panose="05000000000000000000" pitchFamily="2" charset="2"/>
        <a:buBlip>
          <a:blip r:embed="rId17"/>
        </a:buBlip>
        <a:defRPr sz="2000">
          <a:solidFill>
            <a:schemeClr val="tx1"/>
          </a:solidFill>
          <a:latin typeface="+mn-lt"/>
          <a:ea typeface="+mj-ea"/>
          <a:cs typeface="楷体_GB2312" panose="02010609030101010101" charset="-122"/>
        </a:defRPr>
      </a:lvl5pPr>
      <a:lvl6pPr marL="2138680" indent="-339725" algn="l" rtl="0" fontAlgn="base">
        <a:spcBef>
          <a:spcPct val="20000"/>
        </a:spcBef>
        <a:spcAft>
          <a:spcPct val="0"/>
        </a:spcAft>
        <a:buClr>
          <a:schemeClr val="accent1"/>
        </a:buClr>
        <a:buFont typeface="Wingdings" panose="05000000000000000000" pitchFamily="2" charset="2"/>
        <a:buBlip>
          <a:blip r:embed="rId17"/>
        </a:buBlip>
        <a:defRPr sz="2000">
          <a:solidFill>
            <a:schemeClr val="tx1"/>
          </a:solidFill>
          <a:latin typeface="+mn-lt"/>
          <a:ea typeface="+mj-ea"/>
        </a:defRPr>
      </a:lvl6pPr>
      <a:lvl7pPr marL="2595880" indent="-339725" algn="l" rtl="0" fontAlgn="base">
        <a:spcBef>
          <a:spcPct val="20000"/>
        </a:spcBef>
        <a:spcAft>
          <a:spcPct val="0"/>
        </a:spcAft>
        <a:buClr>
          <a:schemeClr val="accent1"/>
        </a:buClr>
        <a:buFont typeface="Wingdings" panose="05000000000000000000" pitchFamily="2" charset="2"/>
        <a:buBlip>
          <a:blip r:embed="rId17"/>
        </a:buBlip>
        <a:defRPr sz="2000">
          <a:solidFill>
            <a:schemeClr val="tx1"/>
          </a:solidFill>
          <a:latin typeface="+mn-lt"/>
          <a:ea typeface="+mj-ea"/>
        </a:defRPr>
      </a:lvl7pPr>
      <a:lvl8pPr marL="3053080" indent="-339725" algn="l" rtl="0" fontAlgn="base">
        <a:spcBef>
          <a:spcPct val="20000"/>
        </a:spcBef>
        <a:spcAft>
          <a:spcPct val="0"/>
        </a:spcAft>
        <a:buClr>
          <a:schemeClr val="accent1"/>
        </a:buClr>
        <a:buFont typeface="Wingdings" panose="05000000000000000000" pitchFamily="2" charset="2"/>
        <a:buBlip>
          <a:blip r:embed="rId17"/>
        </a:buBlip>
        <a:defRPr sz="2000">
          <a:solidFill>
            <a:schemeClr val="tx1"/>
          </a:solidFill>
          <a:latin typeface="+mn-lt"/>
          <a:ea typeface="+mj-ea"/>
        </a:defRPr>
      </a:lvl8pPr>
      <a:lvl9pPr marL="3510280" indent="-339725" algn="l" rtl="0" fontAlgn="base">
        <a:spcBef>
          <a:spcPct val="20000"/>
        </a:spcBef>
        <a:spcAft>
          <a:spcPct val="0"/>
        </a:spcAft>
        <a:buClr>
          <a:schemeClr val="accent1"/>
        </a:buClr>
        <a:buFont typeface="Wingdings" panose="05000000000000000000" pitchFamily="2" charset="2"/>
        <a:buBlip>
          <a:blip r:embed="rId17"/>
        </a:buBlip>
        <a:defRPr sz="2000">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609600" y="609600"/>
            <a:ext cx="10972800" cy="808038"/>
          </a:xfrm>
          <a:prstGeom prst="rect">
            <a:avLst/>
          </a:prstGeom>
          <a:noFill/>
          <a:ln w="9525">
            <a:noFill/>
          </a:ln>
        </p:spPr>
        <p:txBody>
          <a:bodyPr anchor="t" anchorCtr="0"/>
          <a:p>
            <a:pPr lvl="0"/>
            <a:r>
              <a:rPr lang="zh-CN" altLang="en-US" dirty="0"/>
              <a:t>单击此处编辑母版标题样式</a:t>
            </a:r>
            <a:endParaRPr lang="zh-CN" altLang="en-US" dirty="0"/>
          </a:p>
        </p:txBody>
      </p:sp>
      <p:sp>
        <p:nvSpPr>
          <p:cNvPr id="1027" name="Rectangle 3"/>
          <p:cNvSpPr>
            <a:spLocks noGrp="1"/>
          </p:cNvSpPr>
          <p:nvPr>
            <p:ph type="body"/>
          </p:nvPr>
        </p:nvSpPr>
        <p:spPr>
          <a:xfrm>
            <a:off x="609600" y="1600200"/>
            <a:ext cx="10972800" cy="4530725"/>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Freeform 7"/>
          <p:cNvSpPr/>
          <p:nvPr/>
        </p:nvSpPr>
        <p:spPr>
          <a:xfrm>
            <a:off x="406400" y="457200"/>
            <a:ext cx="10972800" cy="609600"/>
          </a:xfrm>
          <a:custGeom>
            <a:avLst/>
            <a:gdLst/>
            <a:ahLst/>
            <a:cxnLst>
              <a:cxn ang="0">
                <a:pos x="0" y="2147483647"/>
              </a:cxn>
              <a:cxn ang="0">
                <a:pos x="0" y="0"/>
              </a:cxn>
              <a:cxn ang="0">
                <a:pos x="2147483647" y="0"/>
              </a:cxn>
            </a:cxnLst>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p>
            <a:endParaRPr lang="zh-CN" altLang="en-US"/>
          </a:p>
        </p:txBody>
      </p:sp>
      <p:sp>
        <p:nvSpPr>
          <p:cNvPr id="1029" name="Line 8"/>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1" name="Text Box 10"/>
          <p:cNvSpPr txBox="1">
            <a:spLocks noChangeArrowheads="1"/>
          </p:cNvSpPr>
          <p:nvPr/>
        </p:nvSpPr>
        <p:spPr bwMode="auto">
          <a:xfrm>
            <a:off x="508000" y="76200"/>
            <a:ext cx="52832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第</a:t>
            </a:r>
            <a:r>
              <a:rPr kumimoji="0" lang="en-US" altLang="zh-CN"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7</a:t>
            </a: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章 第五代移动通信系统（</a:t>
            </a:r>
            <a:r>
              <a:rPr kumimoji="0" lang="en-US" altLang="zh-CN"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5G</a:t>
            </a: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 </a:t>
            </a:r>
            <a:endPar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endParaRPr>
          </a:p>
        </p:txBody>
      </p:sp>
      <p:pic>
        <p:nvPicPr>
          <p:cNvPr id="2" name="Picture 11" descr="HaoSc4_209_20052410198371"/>
          <p:cNvPicPr>
            <a:picLocks noChangeAspect="1"/>
          </p:cNvPicPr>
          <p:nvPr/>
        </p:nvPicPr>
        <p:blipFill>
          <a:blip r:embed="rId15"/>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Lst>
  <p:hf sldNum="0" hdr="0" ftr="0" dt="0"/>
  <p:txStyles>
    <p:titleStyle>
      <a:lvl1pPr algn="ctr" rtl="0" eaLnBrk="0" fontAlgn="base" hangingPunct="0">
        <a:spcBef>
          <a:spcPct val="0"/>
        </a:spcBef>
        <a:spcAft>
          <a:spcPct val="0"/>
        </a:spcAft>
        <a:defRPr sz="4200" b="1">
          <a:solidFill>
            <a:srgbClr val="0000FF"/>
          </a:solidFill>
          <a:latin typeface="+mj-lt"/>
          <a:ea typeface="+mj-ea"/>
          <a:cs typeface="+mj-cs"/>
        </a:defRPr>
      </a:lvl1pPr>
      <a:lvl2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2pPr>
      <a:lvl3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3pPr>
      <a:lvl4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4pPr>
      <a:lvl5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5pPr>
      <a:lvl6pPr marL="4572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6pPr>
      <a:lvl7pPr marL="9144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7pPr>
      <a:lvl8pPr marL="13716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8pPr>
      <a:lvl9pPr marL="18288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Blip>
          <a:blip r:embed="rId16"/>
        </a:buBlip>
        <a:defRPr sz="2800">
          <a:solidFill>
            <a:schemeClr val="tx1"/>
          </a:solidFill>
          <a:latin typeface="+mn-lt"/>
          <a:ea typeface="+mn-ea"/>
          <a:cs typeface="楷体_GB2312" panose="02010609030101010101" charset="-122"/>
        </a:defRPr>
      </a:lvl1pPr>
      <a:lvl2pPr marL="669925" indent="-325755" algn="l" rtl="0" eaLnBrk="0" fontAlgn="base" hangingPunct="0">
        <a:spcBef>
          <a:spcPct val="20000"/>
        </a:spcBef>
        <a:spcAft>
          <a:spcPct val="0"/>
        </a:spcAft>
        <a:buClr>
          <a:schemeClr val="accent2"/>
        </a:buClr>
        <a:buFont typeface="Wingdings" panose="05000000000000000000" pitchFamily="2" charset="2"/>
        <a:buBlip>
          <a:blip r:embed="rId16"/>
        </a:buBlip>
        <a:defRPr sz="2400">
          <a:solidFill>
            <a:schemeClr val="tx1"/>
          </a:solidFill>
          <a:latin typeface="+mn-lt"/>
          <a:ea typeface="+mj-ea"/>
          <a:cs typeface="楷体_GB2312" panose="02010609030101010101" charset="-122"/>
        </a:defRPr>
      </a:lvl2pPr>
      <a:lvl3pPr marL="1022350" indent="-351155" algn="l" rtl="0" eaLnBrk="0" fontAlgn="base" hangingPunct="0">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cs typeface="楷体_GB2312" panose="02010609030101010101" charset="-122"/>
        </a:defRPr>
      </a:lvl3pPr>
      <a:lvl4pPr marL="1339850" indent="-316230" algn="l" rtl="0" eaLnBrk="0" fontAlgn="base" hangingPunct="0">
        <a:spcBef>
          <a:spcPct val="20000"/>
        </a:spcBef>
        <a:spcAft>
          <a:spcPct val="0"/>
        </a:spcAft>
        <a:buClr>
          <a:schemeClr val="accent2"/>
        </a:buClr>
        <a:buFont typeface="Wingdings" panose="05000000000000000000" pitchFamily="2" charset="2"/>
        <a:buBlip>
          <a:blip r:embed="rId16"/>
        </a:buBlip>
        <a:defRPr sz="2000">
          <a:solidFill>
            <a:schemeClr val="tx1"/>
          </a:solidFill>
          <a:latin typeface="+mn-lt"/>
          <a:ea typeface="+mj-ea"/>
          <a:cs typeface="楷体_GB2312" panose="02010609030101010101" charset="-122"/>
        </a:defRPr>
      </a:lvl4pPr>
      <a:lvl5pPr marL="1681480" indent="-339725" algn="l" rtl="0" eaLnBrk="0" fontAlgn="base" hangingPunct="0">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cs typeface="楷体_GB2312" panose="02010609030101010101" charset="-122"/>
        </a:defRPr>
      </a:lvl5pPr>
      <a:lvl6pPr marL="21386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6pPr>
      <a:lvl7pPr marL="25958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7pPr>
      <a:lvl8pPr marL="30530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8pPr>
      <a:lvl9pPr marL="35102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609600" y="609600"/>
            <a:ext cx="10972800" cy="808038"/>
          </a:xfrm>
          <a:prstGeom prst="rect">
            <a:avLst/>
          </a:prstGeom>
          <a:noFill/>
          <a:ln w="9525">
            <a:noFill/>
          </a:ln>
        </p:spPr>
        <p:txBody>
          <a:bodyPr anchor="t" anchorCtr="0"/>
          <a:p>
            <a:pPr lvl="0"/>
            <a:r>
              <a:rPr lang="zh-CN" altLang="en-US" dirty="0"/>
              <a:t>单击此处编辑母版标题样式</a:t>
            </a:r>
            <a:endParaRPr lang="zh-CN" altLang="en-US" dirty="0"/>
          </a:p>
        </p:txBody>
      </p:sp>
      <p:sp>
        <p:nvSpPr>
          <p:cNvPr id="1027" name="Rectangle 3"/>
          <p:cNvSpPr>
            <a:spLocks noGrp="1"/>
          </p:cNvSpPr>
          <p:nvPr>
            <p:ph type="body"/>
          </p:nvPr>
        </p:nvSpPr>
        <p:spPr>
          <a:xfrm>
            <a:off x="609600" y="1600200"/>
            <a:ext cx="10972800" cy="4530725"/>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Freeform 7"/>
          <p:cNvSpPr/>
          <p:nvPr/>
        </p:nvSpPr>
        <p:spPr>
          <a:xfrm>
            <a:off x="406400" y="457200"/>
            <a:ext cx="10972800" cy="609600"/>
          </a:xfrm>
          <a:custGeom>
            <a:avLst/>
            <a:gdLst/>
            <a:ahLst/>
            <a:cxnLst>
              <a:cxn ang="0">
                <a:pos x="0" y="2147483647"/>
              </a:cxn>
              <a:cxn ang="0">
                <a:pos x="0" y="0"/>
              </a:cxn>
              <a:cxn ang="0">
                <a:pos x="2147483647" y="0"/>
              </a:cxn>
            </a:cxnLst>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p>
            <a:endParaRPr lang="zh-CN" altLang="en-US"/>
          </a:p>
        </p:txBody>
      </p:sp>
      <p:sp>
        <p:nvSpPr>
          <p:cNvPr id="1029" name="Line 8"/>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1" name="Text Box 10"/>
          <p:cNvSpPr txBox="1">
            <a:spLocks noChangeArrowheads="1"/>
          </p:cNvSpPr>
          <p:nvPr/>
        </p:nvSpPr>
        <p:spPr bwMode="auto">
          <a:xfrm>
            <a:off x="508000" y="76200"/>
            <a:ext cx="52832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第</a:t>
            </a:r>
            <a:r>
              <a:rPr kumimoji="0" lang="en-US" altLang="zh-CN"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7</a:t>
            </a: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章 第五代移动通信系统（</a:t>
            </a:r>
            <a:r>
              <a:rPr kumimoji="0" lang="en-US" altLang="zh-CN"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5G</a:t>
            </a: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 </a:t>
            </a:r>
            <a:endPar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endParaRPr>
          </a:p>
        </p:txBody>
      </p:sp>
      <p:pic>
        <p:nvPicPr>
          <p:cNvPr id="2" name="Picture 11" descr="HaoSc4_209_20052410198371"/>
          <p:cNvPicPr>
            <a:picLocks noChangeAspect="1"/>
          </p:cNvPicPr>
          <p:nvPr/>
        </p:nvPicPr>
        <p:blipFill>
          <a:blip r:embed="rId15"/>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Lst>
  <p:hf sldNum="0" hdr="0" ftr="0" dt="0"/>
  <p:txStyles>
    <p:titleStyle>
      <a:lvl1pPr algn="ctr" rtl="0" eaLnBrk="0" fontAlgn="base" hangingPunct="0">
        <a:spcBef>
          <a:spcPct val="0"/>
        </a:spcBef>
        <a:spcAft>
          <a:spcPct val="0"/>
        </a:spcAft>
        <a:defRPr sz="4200" b="1">
          <a:solidFill>
            <a:srgbClr val="0000FF"/>
          </a:solidFill>
          <a:latin typeface="+mj-lt"/>
          <a:ea typeface="+mj-ea"/>
          <a:cs typeface="+mj-cs"/>
        </a:defRPr>
      </a:lvl1pPr>
      <a:lvl2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2pPr>
      <a:lvl3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3pPr>
      <a:lvl4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4pPr>
      <a:lvl5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5pPr>
      <a:lvl6pPr marL="4572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6pPr>
      <a:lvl7pPr marL="9144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7pPr>
      <a:lvl8pPr marL="13716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8pPr>
      <a:lvl9pPr marL="18288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Blip>
          <a:blip r:embed="rId16"/>
        </a:buBlip>
        <a:defRPr sz="2800">
          <a:solidFill>
            <a:schemeClr val="tx1"/>
          </a:solidFill>
          <a:latin typeface="+mn-lt"/>
          <a:ea typeface="+mn-ea"/>
          <a:cs typeface="楷体_GB2312" panose="02010609030101010101" charset="-122"/>
        </a:defRPr>
      </a:lvl1pPr>
      <a:lvl2pPr marL="669925" indent="-325755" algn="l" rtl="0" eaLnBrk="0" fontAlgn="base" hangingPunct="0">
        <a:spcBef>
          <a:spcPct val="20000"/>
        </a:spcBef>
        <a:spcAft>
          <a:spcPct val="0"/>
        </a:spcAft>
        <a:buClr>
          <a:schemeClr val="accent2"/>
        </a:buClr>
        <a:buFont typeface="Wingdings" panose="05000000000000000000" pitchFamily="2" charset="2"/>
        <a:buBlip>
          <a:blip r:embed="rId16"/>
        </a:buBlip>
        <a:defRPr sz="2400">
          <a:solidFill>
            <a:schemeClr val="tx1"/>
          </a:solidFill>
          <a:latin typeface="+mn-lt"/>
          <a:ea typeface="+mj-ea"/>
          <a:cs typeface="楷体_GB2312" panose="02010609030101010101" charset="-122"/>
        </a:defRPr>
      </a:lvl2pPr>
      <a:lvl3pPr marL="1022350" indent="-351155" algn="l" rtl="0" eaLnBrk="0" fontAlgn="base" hangingPunct="0">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cs typeface="楷体_GB2312" panose="02010609030101010101" charset="-122"/>
        </a:defRPr>
      </a:lvl3pPr>
      <a:lvl4pPr marL="1339850" indent="-316230" algn="l" rtl="0" eaLnBrk="0" fontAlgn="base" hangingPunct="0">
        <a:spcBef>
          <a:spcPct val="20000"/>
        </a:spcBef>
        <a:spcAft>
          <a:spcPct val="0"/>
        </a:spcAft>
        <a:buClr>
          <a:schemeClr val="accent2"/>
        </a:buClr>
        <a:buFont typeface="Wingdings" panose="05000000000000000000" pitchFamily="2" charset="2"/>
        <a:buBlip>
          <a:blip r:embed="rId16"/>
        </a:buBlip>
        <a:defRPr sz="2000">
          <a:solidFill>
            <a:schemeClr val="tx1"/>
          </a:solidFill>
          <a:latin typeface="+mn-lt"/>
          <a:ea typeface="+mj-ea"/>
          <a:cs typeface="楷体_GB2312" panose="02010609030101010101" charset="-122"/>
        </a:defRPr>
      </a:lvl4pPr>
      <a:lvl5pPr marL="1681480" indent="-339725" algn="l" rtl="0" eaLnBrk="0" fontAlgn="base" hangingPunct="0">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cs typeface="楷体_GB2312" panose="02010609030101010101" charset="-122"/>
        </a:defRPr>
      </a:lvl5pPr>
      <a:lvl6pPr marL="21386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6pPr>
      <a:lvl7pPr marL="25958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7pPr>
      <a:lvl8pPr marL="30530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8pPr>
      <a:lvl9pPr marL="35102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609600" y="609600"/>
            <a:ext cx="10972800" cy="808038"/>
          </a:xfrm>
          <a:prstGeom prst="rect">
            <a:avLst/>
          </a:prstGeom>
          <a:noFill/>
          <a:ln w="9525">
            <a:noFill/>
          </a:ln>
        </p:spPr>
        <p:txBody>
          <a:bodyPr anchor="t" anchorCtr="0"/>
          <a:p>
            <a:pPr lvl="0"/>
            <a:r>
              <a:rPr lang="zh-CN" altLang="en-US" dirty="0"/>
              <a:t>单击此处编辑母版标题样式</a:t>
            </a:r>
            <a:endParaRPr lang="zh-CN" altLang="en-US" dirty="0"/>
          </a:p>
        </p:txBody>
      </p:sp>
      <p:sp>
        <p:nvSpPr>
          <p:cNvPr id="1027" name="Rectangle 3"/>
          <p:cNvSpPr>
            <a:spLocks noGrp="1"/>
          </p:cNvSpPr>
          <p:nvPr>
            <p:ph type="body"/>
          </p:nvPr>
        </p:nvSpPr>
        <p:spPr>
          <a:xfrm>
            <a:off x="609600" y="1600200"/>
            <a:ext cx="10972800" cy="4530725"/>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Freeform 7"/>
          <p:cNvSpPr/>
          <p:nvPr/>
        </p:nvSpPr>
        <p:spPr>
          <a:xfrm>
            <a:off x="406400" y="457200"/>
            <a:ext cx="10972800" cy="609600"/>
          </a:xfrm>
          <a:custGeom>
            <a:avLst/>
            <a:gdLst/>
            <a:ahLst/>
            <a:cxnLst>
              <a:cxn ang="0">
                <a:pos x="0" y="2147483647"/>
              </a:cxn>
              <a:cxn ang="0">
                <a:pos x="0" y="0"/>
              </a:cxn>
              <a:cxn ang="0">
                <a:pos x="2147483647" y="0"/>
              </a:cxn>
            </a:cxnLst>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p>
            <a:endParaRPr lang="zh-CN" altLang="en-US"/>
          </a:p>
        </p:txBody>
      </p:sp>
      <p:sp>
        <p:nvSpPr>
          <p:cNvPr id="1029" name="Line 8"/>
          <p:cNvSpPr/>
          <p:nvPr/>
        </p:nvSpPr>
        <p:spPr>
          <a:xfrm>
            <a:off x="609600" y="6172200"/>
            <a:ext cx="10972800" cy="0"/>
          </a:xfrm>
          <a:prstGeom prst="line">
            <a:avLst/>
          </a:prstGeom>
          <a:ln w="19050" cap="flat" cmpd="sng">
            <a:solidFill>
              <a:schemeClr val="accent1"/>
            </a:solidFill>
            <a:prstDash val="solid"/>
            <a:round/>
            <a:headEnd type="none" w="med" len="med"/>
            <a:tailEnd type="none" w="med" len="med"/>
          </a:ln>
        </p:spPr>
      </p:sp>
      <p:sp>
        <p:nvSpPr>
          <p:cNvPr id="1031" name="Text Box 10"/>
          <p:cNvSpPr txBox="1">
            <a:spLocks noChangeArrowheads="1"/>
          </p:cNvSpPr>
          <p:nvPr/>
        </p:nvSpPr>
        <p:spPr bwMode="auto">
          <a:xfrm>
            <a:off x="508000" y="76200"/>
            <a:ext cx="52832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第</a:t>
            </a:r>
            <a:r>
              <a:rPr kumimoji="0" lang="en-US" altLang="zh-CN"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7</a:t>
            </a: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章 第五代移动通信系统（</a:t>
            </a:r>
            <a:r>
              <a:rPr kumimoji="0" lang="en-US" altLang="zh-CN"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5G</a:t>
            </a:r>
            <a:r>
              <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rPr>
              <a:t>） </a:t>
            </a:r>
            <a:endParaRPr kumimoji="0" lang="zh-CN" altLang="en-US" sz="1800" b="0" i="0" u="none" strike="noStrike" kern="1200" cap="none" spc="0" normalizeH="0" baseline="0" noProof="0" smtClean="0">
              <a:ln>
                <a:noFill/>
              </a:ln>
              <a:solidFill>
                <a:srgbClr val="9900CC"/>
              </a:solidFill>
              <a:effectLst/>
              <a:uLnTx/>
              <a:uFillTx/>
              <a:latin typeface="方正舒体" panose="02010601030101010101" pitchFamily="2" charset="-122"/>
              <a:ea typeface="方正舒体" panose="02010601030101010101" pitchFamily="2" charset="-122"/>
              <a:cs typeface="+mn-cs"/>
            </a:endParaRPr>
          </a:p>
        </p:txBody>
      </p:sp>
      <p:pic>
        <p:nvPicPr>
          <p:cNvPr id="2" name="Picture 11" descr="HaoSc4_209_20052410198371"/>
          <p:cNvPicPr>
            <a:picLocks noChangeAspect="1"/>
          </p:cNvPicPr>
          <p:nvPr/>
        </p:nvPicPr>
        <p:blipFill>
          <a:blip r:embed="rId15"/>
          <a:stretch>
            <a:fillRect/>
          </a:stretch>
        </p:blipFill>
        <p:spPr>
          <a:xfrm>
            <a:off x="10058400" y="0"/>
            <a:ext cx="1016000" cy="528638"/>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hf sldNum="0" hdr="0" ftr="0" dt="0"/>
  <p:txStyles>
    <p:titleStyle>
      <a:lvl1pPr algn="ctr" rtl="0" eaLnBrk="0" fontAlgn="base" hangingPunct="0">
        <a:spcBef>
          <a:spcPct val="0"/>
        </a:spcBef>
        <a:spcAft>
          <a:spcPct val="0"/>
        </a:spcAft>
        <a:defRPr sz="4200" b="1">
          <a:solidFill>
            <a:srgbClr val="0000FF"/>
          </a:solidFill>
          <a:latin typeface="+mj-lt"/>
          <a:ea typeface="+mj-ea"/>
          <a:cs typeface="+mj-cs"/>
        </a:defRPr>
      </a:lvl1pPr>
      <a:lvl2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2pPr>
      <a:lvl3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3pPr>
      <a:lvl4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4pPr>
      <a:lvl5pPr algn="ctr" rtl="0" eaLnBrk="0" fontAlgn="base" hangingPunct="0">
        <a:spcBef>
          <a:spcPct val="0"/>
        </a:spcBef>
        <a:spcAft>
          <a:spcPct val="0"/>
        </a:spcAft>
        <a:defRPr sz="4200" b="1">
          <a:solidFill>
            <a:srgbClr val="0000FF"/>
          </a:solidFill>
          <a:latin typeface="Garamond" panose="02020404030301010803" pitchFamily="18" charset="0"/>
          <a:ea typeface="宋体" panose="02010600030101010101" pitchFamily="2" charset="-122"/>
        </a:defRPr>
      </a:lvl5pPr>
      <a:lvl6pPr marL="4572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6pPr>
      <a:lvl7pPr marL="9144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7pPr>
      <a:lvl8pPr marL="13716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8pPr>
      <a:lvl9pPr marL="1828800" algn="ctr" rtl="0" fontAlgn="base">
        <a:spcBef>
          <a:spcPct val="0"/>
        </a:spcBef>
        <a:spcAft>
          <a:spcPct val="0"/>
        </a:spcAft>
        <a:defRPr sz="4200" b="1">
          <a:solidFill>
            <a:srgbClr val="0000FF"/>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Blip>
          <a:blip r:embed="rId16"/>
        </a:buBlip>
        <a:defRPr sz="2800">
          <a:solidFill>
            <a:schemeClr val="tx1"/>
          </a:solidFill>
          <a:latin typeface="+mn-lt"/>
          <a:ea typeface="+mn-ea"/>
          <a:cs typeface="楷体_GB2312" panose="02010609030101010101" charset="-122"/>
        </a:defRPr>
      </a:lvl1pPr>
      <a:lvl2pPr marL="669925" indent="-325755" algn="l" rtl="0" eaLnBrk="0" fontAlgn="base" hangingPunct="0">
        <a:spcBef>
          <a:spcPct val="20000"/>
        </a:spcBef>
        <a:spcAft>
          <a:spcPct val="0"/>
        </a:spcAft>
        <a:buClr>
          <a:schemeClr val="accent2"/>
        </a:buClr>
        <a:buFont typeface="Wingdings" panose="05000000000000000000" pitchFamily="2" charset="2"/>
        <a:buBlip>
          <a:blip r:embed="rId16"/>
        </a:buBlip>
        <a:defRPr sz="2400">
          <a:solidFill>
            <a:schemeClr val="tx1"/>
          </a:solidFill>
          <a:latin typeface="+mn-lt"/>
          <a:ea typeface="+mj-ea"/>
          <a:cs typeface="楷体_GB2312" panose="02010609030101010101" charset="-122"/>
        </a:defRPr>
      </a:lvl2pPr>
      <a:lvl3pPr marL="1022350" indent="-351155" algn="l" rtl="0" eaLnBrk="0" fontAlgn="base" hangingPunct="0">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cs typeface="楷体_GB2312" panose="02010609030101010101" charset="-122"/>
        </a:defRPr>
      </a:lvl3pPr>
      <a:lvl4pPr marL="1339850" indent="-316230" algn="l" rtl="0" eaLnBrk="0" fontAlgn="base" hangingPunct="0">
        <a:spcBef>
          <a:spcPct val="20000"/>
        </a:spcBef>
        <a:spcAft>
          <a:spcPct val="0"/>
        </a:spcAft>
        <a:buClr>
          <a:schemeClr val="accent2"/>
        </a:buClr>
        <a:buFont typeface="Wingdings" panose="05000000000000000000" pitchFamily="2" charset="2"/>
        <a:buBlip>
          <a:blip r:embed="rId16"/>
        </a:buBlip>
        <a:defRPr sz="2000">
          <a:solidFill>
            <a:schemeClr val="tx1"/>
          </a:solidFill>
          <a:latin typeface="+mn-lt"/>
          <a:ea typeface="+mj-ea"/>
          <a:cs typeface="楷体_GB2312" panose="02010609030101010101" charset="-122"/>
        </a:defRPr>
      </a:lvl4pPr>
      <a:lvl5pPr marL="1681480" indent="-339725" algn="l" rtl="0" eaLnBrk="0" fontAlgn="base" hangingPunct="0">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cs typeface="楷体_GB2312" panose="02010609030101010101" charset="-122"/>
        </a:defRPr>
      </a:lvl5pPr>
      <a:lvl6pPr marL="21386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6pPr>
      <a:lvl7pPr marL="25958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7pPr>
      <a:lvl8pPr marL="30530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8pPr>
      <a:lvl9pPr marL="3510280" indent="-339725" algn="l" rtl="0" fontAlgn="base">
        <a:spcBef>
          <a:spcPct val="20000"/>
        </a:spcBef>
        <a:spcAft>
          <a:spcPct val="0"/>
        </a:spcAft>
        <a:buClr>
          <a:schemeClr val="accent1"/>
        </a:buClr>
        <a:buFont typeface="Wingdings" panose="05000000000000000000" pitchFamily="2" charset="2"/>
        <a:buBlip>
          <a:blip r:embed="rId16"/>
        </a:buBlip>
        <a:defRPr sz="2000">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00.xml.rels><?xml version="1.0" encoding="UTF-8" standalone="yes"?>
<Relationships xmlns="http://schemas.openxmlformats.org/package/2006/relationships"><Relationship Id="rId7" Type="http://schemas.openxmlformats.org/officeDocument/2006/relationships/notesSlide" Target="../notesSlides/notesSlide44.xml"/><Relationship Id="rId6" Type="http://schemas.openxmlformats.org/officeDocument/2006/relationships/slideLayout" Target="../slideLayouts/slideLayout184.xml"/><Relationship Id="rId5" Type="http://schemas.openxmlformats.org/officeDocument/2006/relationships/image" Target="../media/image94.png"/><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tags" Target="../tags/tag152.xml"/></Relationships>
</file>

<file path=ppt/slides/_rels/slide101.xml.rels><?xml version="1.0" encoding="UTF-8" standalone="yes"?>
<Relationships xmlns="http://schemas.openxmlformats.org/package/2006/relationships"><Relationship Id="rId7" Type="http://schemas.openxmlformats.org/officeDocument/2006/relationships/slideLayout" Target="../slideLayouts/slideLayout184.xml"/><Relationship Id="rId6" Type="http://schemas.openxmlformats.org/officeDocument/2006/relationships/image" Target="../media/image97.png"/><Relationship Id="rId5" Type="http://schemas.openxmlformats.org/officeDocument/2006/relationships/tags" Target="../tags/tag158.xml"/><Relationship Id="rId4" Type="http://schemas.openxmlformats.org/officeDocument/2006/relationships/image" Target="../media/image96.png"/><Relationship Id="rId3" Type="http://schemas.openxmlformats.org/officeDocument/2006/relationships/tags" Target="../tags/tag157.xml"/><Relationship Id="rId2" Type="http://schemas.openxmlformats.org/officeDocument/2006/relationships/image" Target="../media/image95.png"/><Relationship Id="rId1" Type="http://schemas.openxmlformats.org/officeDocument/2006/relationships/tags" Target="../tags/tag15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114.xml"/><Relationship Id="rId2" Type="http://schemas.openxmlformats.org/officeDocument/2006/relationships/image" Target="../media/image98.png"/><Relationship Id="rId1" Type="http://schemas.openxmlformats.org/officeDocument/2006/relationships/tags" Target="../tags/tag15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0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86.xml"/><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86.xml"/><Relationship Id="rId1" Type="http://schemas.openxmlformats.org/officeDocument/2006/relationships/image" Target="../media/image102.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86.xml"/><Relationship Id="rId1" Type="http://schemas.openxmlformats.org/officeDocument/2006/relationships/image" Target="../media/image103.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86.xml"/><Relationship Id="rId1" Type="http://schemas.openxmlformats.org/officeDocument/2006/relationships/image" Target="../media/image104.png"/></Relationships>
</file>

<file path=ppt/slides/_rels/slide10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86.xml"/><Relationship Id="rId2" Type="http://schemas.openxmlformats.org/officeDocument/2006/relationships/image" Target="../media/image106.png"/><Relationship Id="rId1" Type="http://schemas.openxmlformats.org/officeDocument/2006/relationships/image" Target="../media/image105.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9.xml"/><Relationship Id="rId2" Type="http://schemas.openxmlformats.org/officeDocument/2006/relationships/image" Target="../media/image20.png"/><Relationship Id="rId1" Type="http://schemas.openxmlformats.org/officeDocument/2006/relationships/tags" Target="../tags/tag18.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86.xml"/><Relationship Id="rId1" Type="http://schemas.openxmlformats.org/officeDocument/2006/relationships/image" Target="../media/image107.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8.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28.xml"/><Relationship Id="rId1" Type="http://schemas.openxmlformats.org/officeDocument/2006/relationships/image" Target="../media/image108.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8.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28.xml"/><Relationship Id="rId1" Type="http://schemas.openxmlformats.org/officeDocument/2006/relationships/image" Target="../media/image10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128.xml"/><Relationship Id="rId1" Type="http://schemas.openxmlformats.org/officeDocument/2006/relationships/image" Target="../media/image1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123.xml.rels><?xml version="1.0" encoding="UTF-8" standalone="yes"?>
<Relationships xmlns="http://schemas.openxmlformats.org/package/2006/relationships"><Relationship Id="rId5" Type="http://schemas.openxmlformats.org/officeDocument/2006/relationships/slideLayout" Target="../slideLayouts/slideLayout170.xml"/><Relationship Id="rId4" Type="http://schemas.openxmlformats.org/officeDocument/2006/relationships/image" Target="../media/image112.png"/><Relationship Id="rId3" Type="http://schemas.openxmlformats.org/officeDocument/2006/relationships/tags" Target="../tags/tag161.xml"/><Relationship Id="rId2" Type="http://schemas.openxmlformats.org/officeDocument/2006/relationships/image" Target="../media/image111.png"/><Relationship Id="rId1" Type="http://schemas.openxmlformats.org/officeDocument/2006/relationships/tags" Target="../tags/tag16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170.xml"/><Relationship Id="rId1" Type="http://schemas.openxmlformats.org/officeDocument/2006/relationships/image" Target="../media/image113.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14.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15.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1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1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emf"/></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9.emf"/></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0.e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emf"/></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emf"/></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image" Target="../media/image123.emf"/></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5.emf"/><Relationship Id="rId1" Type="http://schemas.openxmlformats.org/officeDocument/2006/relationships/image" Target="../media/image124.pn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6.emf"/></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em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png"/></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pn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emf"/></Relationships>
</file>

<file path=ppt/slides/_rels/slide155.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xml"/><Relationship Id="rId2" Type="http://schemas.openxmlformats.org/officeDocument/2006/relationships/image" Target="../media/image132.png"/><Relationship Id="rId1" Type="http://schemas.openxmlformats.org/officeDocument/2006/relationships/image" Target="../media/image131.png"/></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image" Target="../media/image133.emf"/></Relationships>
</file>

<file path=ppt/slides/_rels/slide157.xml.rels><?xml version="1.0" encoding="UTF-8" standalone="yes"?>
<Relationships xmlns="http://schemas.openxmlformats.org/package/2006/relationships"><Relationship Id="rId5" Type="http://schemas.openxmlformats.org/officeDocument/2006/relationships/notesSlide" Target="../notesSlides/notesSlide65.xml"/><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34.wmf"/><Relationship Id="rId1" Type="http://schemas.openxmlformats.org/officeDocument/2006/relationships/oleObject" Target="../embeddings/oleObject3.bin"/></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image" Target="../media/image135.emf"/></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6.png"/></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8.png"/><Relationship Id="rId1" Type="http://schemas.openxmlformats.org/officeDocument/2006/relationships/image" Target="../media/image137.png"/></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9.png"/></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0.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1.emf"/></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2.emf"/></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3.emf"/></Relationships>
</file>

<file path=ppt/slides/_rels/slide1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5.png"/><Relationship Id="rId1" Type="http://schemas.openxmlformats.org/officeDocument/2006/relationships/image" Target="../media/image144.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6.png"/></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8.png"/><Relationship Id="rId1" Type="http://schemas.openxmlformats.org/officeDocument/2006/relationships/image" Target="../media/image147.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9.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6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image" Target="../media/image25.png"/><Relationship Id="rId1" Type="http://schemas.openxmlformats.org/officeDocument/2006/relationships/tags" Target="../tags/tag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tags" Target="../tags/tag31.xml"/><Relationship Id="rId1" Type="http://schemas.openxmlformats.org/officeDocument/2006/relationships/tags" Target="../tags/tag3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hdphoto" Target="../media/image13.wdp"/><Relationship Id="rId5" Type="http://schemas.openxmlformats.org/officeDocument/2006/relationships/image" Target="../media/image12.png"/><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image" Target="../media/image34.png"/><Relationship Id="rId5" Type="http://schemas.openxmlformats.org/officeDocument/2006/relationships/tags" Target="../tags/tag35.xml"/><Relationship Id="rId4" Type="http://schemas.openxmlformats.org/officeDocument/2006/relationships/image" Target="../media/image33.png"/><Relationship Id="rId3" Type="http://schemas.openxmlformats.org/officeDocument/2006/relationships/tags" Target="../tags/tag34.xml"/><Relationship Id="rId2" Type="http://schemas.openxmlformats.org/officeDocument/2006/relationships/image" Target="../media/image32.png"/><Relationship Id="rId12" Type="http://schemas.openxmlformats.org/officeDocument/2006/relationships/notesSlide" Target="../notesSlides/notesSlide16.xml"/><Relationship Id="rId11" Type="http://schemas.openxmlformats.org/officeDocument/2006/relationships/slideLayout" Target="../slideLayouts/slideLayout2.xml"/><Relationship Id="rId10" Type="http://schemas.openxmlformats.org/officeDocument/2006/relationships/tags" Target="../tags/tag39.xml"/><Relationship Id="rId1" Type="http://schemas.openxmlformats.org/officeDocument/2006/relationships/tags" Target="../tags/tag33.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36.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8.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tags" Target="../tags/tag40.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39.png"/><Relationship Id="rId1" Type="http://schemas.openxmlformats.org/officeDocument/2006/relationships/tags" Target="../tags/tag41.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15.png"/><Relationship Id="rId1" Type="http://schemas.openxmlformats.org/officeDocument/2006/relationships/image" Target="../media/image14.jpeg"/></Relationships>
</file>

<file path=ppt/slides/_rels/slide40.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tags" Target="../tags/tag49.xml"/><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9" Type="http://schemas.openxmlformats.org/officeDocument/2006/relationships/slideLayout" Target="../slideLayouts/slideLayout39.xml"/><Relationship Id="rId28" Type="http://schemas.openxmlformats.org/officeDocument/2006/relationships/tags" Target="../tags/tag69.xml"/><Relationship Id="rId27" Type="http://schemas.openxmlformats.org/officeDocument/2006/relationships/tags" Target="../tags/tag68.xml"/><Relationship Id="rId26" Type="http://schemas.openxmlformats.org/officeDocument/2006/relationships/tags" Target="../tags/tag67.xml"/><Relationship Id="rId25" Type="http://schemas.openxmlformats.org/officeDocument/2006/relationships/tags" Target="../tags/tag66.xml"/><Relationship Id="rId24" Type="http://schemas.openxmlformats.org/officeDocument/2006/relationships/tags" Target="../tags/tag65.xml"/><Relationship Id="rId23" Type="http://schemas.openxmlformats.org/officeDocument/2006/relationships/tags" Target="../tags/tag64.xml"/><Relationship Id="rId22" Type="http://schemas.openxmlformats.org/officeDocument/2006/relationships/tags" Target="../tags/tag63.xml"/><Relationship Id="rId21" Type="http://schemas.openxmlformats.org/officeDocument/2006/relationships/tags" Target="../tags/tag62.xml"/><Relationship Id="rId20" Type="http://schemas.openxmlformats.org/officeDocument/2006/relationships/tags" Target="../tags/tag61.xml"/><Relationship Id="rId2" Type="http://schemas.openxmlformats.org/officeDocument/2006/relationships/tags" Target="../tags/tag43.xml"/><Relationship Id="rId19" Type="http://schemas.openxmlformats.org/officeDocument/2006/relationships/tags" Target="../tags/tag60.xml"/><Relationship Id="rId18" Type="http://schemas.openxmlformats.org/officeDocument/2006/relationships/tags" Target="../tags/tag59.xml"/><Relationship Id="rId17" Type="http://schemas.openxmlformats.org/officeDocument/2006/relationships/tags" Target="../tags/tag58.xml"/><Relationship Id="rId16" Type="http://schemas.openxmlformats.org/officeDocument/2006/relationships/tags" Target="../tags/tag57.xml"/><Relationship Id="rId15" Type="http://schemas.openxmlformats.org/officeDocument/2006/relationships/tags" Target="../tags/tag56.xml"/><Relationship Id="rId14" Type="http://schemas.openxmlformats.org/officeDocument/2006/relationships/tags" Target="../tags/tag55.xml"/><Relationship Id="rId13" Type="http://schemas.openxmlformats.org/officeDocument/2006/relationships/tags" Target="../tags/tag54.xml"/><Relationship Id="rId12" Type="http://schemas.openxmlformats.org/officeDocument/2006/relationships/tags" Target="../tags/tag53.xml"/><Relationship Id="rId11" Type="http://schemas.openxmlformats.org/officeDocument/2006/relationships/tags" Target="../tags/tag52.xml"/><Relationship Id="rId10" Type="http://schemas.openxmlformats.org/officeDocument/2006/relationships/tags" Target="../tags/tag51.xml"/><Relationship Id="rId1" Type="http://schemas.openxmlformats.org/officeDocument/2006/relationships/tags" Target="../tags/tag42.xml"/></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33.xml"/><Relationship Id="rId4" Type="http://schemas.openxmlformats.org/officeDocument/2006/relationships/tags" Target="../tags/tag71.xml"/><Relationship Id="rId3" Type="http://schemas.openxmlformats.org/officeDocument/2006/relationships/image" Target="../media/image41.png"/><Relationship Id="rId2" Type="http://schemas.openxmlformats.org/officeDocument/2006/relationships/tags" Target="../tags/tag70.xml"/><Relationship Id="rId1"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1.xml"/><Relationship Id="rId1" Type="http://schemas.openxmlformats.org/officeDocument/2006/relationships/image" Target="../media/image42.wmf"/></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image" Target="../media/image44.png"/><Relationship Id="rId1"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image" Target="../media/image45.png"/><Relationship Id="rId1" Type="http://schemas.openxmlformats.org/officeDocument/2006/relationships/tags" Target="../tags/tag7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image" Target="../media/image46.png"/><Relationship Id="rId1" Type="http://schemas.openxmlformats.org/officeDocument/2006/relationships/tags" Target="../tags/tag73.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image" Target="../media/image47.png"/><Relationship Id="rId1" Type="http://schemas.openxmlformats.org/officeDocument/2006/relationships/tags" Target="../tags/tag74.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image" Target="../media/image48.png"/><Relationship Id="rId1" Type="http://schemas.openxmlformats.org/officeDocument/2006/relationships/tags" Target="../tags/tag7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8.xml"/><Relationship Id="rId4" Type="http://schemas.openxmlformats.org/officeDocument/2006/relationships/image" Target="../media/image50.png"/><Relationship Id="rId3" Type="http://schemas.openxmlformats.org/officeDocument/2006/relationships/tags" Target="../tags/tag77.xml"/><Relationship Id="rId2" Type="http://schemas.openxmlformats.org/officeDocument/2006/relationships/image" Target="../media/image49.png"/><Relationship Id="rId1" Type="http://schemas.openxmlformats.org/officeDocument/2006/relationships/tags" Target="../tags/tag76.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tags" Target="../tags/tag5.xml"/><Relationship Id="rId3" Type="http://schemas.openxmlformats.org/officeDocument/2006/relationships/image" Target="../media/image17.png"/><Relationship Id="rId2" Type="http://schemas.openxmlformats.org/officeDocument/2006/relationships/tags" Target="../tags/tag4.xml"/><Relationship Id="rId1"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7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51.png"/><Relationship Id="rId1" Type="http://schemas.openxmlformats.org/officeDocument/2006/relationships/tags" Target="../tags/tag79.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52.png"/><Relationship Id="rId1" Type="http://schemas.openxmlformats.org/officeDocument/2006/relationships/tags" Target="../tags/tag8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42.xml"/><Relationship Id="rId1" Type="http://schemas.openxmlformats.org/officeDocument/2006/relationships/tags" Target="../tags/tag8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8.xml"/><Relationship Id="rId1" Type="http://schemas.openxmlformats.org/officeDocument/2006/relationships/image" Target="../media/image5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14.xml"/><Relationship Id="rId2" Type="http://schemas.openxmlformats.org/officeDocument/2006/relationships/image" Target="../media/image54.png"/><Relationship Id="rId1" Type="http://schemas.openxmlformats.org/officeDocument/2006/relationships/tags" Target="../tags/tag8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xml"/><Relationship Id="rId1" Type="http://schemas.openxmlformats.org/officeDocument/2006/relationships/hyperlink" Target="https://baike.baidu.com/item/2019%E5%B9%B4%E4%B8%AD%E5%9B%BD%E5%9B%BD%E9%99%85%E4%BF%A1%E6%81%AF%E9%80%9A%E4%BF%A1%E5%B1%95%E8%A7%88%E4%BC%9A/23794140"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vmlDrawing" Target="../drawings/vmlDrawing1.vml"/><Relationship Id="rId3" Type="http://schemas.openxmlformats.org/officeDocument/2006/relationships/slideLayout" Target="../slideLayouts/slideLayout168.xml"/><Relationship Id="rId2" Type="http://schemas.openxmlformats.org/officeDocument/2006/relationships/image" Target="../media/image55.emf"/><Relationship Id="rId1" Type="http://schemas.openxmlformats.org/officeDocument/2006/relationships/oleObject" Target="../embeddings/oleObject1.bin"/></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56.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image" Target="../media/image5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64.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image" Target="../media/image57.jpeg"/><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4" Type="http://schemas.openxmlformats.org/officeDocument/2006/relationships/slideLayout" Target="../slideLayouts/slideLayout114.xml"/><Relationship Id="rId43" Type="http://schemas.openxmlformats.org/officeDocument/2006/relationships/tags" Target="../tags/tag122.xml"/><Relationship Id="rId42" Type="http://schemas.openxmlformats.org/officeDocument/2006/relationships/tags" Target="../tags/tag121.xml"/><Relationship Id="rId41" Type="http://schemas.openxmlformats.org/officeDocument/2006/relationships/tags" Target="../tags/tag120.xml"/><Relationship Id="rId40" Type="http://schemas.openxmlformats.org/officeDocument/2006/relationships/tags" Target="../tags/tag119.xml"/><Relationship Id="rId4" Type="http://schemas.openxmlformats.org/officeDocument/2006/relationships/tags" Target="../tags/tag88.xml"/><Relationship Id="rId39" Type="http://schemas.openxmlformats.org/officeDocument/2006/relationships/tags" Target="../tags/tag118.xml"/><Relationship Id="rId38" Type="http://schemas.openxmlformats.org/officeDocument/2006/relationships/tags" Target="../tags/tag117.xml"/><Relationship Id="rId37" Type="http://schemas.openxmlformats.org/officeDocument/2006/relationships/tags" Target="../tags/tag116.xml"/><Relationship Id="rId36" Type="http://schemas.openxmlformats.org/officeDocument/2006/relationships/image" Target="../media/image61.png"/><Relationship Id="rId35" Type="http://schemas.openxmlformats.org/officeDocument/2006/relationships/tags" Target="../tags/tag115.xml"/><Relationship Id="rId34" Type="http://schemas.openxmlformats.org/officeDocument/2006/relationships/tags" Target="../tags/tag114.xml"/><Relationship Id="rId33" Type="http://schemas.openxmlformats.org/officeDocument/2006/relationships/tags" Target="../tags/tag113.xml"/><Relationship Id="rId32" Type="http://schemas.openxmlformats.org/officeDocument/2006/relationships/tags" Target="../tags/tag112.xml"/><Relationship Id="rId31" Type="http://schemas.openxmlformats.org/officeDocument/2006/relationships/tags" Target="../tags/tag111.xml"/><Relationship Id="rId30" Type="http://schemas.openxmlformats.org/officeDocument/2006/relationships/tags" Target="../tags/tag110.xml"/><Relationship Id="rId3" Type="http://schemas.openxmlformats.org/officeDocument/2006/relationships/tags" Target="../tags/tag87.xml"/><Relationship Id="rId29" Type="http://schemas.openxmlformats.org/officeDocument/2006/relationships/tags" Target="../tags/tag109.xml"/><Relationship Id="rId28" Type="http://schemas.openxmlformats.org/officeDocument/2006/relationships/tags" Target="../tags/tag108.xml"/><Relationship Id="rId27" Type="http://schemas.openxmlformats.org/officeDocument/2006/relationships/image" Target="../media/image60.png"/><Relationship Id="rId26" Type="http://schemas.openxmlformats.org/officeDocument/2006/relationships/tags" Target="../tags/tag107.xml"/><Relationship Id="rId25" Type="http://schemas.openxmlformats.org/officeDocument/2006/relationships/image" Target="../media/image59.png"/><Relationship Id="rId24" Type="http://schemas.openxmlformats.org/officeDocument/2006/relationships/tags" Target="../tags/tag106.xml"/><Relationship Id="rId23" Type="http://schemas.openxmlformats.org/officeDocument/2006/relationships/tags" Target="../tags/tag105.xml"/><Relationship Id="rId22" Type="http://schemas.openxmlformats.org/officeDocument/2006/relationships/tags" Target="../tags/tag104.xml"/><Relationship Id="rId21" Type="http://schemas.openxmlformats.org/officeDocument/2006/relationships/tags" Target="../tags/tag103.xml"/><Relationship Id="rId20" Type="http://schemas.openxmlformats.org/officeDocument/2006/relationships/tags" Target="../tags/tag102.xml"/><Relationship Id="rId2" Type="http://schemas.openxmlformats.org/officeDocument/2006/relationships/tags" Target="../tags/tag86.xml"/><Relationship Id="rId19" Type="http://schemas.openxmlformats.org/officeDocument/2006/relationships/tags" Target="../tags/tag101.xml"/><Relationship Id="rId18" Type="http://schemas.openxmlformats.org/officeDocument/2006/relationships/tags" Target="../tags/tag100.xml"/><Relationship Id="rId17" Type="http://schemas.openxmlformats.org/officeDocument/2006/relationships/tags" Target="../tags/tag99.xml"/><Relationship Id="rId16" Type="http://schemas.openxmlformats.org/officeDocument/2006/relationships/tags" Target="../tags/tag98.xml"/><Relationship Id="rId15" Type="http://schemas.openxmlformats.org/officeDocument/2006/relationships/tags" Target="../tags/tag97.xml"/><Relationship Id="rId14" Type="http://schemas.openxmlformats.org/officeDocument/2006/relationships/tags" Target="../tags/tag96.xml"/><Relationship Id="rId13" Type="http://schemas.openxmlformats.org/officeDocument/2006/relationships/tags" Target="../tags/tag95.xml"/><Relationship Id="rId12" Type="http://schemas.openxmlformats.org/officeDocument/2006/relationships/tags" Target="../tags/tag94.xml"/><Relationship Id="rId11" Type="http://schemas.openxmlformats.org/officeDocument/2006/relationships/tags" Target="../tags/tag93.xml"/><Relationship Id="rId10" Type="http://schemas.openxmlformats.org/officeDocument/2006/relationships/image" Target="../media/image58.png"/><Relationship Id="rId1" Type="http://schemas.openxmlformats.org/officeDocument/2006/relationships/tags" Target="../tags/tag85.xml"/></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19.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19.xml"/><Relationship Id="rId1" Type="http://schemas.openxmlformats.org/officeDocument/2006/relationships/tags" Target="../tags/tag123.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19.xml"/><Relationship Id="rId2" Type="http://schemas.openxmlformats.org/officeDocument/2006/relationships/tags" Target="../tags/tag125.xml"/><Relationship Id="rId1" Type="http://schemas.openxmlformats.org/officeDocument/2006/relationships/tags" Target="../tags/tag124.xml"/></Relationships>
</file>

<file path=ppt/slides/_rels/slide68.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119.xml"/><Relationship Id="rId3" Type="http://schemas.openxmlformats.org/officeDocument/2006/relationships/tags" Target="../tags/tag126.xml"/><Relationship Id="rId2" Type="http://schemas.openxmlformats.org/officeDocument/2006/relationships/image" Target="../media/image65.emf"/><Relationship Id="rId1" Type="http://schemas.openxmlformats.org/officeDocument/2006/relationships/oleObject" Target="../embeddings/oleObject2.bin"/></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9.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70.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119.xml"/><Relationship Id="rId6" Type="http://schemas.openxmlformats.org/officeDocument/2006/relationships/image" Target="../media/image68.png"/><Relationship Id="rId5" Type="http://schemas.openxmlformats.org/officeDocument/2006/relationships/tags" Target="../tags/tag129.xml"/><Relationship Id="rId4" Type="http://schemas.openxmlformats.org/officeDocument/2006/relationships/image" Target="../media/image67.png"/><Relationship Id="rId3" Type="http://schemas.openxmlformats.org/officeDocument/2006/relationships/tags" Target="../tags/tag128.xml"/><Relationship Id="rId2" Type="http://schemas.openxmlformats.org/officeDocument/2006/relationships/image" Target="../media/image66.png"/><Relationship Id="rId1" Type="http://schemas.openxmlformats.org/officeDocument/2006/relationships/tags" Target="../tags/tag127.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6.xml"/><Relationship Id="rId1" Type="http://schemas.openxmlformats.org/officeDocument/2006/relationships/image" Target="../media/image69.jpeg"/></Relationships>
</file>

<file path=ppt/slides/_rels/slide72.xml.rels><?xml version="1.0" encoding="UTF-8" standalone="yes"?>
<Relationships xmlns="http://schemas.openxmlformats.org/package/2006/relationships"><Relationship Id="rId9" Type="http://schemas.openxmlformats.org/officeDocument/2006/relationships/image" Target="../media/image74.png"/><Relationship Id="rId8" Type="http://schemas.openxmlformats.org/officeDocument/2006/relationships/tags" Target="../tags/tag133.xml"/><Relationship Id="rId7" Type="http://schemas.openxmlformats.org/officeDocument/2006/relationships/image" Target="../media/image73.png"/><Relationship Id="rId6" Type="http://schemas.openxmlformats.org/officeDocument/2006/relationships/image" Target="../media/image72.png"/><Relationship Id="rId5" Type="http://schemas.openxmlformats.org/officeDocument/2006/relationships/tags" Target="../tags/tag132.xml"/><Relationship Id="rId4" Type="http://schemas.openxmlformats.org/officeDocument/2006/relationships/image" Target="../media/image71.png"/><Relationship Id="rId3" Type="http://schemas.openxmlformats.org/officeDocument/2006/relationships/tags" Target="../tags/tag131.xml"/><Relationship Id="rId2" Type="http://schemas.openxmlformats.org/officeDocument/2006/relationships/image" Target="../media/image70.png"/><Relationship Id="rId11" Type="http://schemas.openxmlformats.org/officeDocument/2006/relationships/slideLayout" Target="../slideLayouts/slideLayout119.xml"/><Relationship Id="rId10" Type="http://schemas.openxmlformats.org/officeDocument/2006/relationships/tags" Target="../tags/tag134.xml"/><Relationship Id="rId1" Type="http://schemas.openxmlformats.org/officeDocument/2006/relationships/tags" Target="../tags/tag13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74.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126.xml"/><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image" Target="../media/image76.jpeg"/><Relationship Id="rId1" Type="http://schemas.openxmlformats.org/officeDocument/2006/relationships/image" Target="../media/image75.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6.xml"/><Relationship Id="rId1" Type="http://schemas.openxmlformats.org/officeDocument/2006/relationships/image" Target="../media/image77.png"/></Relationships>
</file>

<file path=ppt/slides/_rels/slide76.xml.rels><?xml version="1.0" encoding="UTF-8" standalone="yes"?>
<Relationships xmlns="http://schemas.openxmlformats.org/package/2006/relationships"><Relationship Id="rId5" Type="http://schemas.openxmlformats.org/officeDocument/2006/relationships/slideLayout" Target="../slideLayouts/slideLayout198.xml"/><Relationship Id="rId4" Type="http://schemas.openxmlformats.org/officeDocument/2006/relationships/tags" Target="../tags/tag139.xml"/><Relationship Id="rId3" Type="http://schemas.openxmlformats.org/officeDocument/2006/relationships/tags" Target="../tags/tag138.xml"/><Relationship Id="rId2" Type="http://schemas.openxmlformats.org/officeDocument/2006/relationships/image" Target="../media/image78.png"/><Relationship Id="rId1" Type="http://schemas.openxmlformats.org/officeDocument/2006/relationships/tags" Target="../tags/tag137.xml"/></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98.xml"/><Relationship Id="rId2" Type="http://schemas.openxmlformats.org/officeDocument/2006/relationships/image" Target="../media/image80.png"/><Relationship Id="rId1" Type="http://schemas.openxmlformats.org/officeDocument/2006/relationships/image" Target="../media/image79.png"/></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198.xml"/><Relationship Id="rId4" Type="http://schemas.openxmlformats.org/officeDocument/2006/relationships/image" Target="../media/image80.png"/><Relationship Id="rId3" Type="http://schemas.openxmlformats.org/officeDocument/2006/relationships/tags" Target="../tags/tag141.xml"/><Relationship Id="rId2" Type="http://schemas.openxmlformats.org/officeDocument/2006/relationships/image" Target="../media/image81.png"/><Relationship Id="rId1" Type="http://schemas.openxmlformats.org/officeDocument/2006/relationships/tags" Target="../tags/tag140.xml"/></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98.xml"/><Relationship Id="rId2" Type="http://schemas.openxmlformats.org/officeDocument/2006/relationships/tags" Target="../tags/tag142.xml"/><Relationship Id="rId1" Type="http://schemas.openxmlformats.org/officeDocument/2006/relationships/image" Target="../media/image82.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8.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03.xml"/><Relationship Id="rId1" Type="http://schemas.openxmlformats.org/officeDocument/2006/relationships/tags" Target="../tags/tag143.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98.xml"/><Relationship Id="rId1" Type="http://schemas.openxmlformats.org/officeDocument/2006/relationships/image" Target="../media/image83.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8.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98.xml"/><Relationship Id="rId1" Type="http://schemas.openxmlformats.org/officeDocument/2006/relationships/image" Target="../media/image84.jpe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8.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03.xml"/><Relationship Id="rId1" Type="http://schemas.openxmlformats.org/officeDocument/2006/relationships/tags" Target="../tags/tag144.xml"/></Relationships>
</file>

<file path=ppt/slides/_rels/slide87.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198.xml"/><Relationship Id="rId4" Type="http://schemas.openxmlformats.org/officeDocument/2006/relationships/image" Target="../media/image87.png"/><Relationship Id="rId3" Type="http://schemas.openxmlformats.org/officeDocument/2006/relationships/tags" Target="../tags/tag145.xml"/><Relationship Id="rId2" Type="http://schemas.openxmlformats.org/officeDocument/2006/relationships/image" Target="../media/image86.png"/><Relationship Id="rId1" Type="http://schemas.openxmlformats.org/officeDocument/2006/relationships/image" Target="../media/image85.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98.xml"/><Relationship Id="rId2" Type="http://schemas.openxmlformats.org/officeDocument/2006/relationships/image" Target="../media/image88.png"/><Relationship Id="rId1" Type="http://schemas.openxmlformats.org/officeDocument/2006/relationships/tags" Target="../tags/tag14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114.xml"/><Relationship Id="rId3" Type="http://schemas.openxmlformats.org/officeDocument/2006/relationships/image" Target="../media/image90.png"/><Relationship Id="rId2" Type="http://schemas.openxmlformats.org/officeDocument/2006/relationships/tags" Target="../tags/tag147.xml"/><Relationship Id="rId1" Type="http://schemas.openxmlformats.org/officeDocument/2006/relationships/image" Target="../media/image89.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14.xml"/><Relationship Id="rId1" Type="http://schemas.openxmlformats.org/officeDocument/2006/relationships/image" Target="../media/image91.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14.xml"/><Relationship Id="rId1" Type="http://schemas.openxmlformats.org/officeDocument/2006/relationships/image" Target="../media/image92.emf"/></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4.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19.xml"/><Relationship Id="rId1" Type="http://schemas.openxmlformats.org/officeDocument/2006/relationships/image" Target="../media/image93.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19.xml"/><Relationship Id="rId1" Type="http://schemas.openxmlformats.org/officeDocument/2006/relationships/tags" Target="../tags/tag148.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119.xml"/><Relationship Id="rId2" Type="http://schemas.openxmlformats.org/officeDocument/2006/relationships/tags" Target="../tags/tag150.xml"/><Relationship Id="rId1" Type="http://schemas.openxmlformats.org/officeDocument/2006/relationships/tags" Target="../tags/tag14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19.xml"/><Relationship Id="rId1" Type="http://schemas.openxmlformats.org/officeDocument/2006/relationships/tags" Target="../tags/tag15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Rectangle 2"/>
          <p:cNvSpPr>
            <a:spLocks noGrp="1"/>
          </p:cNvSpPr>
          <p:nvPr>
            <p:ph type="ctrTitle"/>
          </p:nvPr>
        </p:nvSpPr>
        <p:spPr>
          <a:xfrm>
            <a:off x="2438400" y="2133600"/>
            <a:ext cx="7772400" cy="1143000"/>
          </a:xfrm>
        </p:spPr>
        <p:txBody>
          <a:bodyPr vert="horz" wrap="square" lIns="91440" tIns="45720" rIns="91440" bIns="45720" anchor="t" anchorCtr="0"/>
          <a:p>
            <a:pPr eaLnBrk="1" hangingPunct="1">
              <a:buClrTx/>
              <a:buSzTx/>
              <a:buFontTx/>
            </a:pPr>
            <a:r>
              <a:rPr lang="zh-CN" altLang="en-US" sz="4600" dirty="0">
                <a:latin typeface="方正舒体" panose="02010601030101010101" pitchFamily="2" charset="-122"/>
                <a:ea typeface="方正舒体" panose="02010601030101010101" pitchFamily="2" charset="-122"/>
                <a:cs typeface="+mj-cs"/>
              </a:rPr>
              <a:t>第</a:t>
            </a:r>
            <a:r>
              <a:rPr lang="en-US" altLang="zh-CN" sz="4600" dirty="0">
                <a:latin typeface="方正舒体" panose="02010601030101010101" pitchFamily="2" charset="-122"/>
                <a:ea typeface="方正舒体" panose="02010601030101010101" pitchFamily="2" charset="-122"/>
                <a:cs typeface="+mj-cs"/>
              </a:rPr>
              <a:t>7</a:t>
            </a:r>
            <a:r>
              <a:rPr lang="zh-CN" altLang="en-US" sz="4600" dirty="0">
                <a:latin typeface="方正舒体" panose="02010601030101010101" pitchFamily="2" charset="-122"/>
                <a:ea typeface="方正舒体" panose="02010601030101010101" pitchFamily="2" charset="-122"/>
                <a:cs typeface="+mj-cs"/>
              </a:rPr>
              <a:t>章 第五代移动通信系统（</a:t>
            </a:r>
            <a:r>
              <a:rPr lang="en-US" altLang="zh-CN" sz="4600" dirty="0">
                <a:latin typeface="方正舒体" panose="02010601030101010101" pitchFamily="2" charset="-122"/>
                <a:ea typeface="方正舒体" panose="02010601030101010101" pitchFamily="2" charset="-122"/>
                <a:cs typeface="+mj-cs"/>
              </a:rPr>
              <a:t>5G</a:t>
            </a:r>
            <a:r>
              <a:rPr lang="zh-CN" altLang="en-US" sz="4600" dirty="0">
                <a:latin typeface="方正舒体" panose="02010601030101010101" pitchFamily="2" charset="-122"/>
                <a:ea typeface="方正舒体" panose="02010601030101010101" pitchFamily="2" charset="-122"/>
                <a:cs typeface="+mj-cs"/>
              </a:rPr>
              <a:t>）</a:t>
            </a:r>
            <a:r>
              <a:rPr lang="zh-CN" altLang="en-US" dirty="0">
                <a:latin typeface="+mj-lt"/>
                <a:ea typeface="+mj-ea"/>
                <a:cs typeface="+mj-cs"/>
              </a:rPr>
              <a:t> </a:t>
            </a:r>
            <a:endParaRPr lang="zh-CN" altLang="en-US" dirty="0">
              <a:latin typeface="+mj-lt"/>
              <a:ea typeface="+mj-ea"/>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标题 1"/>
          <p:cNvSpPr>
            <a:spLocks noGrp="1"/>
          </p:cNvSpPr>
          <p:nvPr>
            <p:ph type="title"/>
          </p:nvPr>
        </p:nvSpPr>
        <p:spPr/>
        <p:txBody>
          <a:bodyPr vert="horz" wrap="square" lIns="91440" tIns="45720" rIns="91440" bIns="45720" anchor="t" anchorCtr="0"/>
          <a:p>
            <a:pPr eaLnBrk="1" hangingPunct="1"/>
            <a:r>
              <a:rPr lang="en-US" altLang="zh-CN" dirty="0"/>
              <a:t>2</a:t>
            </a:r>
            <a:r>
              <a:rPr lang="zh-CN" altLang="zh-CN" dirty="0"/>
              <a:t>）</a:t>
            </a:r>
            <a:r>
              <a:rPr lang="en-US" altLang="zh-CN" dirty="0">
                <a:effectLst>
                  <a:outerShdw blurRad="38100" dist="38100" dir="2700000" algn="tl">
                    <a:srgbClr val="000000">
                      <a:alpha val="43137"/>
                    </a:srgbClr>
                  </a:outerShdw>
                </a:effectLst>
                <a:sym typeface="+mn-ea"/>
              </a:rPr>
              <a:t>5G</a:t>
            </a:r>
            <a:r>
              <a:rPr lang="zh-CN" altLang="zh-CN" dirty="0"/>
              <a:t>技术特征</a:t>
            </a:r>
            <a:endParaRPr lang="zh-CN" altLang="en-US" dirty="0"/>
          </a:p>
        </p:txBody>
      </p:sp>
      <p:graphicFrame>
        <p:nvGraphicFramePr>
          <p:cNvPr id="11266" name="表格 11265"/>
          <p:cNvGraphicFramePr/>
          <p:nvPr>
            <p:custDataLst>
              <p:tags r:id="rId1"/>
            </p:custDataLst>
          </p:nvPr>
        </p:nvGraphicFramePr>
        <p:xfrm>
          <a:off x="815975" y="2072640"/>
          <a:ext cx="10270490" cy="3634105"/>
        </p:xfrm>
        <a:graphic>
          <a:graphicData uri="http://schemas.openxmlformats.org/drawingml/2006/table">
            <a:tbl>
              <a:tblPr/>
              <a:tblGrid>
                <a:gridCol w="1141095"/>
                <a:gridCol w="1139825"/>
                <a:gridCol w="1143000"/>
                <a:gridCol w="1141095"/>
                <a:gridCol w="1139190"/>
                <a:gridCol w="1142365"/>
                <a:gridCol w="1141730"/>
                <a:gridCol w="1139825"/>
                <a:gridCol w="1142365"/>
              </a:tblGrid>
              <a:tr h="896620">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zh-CN" altLang="zh-CN" sz="2000" b="1">
                          <a:solidFill>
                            <a:srgbClr val="FFFFFF"/>
                          </a:solidFill>
                          <a:latin typeface="Arial" panose="020B0604020202020204" pitchFamily="34" charset="0"/>
                          <a:ea typeface="楷体_GB2312" panose="02010609030101010101" charset="-122"/>
                        </a:rPr>
                        <a:t>指标名称</a:t>
                      </a:r>
                      <a:endParaRPr lang="zh-CN" altLang="zh-CN" sz="2000" b="1">
                        <a:solidFill>
                          <a:srgbClr val="FFFFFF"/>
                        </a:solidFill>
                        <a:latin typeface="Arial" panose="020B0604020202020204" pitchFamily="34" charset="0"/>
                        <a:ea typeface="楷体_GB2312" panose="02010609030101010101" charset="-122"/>
                      </a:endParaRPr>
                    </a:p>
                  </a:txBody>
                  <a:tcPr marL="0" marR="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zh-CN" altLang="zh-CN" sz="2000" b="1">
                          <a:solidFill>
                            <a:srgbClr val="FFFFFF"/>
                          </a:solidFill>
                          <a:latin typeface="Arial" panose="020B0604020202020204" pitchFamily="34" charset="0"/>
                          <a:ea typeface="楷体_GB2312" panose="02010609030101010101" charset="-122"/>
                        </a:rPr>
                        <a:t>流量密度</a:t>
                      </a:r>
                      <a:endParaRPr lang="zh-CN" altLang="zh-CN" sz="2000" b="1">
                        <a:solidFill>
                          <a:srgbClr val="FFFFFF"/>
                        </a:solidFill>
                        <a:latin typeface="Arial" panose="020B0604020202020204" pitchFamily="34" charset="0"/>
                        <a:ea typeface="楷体_GB2312" panose="02010609030101010101" charset="-122"/>
                      </a:endParaRPr>
                    </a:p>
                  </a:txBody>
                  <a:tcPr marL="0" marR="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zh-CN" altLang="zh-CN" sz="2000" b="1">
                          <a:solidFill>
                            <a:srgbClr val="FFFFFF"/>
                          </a:solidFill>
                          <a:latin typeface="Arial" panose="020B0604020202020204" pitchFamily="34" charset="0"/>
                          <a:ea typeface="楷体_GB2312" panose="02010609030101010101" charset="-122"/>
                        </a:rPr>
                        <a:t>连接数</a:t>
                      </a:r>
                      <a:endParaRPr lang="zh-CN" altLang="zh-CN" sz="2000" b="1">
                        <a:solidFill>
                          <a:srgbClr val="FFFFFF"/>
                        </a:solidFill>
                        <a:latin typeface="Arial" panose="020B0604020202020204" pitchFamily="34" charset="0"/>
                        <a:ea typeface="楷体_GB2312" panose="02010609030101010101" charset="-122"/>
                      </a:endParaRPr>
                    </a:p>
                    <a:p>
                      <a:pPr lvl="0" algn="ctr" fontAlgn="base">
                        <a:lnSpc>
                          <a:spcPct val="100000"/>
                        </a:lnSpc>
                        <a:spcAft>
                          <a:spcPct val="0"/>
                        </a:spcAft>
                        <a:buNone/>
                      </a:pPr>
                      <a:r>
                        <a:rPr lang="zh-CN" altLang="zh-CN" sz="2000" b="1">
                          <a:solidFill>
                            <a:srgbClr val="FFFFFF"/>
                          </a:solidFill>
                          <a:latin typeface="Arial" panose="020B0604020202020204" pitchFamily="34" charset="0"/>
                          <a:ea typeface="楷体_GB2312" panose="02010609030101010101" charset="-122"/>
                        </a:rPr>
                        <a:t>密度</a:t>
                      </a:r>
                      <a:endParaRPr lang="zh-CN" altLang="zh-CN" sz="2000" b="1">
                        <a:solidFill>
                          <a:srgbClr val="FFFFFF"/>
                        </a:solidFill>
                        <a:latin typeface="Arial" panose="020B0604020202020204" pitchFamily="34" charset="0"/>
                        <a:ea typeface="楷体_GB2312" panose="02010609030101010101" charset="-122"/>
                      </a:endParaRPr>
                    </a:p>
                  </a:txBody>
                  <a:tcPr marL="0" marR="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zh-CN" altLang="zh-CN" sz="2000" b="1">
                          <a:solidFill>
                            <a:srgbClr val="FFFFFF"/>
                          </a:solidFill>
                          <a:latin typeface="Arial" panose="020B0604020202020204" pitchFamily="34" charset="0"/>
                          <a:ea typeface="楷体_GB2312" panose="02010609030101010101" charset="-122"/>
                        </a:rPr>
                        <a:t>时延</a:t>
                      </a:r>
                      <a:endParaRPr lang="zh-CN" altLang="zh-CN" sz="2000" b="1">
                        <a:solidFill>
                          <a:srgbClr val="FFFFFF"/>
                        </a:solidFill>
                        <a:latin typeface="Arial" panose="020B0604020202020204" pitchFamily="34" charset="0"/>
                        <a:ea typeface="楷体_GB2312" panose="02010609030101010101" charset="-122"/>
                      </a:endParaRPr>
                    </a:p>
                  </a:txBody>
                  <a:tcPr marL="0" marR="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zh-CN" altLang="zh-CN" sz="2000" b="1" dirty="0">
                          <a:solidFill>
                            <a:srgbClr val="FFFFFF"/>
                          </a:solidFill>
                          <a:latin typeface="Arial" panose="020B0604020202020204" pitchFamily="34" charset="0"/>
                          <a:ea typeface="楷体_GB2312" panose="02010609030101010101" charset="-122"/>
                        </a:rPr>
                        <a:t>移动性</a:t>
                      </a:r>
                      <a:endParaRPr lang="zh-CN" altLang="zh-CN" sz="2000" b="1" dirty="0">
                        <a:solidFill>
                          <a:srgbClr val="FFFFFF"/>
                        </a:solidFill>
                        <a:latin typeface="Arial" panose="020B0604020202020204" pitchFamily="34" charset="0"/>
                        <a:ea typeface="楷体_GB2312" panose="02010609030101010101" charset="-122"/>
                      </a:endParaRPr>
                    </a:p>
                  </a:txBody>
                  <a:tcPr marL="0" marR="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zh-CN" altLang="zh-CN" sz="2000" b="1">
                          <a:solidFill>
                            <a:srgbClr val="FFFFFF"/>
                          </a:solidFill>
                          <a:latin typeface="Arial" panose="020B0604020202020204" pitchFamily="34" charset="0"/>
                          <a:ea typeface="楷体_GB2312" panose="02010609030101010101" charset="-122"/>
                        </a:rPr>
                        <a:t>能效</a:t>
                      </a:r>
                      <a:endParaRPr lang="zh-CN" altLang="zh-CN" sz="2000" b="1">
                        <a:solidFill>
                          <a:srgbClr val="FFFFFF"/>
                        </a:solidFill>
                        <a:latin typeface="Arial" panose="020B0604020202020204" pitchFamily="34" charset="0"/>
                        <a:ea typeface="楷体_GB2312" panose="02010609030101010101" charset="-122"/>
                      </a:endParaRPr>
                    </a:p>
                  </a:txBody>
                  <a:tcPr marL="0" marR="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zh-CN" altLang="zh-CN" sz="2000" b="1">
                          <a:solidFill>
                            <a:srgbClr val="FFFFFF"/>
                          </a:solidFill>
                          <a:latin typeface="Arial" panose="020B0604020202020204" pitchFamily="34" charset="0"/>
                          <a:ea typeface="楷体_GB2312" panose="02010609030101010101" charset="-122"/>
                        </a:rPr>
                        <a:t>用户体验</a:t>
                      </a:r>
                      <a:endParaRPr lang="zh-CN" altLang="zh-CN" sz="2000" b="1">
                        <a:solidFill>
                          <a:srgbClr val="FFFFFF"/>
                        </a:solidFill>
                        <a:latin typeface="Arial" panose="020B0604020202020204" pitchFamily="34" charset="0"/>
                        <a:ea typeface="楷体_GB2312" panose="02010609030101010101" charset="-122"/>
                      </a:endParaRPr>
                    </a:p>
                    <a:p>
                      <a:pPr lvl="0" algn="ctr" fontAlgn="base">
                        <a:lnSpc>
                          <a:spcPct val="100000"/>
                        </a:lnSpc>
                        <a:spcAft>
                          <a:spcPct val="0"/>
                        </a:spcAft>
                        <a:buNone/>
                      </a:pPr>
                      <a:r>
                        <a:rPr lang="zh-CN" altLang="zh-CN" sz="2000" b="1">
                          <a:solidFill>
                            <a:srgbClr val="FFFFFF"/>
                          </a:solidFill>
                          <a:latin typeface="Arial" panose="020B0604020202020204" pitchFamily="34" charset="0"/>
                          <a:ea typeface="楷体_GB2312" panose="02010609030101010101" charset="-122"/>
                        </a:rPr>
                        <a:t>速率</a:t>
                      </a:r>
                      <a:endParaRPr lang="zh-CN" altLang="zh-CN" sz="2000" b="1">
                        <a:solidFill>
                          <a:srgbClr val="FFFFFF"/>
                        </a:solidFill>
                        <a:latin typeface="Arial" panose="020B0604020202020204" pitchFamily="34" charset="0"/>
                        <a:ea typeface="楷体_GB2312" panose="02010609030101010101" charset="-122"/>
                      </a:endParaRPr>
                    </a:p>
                  </a:txBody>
                  <a:tcPr marL="0" marR="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zh-CN" altLang="zh-CN" sz="2000" b="1">
                          <a:solidFill>
                            <a:srgbClr val="FFFFFF"/>
                          </a:solidFill>
                          <a:latin typeface="Arial" panose="020B0604020202020204" pitchFamily="34" charset="0"/>
                          <a:ea typeface="楷体_GB2312" panose="02010609030101010101" charset="-122"/>
                        </a:rPr>
                        <a:t>频谱效率</a:t>
                      </a:r>
                      <a:endParaRPr lang="zh-CN" altLang="zh-CN" sz="2000" b="1">
                        <a:solidFill>
                          <a:srgbClr val="FFFFFF"/>
                        </a:solidFill>
                        <a:latin typeface="Arial" panose="020B0604020202020204" pitchFamily="34" charset="0"/>
                        <a:ea typeface="楷体_GB2312" panose="02010609030101010101" charset="-122"/>
                      </a:endParaRPr>
                    </a:p>
                  </a:txBody>
                  <a:tcPr marL="0" marR="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zh-CN" altLang="zh-CN" sz="2000" b="1">
                          <a:solidFill>
                            <a:srgbClr val="FFFFFF"/>
                          </a:solidFill>
                          <a:latin typeface="Arial" panose="020B0604020202020204" pitchFamily="34" charset="0"/>
                          <a:ea typeface="楷体_GB2312" panose="02010609030101010101" charset="-122"/>
                        </a:rPr>
                        <a:t>峰值速率</a:t>
                      </a:r>
                      <a:endParaRPr lang="zh-CN" altLang="zh-CN" sz="2000" b="1">
                        <a:solidFill>
                          <a:srgbClr val="FFFFFF"/>
                        </a:solidFill>
                        <a:latin typeface="Arial" panose="020B0604020202020204" pitchFamily="34" charset="0"/>
                        <a:ea typeface="楷体_GB2312" panose="02010609030101010101" charset="-122"/>
                      </a:endParaRPr>
                    </a:p>
                  </a:txBody>
                  <a:tcPr marL="0" marR="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C9900"/>
                    </a:solidFill>
                  </a:tcPr>
                </a:tc>
              </a:tr>
              <a:tr h="1368425">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2000" b="1">
                          <a:solidFill>
                            <a:srgbClr val="FFFFFF"/>
                          </a:solidFill>
                          <a:latin typeface="Arial" panose="020B0604020202020204" pitchFamily="34" charset="0"/>
                          <a:ea typeface="宋体" panose="02010600030101010101" pitchFamily="2" charset="-122"/>
                        </a:rPr>
                        <a:t>4G</a:t>
                      </a:r>
                      <a:r>
                        <a:rPr lang="zh-CN" altLang="zh-CN" sz="2000" b="1">
                          <a:solidFill>
                            <a:srgbClr val="FFFFFF"/>
                          </a:solidFill>
                          <a:latin typeface="Arial" panose="020B0604020202020204" pitchFamily="34" charset="0"/>
                          <a:ea typeface="楷体_GB2312" panose="02010609030101010101" charset="-122"/>
                        </a:rPr>
                        <a:t>参考值</a:t>
                      </a:r>
                      <a:endParaRPr lang="zh-CN" altLang="zh-CN" sz="2000" b="1">
                        <a:solidFill>
                          <a:srgbClr val="FFFFFF"/>
                        </a:solidFill>
                        <a:latin typeface="Arial" panose="020B0604020202020204" pitchFamily="34" charset="0"/>
                        <a:ea typeface="楷体_GB2312" panose="02010609030101010101" charset="-122"/>
                      </a:endParaRPr>
                    </a:p>
                  </a:txBody>
                  <a:tcPr marL="0" marR="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0.1</a:t>
                      </a:r>
                      <a:endParaRPr lang="en-US" altLang="zh-CN" sz="2000" b="1">
                        <a:solidFill>
                          <a:srgbClr val="000000"/>
                        </a:solidFill>
                        <a:latin typeface="Arial" panose="020B0604020202020204" pitchFamily="34" charset="0"/>
                        <a:ea typeface="宋体" panose="02010600030101010101" pitchFamily="2" charset="-122"/>
                      </a:endParaRPr>
                    </a:p>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Tbps</a:t>
                      </a:r>
                      <a:endParaRPr lang="zh-CN" altLang="zh-CN" sz="2000" b="1">
                        <a:solidFill>
                          <a:srgbClr val="000000"/>
                        </a:solidFill>
                        <a:latin typeface="Arial" panose="020B0604020202020204" pitchFamily="34" charset="0"/>
                        <a:ea typeface="楷体_GB2312" panose="02010609030101010101" charset="-122"/>
                      </a:endParaRPr>
                    </a:p>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/Km</a:t>
                      </a:r>
                      <a:r>
                        <a:rPr lang="en-US" altLang="zh-CN" sz="2000" b="1" baseline="30000">
                          <a:solidFill>
                            <a:srgbClr val="000000"/>
                          </a:solidFill>
                          <a:latin typeface="Arial" panose="020B0604020202020204" pitchFamily="34" charset="0"/>
                          <a:ea typeface="宋体" panose="02010600030101010101" pitchFamily="2" charset="-122"/>
                        </a:rPr>
                        <a:t>2</a:t>
                      </a:r>
                      <a:endParaRPr lang="en-US" altLang="zh-CN" sz="2000" b="1" baseline="30000">
                        <a:solidFill>
                          <a:srgbClr val="000000"/>
                        </a:solidFill>
                        <a:latin typeface="Arial" panose="020B0604020202020204" pitchFamily="34" charset="0"/>
                        <a:ea typeface="宋体" panose="02010600030101010101" pitchFamily="2" charset="-122"/>
                      </a:endParaRPr>
                    </a:p>
                  </a:txBody>
                  <a:tcPr marL="0" marR="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10</a:t>
                      </a:r>
                      <a:r>
                        <a:rPr lang="zh-CN" altLang="zh-CN" sz="2000" b="1">
                          <a:solidFill>
                            <a:srgbClr val="000000"/>
                          </a:solidFill>
                          <a:latin typeface="Arial" panose="020B0604020202020204" pitchFamily="34" charset="0"/>
                          <a:ea typeface="楷体_GB2312" panose="02010609030101010101" charset="-122"/>
                        </a:rPr>
                        <a:t>万</a:t>
                      </a:r>
                      <a:r>
                        <a:rPr lang="en-US" altLang="zh-CN" sz="2000" b="1">
                          <a:solidFill>
                            <a:srgbClr val="000000"/>
                          </a:solidFill>
                          <a:latin typeface="Arial" panose="020B0604020202020204" pitchFamily="34" charset="0"/>
                          <a:ea typeface="宋体" panose="02010600030101010101" pitchFamily="2" charset="-122"/>
                        </a:rPr>
                        <a:t>/km</a:t>
                      </a:r>
                      <a:r>
                        <a:rPr lang="en-US" altLang="zh-CN" sz="2000" b="1" baseline="30000">
                          <a:solidFill>
                            <a:srgbClr val="000000"/>
                          </a:solidFill>
                          <a:latin typeface="Arial" panose="020B0604020202020204" pitchFamily="34" charset="0"/>
                          <a:ea typeface="宋体" panose="02010600030101010101" pitchFamily="2" charset="-122"/>
                        </a:rPr>
                        <a:t>2</a:t>
                      </a:r>
                      <a:endParaRPr lang="en-US" altLang="zh-CN" sz="2000" b="1" baseline="30000">
                        <a:solidFill>
                          <a:srgbClr val="000000"/>
                        </a:solidFill>
                        <a:latin typeface="Arial" panose="020B0604020202020204" pitchFamily="34" charset="0"/>
                        <a:ea typeface="宋体" panose="02010600030101010101" pitchFamily="2" charset="-122"/>
                      </a:endParaRPr>
                    </a:p>
                  </a:txBody>
                  <a:tcPr marL="0" marR="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zh-CN" altLang="zh-CN" sz="2000" b="1">
                          <a:solidFill>
                            <a:srgbClr val="000000"/>
                          </a:solidFill>
                          <a:latin typeface="Arial" panose="020B0604020202020204" pitchFamily="34" charset="0"/>
                          <a:ea typeface="楷体_GB2312" panose="02010609030101010101" charset="-122"/>
                        </a:rPr>
                        <a:t>空口</a:t>
                      </a:r>
                      <a:r>
                        <a:rPr lang="en-US" altLang="zh-CN" sz="2000" b="1">
                          <a:solidFill>
                            <a:srgbClr val="000000"/>
                          </a:solidFill>
                          <a:latin typeface="Arial" panose="020B0604020202020204" pitchFamily="34" charset="0"/>
                          <a:ea typeface="宋体" panose="02010600030101010101" pitchFamily="2" charset="-122"/>
                        </a:rPr>
                        <a:t>10ms</a:t>
                      </a:r>
                      <a:endParaRPr lang="en-US" altLang="zh-CN" sz="2000" b="1">
                        <a:solidFill>
                          <a:srgbClr val="000000"/>
                        </a:solidFill>
                        <a:latin typeface="Arial" panose="020B0604020202020204" pitchFamily="34" charset="0"/>
                        <a:ea typeface="宋体" panose="02010600030101010101" pitchFamily="2" charset="-122"/>
                      </a:endParaRPr>
                    </a:p>
                  </a:txBody>
                  <a:tcPr marL="0" marR="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350Km/h</a:t>
                      </a:r>
                      <a:endParaRPr lang="en-US" altLang="zh-CN" sz="2000" b="1">
                        <a:solidFill>
                          <a:srgbClr val="000000"/>
                        </a:solidFill>
                        <a:latin typeface="Arial" panose="020B0604020202020204" pitchFamily="34" charset="0"/>
                        <a:ea typeface="宋体" panose="02010600030101010101" pitchFamily="2" charset="-122"/>
                      </a:endParaRPr>
                    </a:p>
                  </a:txBody>
                  <a:tcPr marL="0" marR="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1</a:t>
                      </a:r>
                      <a:r>
                        <a:rPr lang="zh-CN" altLang="zh-CN" sz="2000" b="1">
                          <a:solidFill>
                            <a:srgbClr val="000000"/>
                          </a:solidFill>
                          <a:latin typeface="Arial" panose="020B0604020202020204" pitchFamily="34" charset="0"/>
                          <a:ea typeface="楷体_GB2312" panose="02010609030101010101" charset="-122"/>
                        </a:rPr>
                        <a:t>倍</a:t>
                      </a:r>
                      <a:endParaRPr lang="zh-CN" altLang="zh-CN" sz="2000" b="1">
                        <a:solidFill>
                          <a:srgbClr val="000000"/>
                        </a:solidFill>
                        <a:latin typeface="Arial" panose="020B0604020202020204" pitchFamily="34" charset="0"/>
                        <a:ea typeface="楷体_GB2312" panose="02010609030101010101" charset="-122"/>
                      </a:endParaRPr>
                    </a:p>
                  </a:txBody>
                  <a:tcPr marL="0" marR="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10Mbps</a:t>
                      </a:r>
                      <a:r>
                        <a:rPr lang="zh-CN" altLang="zh-CN" sz="2000" b="1">
                          <a:solidFill>
                            <a:srgbClr val="000000"/>
                          </a:solidFill>
                          <a:latin typeface="Arial" panose="020B0604020202020204" pitchFamily="34" charset="0"/>
                          <a:ea typeface="楷体_GB2312" panose="02010609030101010101" charset="-122"/>
                        </a:rPr>
                        <a:t>（市区</a:t>
                      </a:r>
                      <a:r>
                        <a:rPr lang="en-US" altLang="zh-CN" sz="2000" b="1">
                          <a:solidFill>
                            <a:srgbClr val="000000"/>
                          </a:solidFill>
                          <a:latin typeface="Arial" panose="020B0604020202020204" pitchFamily="34" charset="0"/>
                          <a:ea typeface="宋体" panose="02010600030101010101" pitchFamily="2" charset="-122"/>
                        </a:rPr>
                        <a:t>/</a:t>
                      </a:r>
                      <a:r>
                        <a:rPr lang="zh-CN" altLang="zh-CN" sz="2000" b="1">
                          <a:solidFill>
                            <a:srgbClr val="000000"/>
                          </a:solidFill>
                          <a:latin typeface="Arial" panose="020B0604020202020204" pitchFamily="34" charset="0"/>
                          <a:ea typeface="楷体_GB2312" panose="02010609030101010101" charset="-122"/>
                        </a:rPr>
                        <a:t>郊区）</a:t>
                      </a:r>
                      <a:endParaRPr lang="zh-CN" altLang="zh-CN" sz="2000" b="1">
                        <a:solidFill>
                          <a:srgbClr val="000000"/>
                        </a:solidFill>
                        <a:latin typeface="Arial" panose="020B0604020202020204" pitchFamily="34" charset="0"/>
                        <a:ea typeface="楷体_GB2312" panose="02010609030101010101" charset="-122"/>
                      </a:endParaRPr>
                    </a:p>
                  </a:txBody>
                  <a:tcPr marL="0" marR="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1</a:t>
                      </a:r>
                      <a:r>
                        <a:rPr lang="zh-CN" altLang="zh-CN" sz="2000" b="1">
                          <a:solidFill>
                            <a:srgbClr val="000000"/>
                          </a:solidFill>
                          <a:latin typeface="Arial" panose="020B0604020202020204" pitchFamily="34" charset="0"/>
                          <a:ea typeface="楷体_GB2312" panose="02010609030101010101" charset="-122"/>
                        </a:rPr>
                        <a:t>倍</a:t>
                      </a:r>
                      <a:endParaRPr lang="zh-CN" altLang="zh-CN" sz="2000" b="1">
                        <a:solidFill>
                          <a:srgbClr val="000000"/>
                        </a:solidFill>
                        <a:latin typeface="Arial" panose="020B0604020202020204" pitchFamily="34" charset="0"/>
                        <a:ea typeface="楷体_GB2312" panose="02010609030101010101" charset="-122"/>
                      </a:endParaRPr>
                    </a:p>
                  </a:txBody>
                  <a:tcPr marL="0" marR="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Gbps</a:t>
                      </a:r>
                      <a:endParaRPr lang="en-US" altLang="zh-CN" sz="2000" b="1">
                        <a:solidFill>
                          <a:srgbClr val="000000"/>
                        </a:solidFill>
                        <a:latin typeface="Arial" panose="020B0604020202020204" pitchFamily="34" charset="0"/>
                        <a:ea typeface="宋体" panose="02010600030101010101" pitchFamily="2" charset="-122"/>
                      </a:endParaRPr>
                    </a:p>
                  </a:txBody>
                  <a:tcPr marL="0" marR="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r>
              <a:tr h="1369060">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2000" b="1">
                          <a:solidFill>
                            <a:srgbClr val="FFFFFF"/>
                          </a:solidFill>
                          <a:latin typeface="Arial" panose="020B0604020202020204" pitchFamily="34" charset="0"/>
                          <a:ea typeface="宋体" panose="02010600030101010101" pitchFamily="2" charset="-122"/>
                        </a:rPr>
                        <a:t>5G</a:t>
                      </a:r>
                      <a:r>
                        <a:rPr lang="zh-CN" altLang="zh-CN" sz="2000" b="1">
                          <a:solidFill>
                            <a:srgbClr val="FFFFFF"/>
                          </a:solidFill>
                          <a:latin typeface="Arial" panose="020B0604020202020204" pitchFamily="34" charset="0"/>
                          <a:ea typeface="楷体_GB2312" panose="02010609030101010101" charset="-122"/>
                        </a:rPr>
                        <a:t>取值</a:t>
                      </a:r>
                      <a:endParaRPr lang="zh-CN" altLang="zh-CN" sz="2000" b="1">
                        <a:solidFill>
                          <a:srgbClr val="FFFFFF"/>
                        </a:solidFill>
                        <a:latin typeface="Arial" panose="020B0604020202020204" pitchFamily="34" charset="0"/>
                        <a:ea typeface="楷体_GB2312" panose="02010609030101010101" charset="-122"/>
                      </a:endParaRPr>
                    </a:p>
                  </a:txBody>
                  <a:tcPr marL="0" marR="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10</a:t>
                      </a:r>
                      <a:endParaRPr lang="en-US" altLang="zh-CN" sz="2000" b="1">
                        <a:solidFill>
                          <a:srgbClr val="000000"/>
                        </a:solidFill>
                        <a:latin typeface="Arial" panose="020B0604020202020204" pitchFamily="34" charset="0"/>
                        <a:ea typeface="宋体" panose="02010600030101010101" pitchFamily="2" charset="-122"/>
                      </a:endParaRPr>
                    </a:p>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Tbps</a:t>
                      </a:r>
                      <a:endParaRPr lang="zh-CN" altLang="zh-CN" sz="2000" b="1">
                        <a:solidFill>
                          <a:srgbClr val="000000"/>
                        </a:solidFill>
                        <a:latin typeface="Arial" panose="020B0604020202020204" pitchFamily="34" charset="0"/>
                        <a:ea typeface="楷体_GB2312" panose="02010609030101010101" charset="-122"/>
                      </a:endParaRPr>
                    </a:p>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/Km</a:t>
                      </a:r>
                      <a:r>
                        <a:rPr lang="en-US" altLang="zh-CN" sz="2000" b="1" baseline="30000">
                          <a:solidFill>
                            <a:srgbClr val="000000"/>
                          </a:solidFill>
                          <a:latin typeface="Arial" panose="020B0604020202020204" pitchFamily="34" charset="0"/>
                          <a:ea typeface="宋体" panose="02010600030101010101" pitchFamily="2" charset="-122"/>
                        </a:rPr>
                        <a:t>2</a:t>
                      </a:r>
                      <a:endParaRPr lang="en-US" altLang="zh-CN" sz="2000" b="1" baseline="30000">
                        <a:solidFill>
                          <a:srgbClr val="000000"/>
                        </a:solidFill>
                        <a:latin typeface="Arial" panose="020B0604020202020204" pitchFamily="34" charset="0"/>
                        <a:ea typeface="宋体" panose="02010600030101010101" pitchFamily="2" charset="-122"/>
                      </a:endParaRPr>
                    </a:p>
                  </a:txBody>
                  <a:tcPr marL="0" marR="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100</a:t>
                      </a:r>
                      <a:r>
                        <a:rPr lang="zh-CN" altLang="zh-CN" sz="2000" b="1">
                          <a:solidFill>
                            <a:srgbClr val="000000"/>
                          </a:solidFill>
                          <a:latin typeface="Arial" panose="020B0604020202020204" pitchFamily="34" charset="0"/>
                          <a:ea typeface="楷体_GB2312" panose="02010609030101010101" charset="-122"/>
                        </a:rPr>
                        <a:t>万</a:t>
                      </a:r>
                      <a:r>
                        <a:rPr lang="en-US" altLang="zh-CN" sz="2000" b="1">
                          <a:solidFill>
                            <a:srgbClr val="000000"/>
                          </a:solidFill>
                          <a:latin typeface="Arial" panose="020B0604020202020204" pitchFamily="34" charset="0"/>
                          <a:ea typeface="宋体" panose="02010600030101010101" pitchFamily="2" charset="-122"/>
                        </a:rPr>
                        <a:t>/Km</a:t>
                      </a:r>
                      <a:r>
                        <a:rPr lang="en-US" altLang="zh-CN" sz="2000" b="1" baseline="30000">
                          <a:solidFill>
                            <a:srgbClr val="000000"/>
                          </a:solidFill>
                          <a:latin typeface="Arial" panose="020B0604020202020204" pitchFamily="34" charset="0"/>
                          <a:ea typeface="宋体" panose="02010600030101010101" pitchFamily="2" charset="-122"/>
                        </a:rPr>
                        <a:t>2</a:t>
                      </a:r>
                      <a:endParaRPr lang="en-US" altLang="zh-CN" sz="2000" b="1" baseline="30000">
                        <a:solidFill>
                          <a:srgbClr val="000000"/>
                        </a:solidFill>
                        <a:latin typeface="Arial" panose="020B0604020202020204" pitchFamily="34" charset="0"/>
                        <a:ea typeface="宋体" panose="02010600030101010101" pitchFamily="2" charset="-122"/>
                      </a:endParaRPr>
                    </a:p>
                  </a:txBody>
                  <a:tcPr marL="0" marR="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zh-CN" altLang="zh-CN" sz="2000" b="1">
                          <a:solidFill>
                            <a:srgbClr val="000000"/>
                          </a:solidFill>
                          <a:latin typeface="Arial" panose="020B0604020202020204" pitchFamily="34" charset="0"/>
                          <a:ea typeface="楷体_GB2312" panose="02010609030101010101" charset="-122"/>
                        </a:rPr>
                        <a:t>空口</a:t>
                      </a:r>
                      <a:r>
                        <a:rPr lang="en-US" altLang="zh-CN" sz="2000" b="1">
                          <a:solidFill>
                            <a:srgbClr val="000000"/>
                          </a:solidFill>
                          <a:latin typeface="Arial" panose="020B0604020202020204" pitchFamily="34" charset="0"/>
                          <a:ea typeface="宋体" panose="02010600030101010101" pitchFamily="2" charset="-122"/>
                        </a:rPr>
                        <a:t>1ms</a:t>
                      </a:r>
                      <a:endParaRPr lang="en-US" altLang="zh-CN" sz="2000" b="1">
                        <a:solidFill>
                          <a:srgbClr val="000000"/>
                        </a:solidFill>
                        <a:latin typeface="Arial" panose="020B0604020202020204" pitchFamily="34" charset="0"/>
                        <a:ea typeface="宋体" panose="02010600030101010101" pitchFamily="2" charset="-122"/>
                      </a:endParaRPr>
                    </a:p>
                  </a:txBody>
                  <a:tcPr marL="0" marR="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500Km/h</a:t>
                      </a:r>
                      <a:endParaRPr lang="en-US" altLang="zh-CN" sz="2000" b="1">
                        <a:solidFill>
                          <a:srgbClr val="000000"/>
                        </a:solidFill>
                        <a:latin typeface="Arial" panose="020B0604020202020204" pitchFamily="34" charset="0"/>
                        <a:ea typeface="宋体" panose="02010600030101010101" pitchFamily="2" charset="-122"/>
                      </a:endParaRPr>
                    </a:p>
                  </a:txBody>
                  <a:tcPr marL="0" marR="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100</a:t>
                      </a:r>
                      <a:r>
                        <a:rPr lang="zh-CN" altLang="zh-CN" sz="2000" b="1">
                          <a:solidFill>
                            <a:srgbClr val="000000"/>
                          </a:solidFill>
                          <a:latin typeface="Arial" panose="020B0604020202020204" pitchFamily="34" charset="0"/>
                          <a:ea typeface="楷体_GB2312" panose="02010609030101010101" charset="-122"/>
                        </a:rPr>
                        <a:t>倍提升（网络侧）</a:t>
                      </a:r>
                      <a:endParaRPr lang="zh-CN" altLang="zh-CN" sz="2000" b="1">
                        <a:solidFill>
                          <a:srgbClr val="000000"/>
                        </a:solidFill>
                        <a:latin typeface="Arial" panose="020B0604020202020204" pitchFamily="34" charset="0"/>
                        <a:ea typeface="楷体_GB2312" panose="02010609030101010101" charset="-122"/>
                      </a:endParaRPr>
                    </a:p>
                  </a:txBody>
                  <a:tcPr marL="0" marR="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0.1-1Gbps</a:t>
                      </a:r>
                      <a:endParaRPr lang="en-US" altLang="zh-CN" sz="2000" b="1">
                        <a:solidFill>
                          <a:srgbClr val="000000"/>
                        </a:solidFill>
                        <a:latin typeface="Arial" panose="020B0604020202020204" pitchFamily="34" charset="0"/>
                        <a:ea typeface="宋体" panose="02010600030101010101" pitchFamily="2" charset="-122"/>
                      </a:endParaRPr>
                    </a:p>
                  </a:txBody>
                  <a:tcPr marL="0" marR="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3</a:t>
                      </a:r>
                      <a:r>
                        <a:rPr lang="zh-CN" altLang="zh-CN" sz="2000" b="1">
                          <a:solidFill>
                            <a:srgbClr val="000000"/>
                          </a:solidFill>
                          <a:latin typeface="Arial" panose="020B0604020202020204" pitchFamily="34" charset="0"/>
                          <a:ea typeface="楷体_GB2312" panose="02010609030101010101" charset="-122"/>
                        </a:rPr>
                        <a:t>倍提升（某些场景</a:t>
                      </a:r>
                      <a:r>
                        <a:rPr lang="en-US" altLang="zh-CN" sz="2000" b="1">
                          <a:solidFill>
                            <a:srgbClr val="000000"/>
                          </a:solidFill>
                          <a:latin typeface="Arial" panose="020B0604020202020204" pitchFamily="34" charset="0"/>
                          <a:ea typeface="宋体" panose="02010600030101010101" pitchFamily="2" charset="-122"/>
                        </a:rPr>
                        <a:t>5</a:t>
                      </a:r>
                      <a:r>
                        <a:rPr lang="zh-CN" altLang="zh-CN" sz="2000" b="1">
                          <a:solidFill>
                            <a:srgbClr val="000000"/>
                          </a:solidFill>
                          <a:latin typeface="Arial" panose="020B0604020202020204" pitchFamily="34" charset="0"/>
                          <a:ea typeface="楷体_GB2312" panose="02010609030101010101" charset="-122"/>
                        </a:rPr>
                        <a:t>倍）</a:t>
                      </a:r>
                      <a:endParaRPr lang="zh-CN" altLang="zh-CN" sz="2000" b="1">
                        <a:solidFill>
                          <a:srgbClr val="000000"/>
                        </a:solidFill>
                        <a:latin typeface="Arial" panose="020B0604020202020204" pitchFamily="34" charset="0"/>
                        <a:ea typeface="楷体_GB2312" panose="02010609030101010101" charset="-122"/>
                      </a:endParaRPr>
                    </a:p>
                  </a:txBody>
                  <a:tcPr marL="0" marR="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dirty="0">
                          <a:solidFill>
                            <a:srgbClr val="000000"/>
                          </a:solidFill>
                          <a:latin typeface="Arial" panose="020B0604020202020204" pitchFamily="34" charset="0"/>
                          <a:ea typeface="宋体" panose="02010600030101010101" pitchFamily="2" charset="-122"/>
                        </a:rPr>
                        <a:t>20Gbps</a:t>
                      </a:r>
                      <a:endParaRPr lang="en-US" altLang="zh-CN" sz="2000" b="1" dirty="0">
                        <a:solidFill>
                          <a:srgbClr val="000000"/>
                        </a:solidFill>
                        <a:latin typeface="Arial" panose="020B0604020202020204" pitchFamily="34" charset="0"/>
                        <a:ea typeface="宋体" panose="02010600030101010101" pitchFamily="2" charset="-122"/>
                      </a:endParaRPr>
                    </a:p>
                  </a:txBody>
                  <a:tcPr marL="0" marR="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r>
            </a:tbl>
          </a:graphicData>
        </a:graphic>
      </p:graphicFrame>
      <p:sp>
        <p:nvSpPr>
          <p:cNvPr id="13356" name="Rectangle 1"/>
          <p:cNvSpPr/>
          <p:nvPr/>
        </p:nvSpPr>
        <p:spPr>
          <a:xfrm>
            <a:off x="4187508" y="1493203"/>
            <a:ext cx="3832225" cy="460375"/>
          </a:xfrm>
          <a:prstGeom prst="rect">
            <a:avLst/>
          </a:prstGeom>
          <a:noFill/>
          <a:ln w="9525">
            <a:noFill/>
          </a:ln>
        </p:spPr>
        <p:txBody>
          <a:bodyPr wrap="none" anchor="ctr" anchorCtr="0">
            <a:spAutoFit/>
          </a:bodyPr>
          <a:p>
            <a:pPr algn="ctr">
              <a:buClrTx/>
              <a:buFontTx/>
            </a:pPr>
            <a:r>
              <a:rPr lang="zh-CN" altLang="zh-CN" sz="2400" dirty="0">
                <a:latin typeface="Arial" panose="020B0604020202020204" pitchFamily="34" charset="0"/>
                <a:ea typeface="黑体" panose="02010609060101010101" charset="-122"/>
              </a:rPr>
              <a:t>表7-1  4G/5G关键参数指标</a:t>
            </a:r>
            <a:endParaRPr lang="zh-CN" altLang="zh-CN" sz="2400" dirty="0">
              <a:latin typeface="Arial" panose="020B0604020202020204" pitchFamily="34" charset="0"/>
              <a:ea typeface="黑体" panose="02010609060101010101"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body" idx="1"/>
            <p:custDataLst>
              <p:tags r:id="rId1"/>
            </p:custDataLst>
          </p:nvPr>
        </p:nvSpPr>
        <p:spPr>
          <a:xfrm>
            <a:off x="2357238" y="1536707"/>
            <a:ext cx="7540243" cy="4620625"/>
          </a:xfrm>
          <a:noFill/>
        </p:spPr>
        <p:txBody>
          <a:bodyPr/>
          <a:lstStyle/>
          <a:p>
            <a:pPr lvl="1" eaLnBrk="1" hangingPunct="1"/>
            <a:endParaRPr lang="en-US" altLang="zh-CN" sz="2245" dirty="0">
              <a:solidFill>
                <a:schemeClr val="dk1"/>
              </a:solidFill>
            </a:endParaRPr>
          </a:p>
          <a:p>
            <a:pPr lvl="2" eaLnBrk="1" hangingPunct="1">
              <a:buFont typeface="Wingdings" panose="05000000000000000000" pitchFamily="2" charset="2"/>
              <a:buNone/>
            </a:pPr>
            <a:endParaRPr lang="en-US" altLang="zh-CN" sz="2245" dirty="0">
              <a:solidFill>
                <a:schemeClr val="dk1"/>
              </a:solidFill>
            </a:endParaRPr>
          </a:p>
        </p:txBody>
      </p:sp>
      <p:sp>
        <p:nvSpPr>
          <p:cNvPr id="5" name="文本框 4"/>
          <p:cNvSpPr txBox="1"/>
          <p:nvPr/>
        </p:nvSpPr>
        <p:spPr>
          <a:xfrm>
            <a:off x="534142" y="434240"/>
            <a:ext cx="8043575" cy="617220"/>
          </a:xfrm>
          <a:prstGeom prst="rect">
            <a:avLst/>
          </a:prstGeom>
          <a:noFill/>
        </p:spPr>
        <p:txBody>
          <a:bodyPr wrap="square" rtlCol="0">
            <a:spAutoFit/>
          </a:bodyPr>
          <a:lstStyle/>
          <a:p>
            <a:pPr>
              <a:lnSpc>
                <a:spcPct val="120000"/>
              </a:lnSpc>
            </a:pPr>
            <a:r>
              <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rPr>
              <a:t>回顾</a:t>
            </a:r>
            <a:r>
              <a:rPr kumimoji="1" lang="en-US" altLang="zh-CN" sz="2850" dirty="0">
                <a:solidFill>
                  <a:srgbClr val="0000FF"/>
                </a:solidFill>
                <a:latin typeface="微软雅黑" panose="020B0503020204020204" charset="-122"/>
                <a:ea typeface="微软雅黑" panose="020B0503020204020204" charset="-122"/>
                <a:cs typeface="微软雅黑" panose="020B0503020204020204" charset="-122"/>
              </a:rPr>
              <a:t>   4G</a:t>
            </a:r>
            <a:r>
              <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rPr>
              <a:t>双工方式</a:t>
            </a:r>
            <a:endParaRPr kumimoji="1" lang="zh-CN" altLang="en-US" sz="2850" dirty="0">
              <a:solidFill>
                <a:srgbClr val="0000FF"/>
              </a:solidFill>
              <a:latin typeface="微软雅黑" panose="020B0503020204020204" charset="-122"/>
              <a:ea typeface="微软雅黑" panose="020B0503020204020204" charset="-122"/>
              <a:cs typeface="微软雅黑" panose="020B0503020204020204" charset="-122"/>
            </a:endParaRPr>
          </a:p>
        </p:txBody>
      </p:sp>
      <p:cxnSp>
        <p:nvCxnSpPr>
          <p:cNvPr id="6" name="直线连接符 3"/>
          <p:cNvCxnSpPr/>
          <p:nvPr>
            <p:custDataLst>
              <p:tags r:id="rId2"/>
            </p:custDataLst>
          </p:nvPr>
        </p:nvCxnSpPr>
        <p:spPr>
          <a:xfrm>
            <a:off x="534142" y="1033230"/>
            <a:ext cx="10867383" cy="0"/>
          </a:xfrm>
          <a:prstGeom prst="line">
            <a:avLst/>
          </a:prstGeom>
          <a:ln w="3175"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10" name="Text Box 35"/>
          <p:cNvSpPr txBox="1">
            <a:spLocks noChangeArrowheads="1"/>
          </p:cNvSpPr>
          <p:nvPr>
            <p:custDataLst>
              <p:tags r:id="rId3"/>
            </p:custDataLst>
          </p:nvPr>
        </p:nvSpPr>
        <p:spPr bwMode="auto">
          <a:xfrm>
            <a:off x="457835" y="1295400"/>
            <a:ext cx="570611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40000"/>
              </a:lnSpc>
              <a:spcBef>
                <a:spcPct val="30000"/>
              </a:spcBef>
              <a:buClr>
                <a:srgbClr val="808080"/>
              </a:buClr>
              <a:buSzPct val="60000"/>
              <a:buFont typeface="Wingdings" panose="05000000000000000000" pitchFamily="2" charset="2"/>
              <a:buChar char="l"/>
              <a:defRPr sz="2200">
                <a:solidFill>
                  <a:schemeClr val="tx1"/>
                </a:solidFill>
                <a:latin typeface="FrutigerNext LT Regular" pitchFamily="34" charset="0"/>
                <a:ea typeface="华文细黑" panose="02010600040101010101" pitchFamily="2" charset="-122"/>
              </a:defRPr>
            </a:lvl1pPr>
            <a:lvl2pPr>
              <a:lnSpc>
                <a:spcPct val="140000"/>
              </a:lnSpc>
              <a:spcBef>
                <a:spcPct val="30000"/>
              </a:spcBef>
              <a:buClr>
                <a:srgbClr val="080808"/>
              </a:buClr>
              <a:buSzPct val="50000"/>
              <a:buFont typeface="Wingdings" panose="05000000000000000000" pitchFamily="2" charset="2"/>
              <a:buChar char="p"/>
              <a:defRPr sz="2000">
                <a:solidFill>
                  <a:schemeClr val="tx1"/>
                </a:solidFill>
                <a:latin typeface="FrutigerNext LT Regular" pitchFamily="34" charset="0"/>
                <a:ea typeface="华文细黑" panose="02010600040101010101" pitchFamily="2" charset="-122"/>
              </a:defRPr>
            </a:lvl2pPr>
            <a:lvl3pPr marL="1143000" indent="-228600">
              <a:lnSpc>
                <a:spcPct val="140000"/>
              </a:lnSpc>
              <a:spcBef>
                <a:spcPct val="30000"/>
              </a:spcBef>
              <a:buSzPct val="50000"/>
              <a:buFont typeface="Wingdings" panose="05000000000000000000" pitchFamily="2" charset="2"/>
              <a:buChar char="n"/>
              <a:defRPr>
                <a:solidFill>
                  <a:schemeClr val="tx1"/>
                </a:solidFill>
                <a:latin typeface="FrutigerNext LT Regular" pitchFamily="34" charset="0"/>
                <a:ea typeface="华文细黑" panose="02010600040101010101" pitchFamily="2" charset="-122"/>
              </a:defRPr>
            </a:lvl3pPr>
            <a:lvl4pPr marL="1600200" indent="-228600">
              <a:lnSpc>
                <a:spcPct val="140000"/>
              </a:lnSpc>
              <a:spcBef>
                <a:spcPct val="30000"/>
              </a:spcBef>
              <a:buChar char="–"/>
              <a:defRPr sz="1600">
                <a:solidFill>
                  <a:schemeClr val="tx1"/>
                </a:solidFill>
                <a:latin typeface="FrutigerNext LT Medium" pitchFamily="34" charset="0"/>
                <a:ea typeface="华文细黑" panose="02010600040101010101" pitchFamily="2" charset="-122"/>
              </a:defRPr>
            </a:lvl4pPr>
            <a:lvl5pPr marL="2057400" indent="-228600">
              <a:lnSpc>
                <a:spcPct val="140000"/>
              </a:lnSpc>
              <a:spcBef>
                <a:spcPct val="30000"/>
              </a:spcBef>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5pPr>
            <a:lvl6pPr marL="25146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6pPr>
            <a:lvl7pPr marL="29718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7pPr>
            <a:lvl8pPr marL="34290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8pPr>
            <a:lvl9pPr marL="3886200" indent="-228600" eaLnBrk="0" fontAlgn="base" hangingPunct="0">
              <a:lnSpc>
                <a:spcPct val="140000"/>
              </a:lnSpc>
              <a:spcBef>
                <a:spcPct val="30000"/>
              </a:spcBef>
              <a:spcAft>
                <a:spcPct val="0"/>
              </a:spcAft>
              <a:buFont typeface="FrutigerNext LT Medium" pitchFamily="34" charset="0"/>
              <a:buChar char="~"/>
              <a:defRPr sz="1600">
                <a:solidFill>
                  <a:schemeClr val="tx1"/>
                </a:solidFill>
                <a:latin typeface="FrutigerNext LT Medium" pitchFamily="34" charset="0"/>
                <a:ea typeface="华文细黑" panose="02010600040101010101" pitchFamily="2" charset="-122"/>
              </a:defRPr>
            </a:lvl9pPr>
          </a:lstStyle>
          <a:p>
            <a:pPr eaLnBrk="1" hangingPunct="1">
              <a:lnSpc>
                <a:spcPct val="100000"/>
              </a:lnSpc>
              <a:spcBef>
                <a:spcPct val="50000"/>
              </a:spcBef>
              <a:buClr>
                <a:srgbClr val="4D4D4D"/>
              </a:buClr>
            </a:pPr>
            <a:r>
              <a:rPr lang="en-US" altLang="zh-CN" sz="2375" b="1" dirty="0">
                <a:solidFill>
                  <a:schemeClr val="dk1"/>
                </a:solidFill>
                <a:latin typeface="微软雅黑" panose="020B0503020204020204" charset="-122"/>
                <a:ea typeface="微软雅黑" panose="020B0503020204020204" charset="-122"/>
              </a:rPr>
              <a:t> FDD:</a:t>
            </a:r>
            <a:endParaRPr lang="en-US" altLang="zh-CN" sz="2375" b="1" dirty="0">
              <a:solidFill>
                <a:schemeClr val="dk1"/>
              </a:solidFill>
              <a:latin typeface="微软雅黑" panose="020B0503020204020204" charset="-122"/>
              <a:ea typeface="微软雅黑" panose="020B0503020204020204" charset="-122"/>
            </a:endParaRPr>
          </a:p>
          <a:p>
            <a:pPr lvl="1" eaLnBrk="1" hangingPunct="1">
              <a:lnSpc>
                <a:spcPct val="100000"/>
              </a:lnSpc>
              <a:spcBef>
                <a:spcPct val="50000"/>
              </a:spcBef>
              <a:buClr>
                <a:schemeClr val="tx1"/>
              </a:buClr>
              <a:buSzPct val="60000"/>
            </a:pPr>
            <a:r>
              <a:rPr lang="zh-CN" altLang="en-US" sz="2375" dirty="0">
                <a:solidFill>
                  <a:schemeClr val="dk1"/>
                </a:solidFill>
                <a:latin typeface="微软雅黑" panose="020B0503020204020204" charset="-122"/>
                <a:ea typeface="微软雅黑" panose="020B0503020204020204" charset="-122"/>
              </a:rPr>
              <a:t> 上行传输和下行传输在不同的载波频段上进行；</a:t>
            </a:r>
            <a:endParaRPr lang="zh-CN" altLang="en-US" sz="2375" dirty="0">
              <a:solidFill>
                <a:schemeClr val="dk1"/>
              </a:solidFill>
              <a:latin typeface="微软雅黑" panose="020B0503020204020204" charset="-122"/>
              <a:ea typeface="微软雅黑" panose="020B0503020204020204" charset="-122"/>
            </a:endParaRPr>
          </a:p>
          <a:p>
            <a:pPr lvl="1" eaLnBrk="1" hangingPunct="1">
              <a:lnSpc>
                <a:spcPct val="100000"/>
              </a:lnSpc>
              <a:spcBef>
                <a:spcPct val="50000"/>
              </a:spcBef>
              <a:buClr>
                <a:schemeClr val="tx1"/>
              </a:buClr>
              <a:buSzPct val="60000"/>
            </a:pPr>
            <a:r>
              <a:rPr lang="en-US" altLang="zh-CN" sz="2375" dirty="0" smtClean="0">
                <a:latin typeface="微软雅黑" panose="020B0503020204020204" charset="-122"/>
                <a:ea typeface="微软雅黑" panose="020B0503020204020204" charset="-122"/>
                <a:sym typeface="+mn-ea"/>
              </a:rPr>
              <a:t>  </a:t>
            </a:r>
            <a:r>
              <a:rPr lang="zh-CN" altLang="en-US" sz="2375" dirty="0" smtClean="0">
                <a:latin typeface="微软雅黑" panose="020B0503020204020204" charset="-122"/>
                <a:ea typeface="微软雅黑" panose="020B0503020204020204" charset="-122"/>
                <a:sym typeface="+mn-ea"/>
              </a:rPr>
              <a:t>以不同频率区分上行和下行</a:t>
            </a:r>
            <a:endParaRPr lang="zh-CN" altLang="en-US" sz="2375" dirty="0" smtClean="0">
              <a:latin typeface="微软雅黑" panose="020B0503020204020204" charset="-122"/>
              <a:ea typeface="微软雅黑" panose="020B0503020204020204" charset="-122"/>
              <a:sym typeface="+mn-ea"/>
            </a:endParaRPr>
          </a:p>
          <a:p>
            <a:pPr lvl="1" eaLnBrk="1" hangingPunct="1">
              <a:lnSpc>
                <a:spcPct val="100000"/>
              </a:lnSpc>
              <a:spcBef>
                <a:spcPct val="50000"/>
              </a:spcBef>
              <a:buClr>
                <a:schemeClr val="tx1"/>
              </a:buClr>
              <a:buSzPct val="60000"/>
            </a:pPr>
            <a:r>
              <a:rPr lang="en-US" altLang="zh-CN" sz="2375" b="1" dirty="0">
                <a:solidFill>
                  <a:schemeClr val="dk1"/>
                </a:solidFill>
                <a:latin typeface="微软雅黑" panose="020B0503020204020204" charset="-122"/>
                <a:ea typeface="微软雅黑" panose="020B0503020204020204" charset="-122"/>
              </a:rPr>
              <a:t> </a:t>
            </a:r>
            <a:r>
              <a:rPr lang="zh-CN" altLang="en-US" sz="2375" b="1" dirty="0">
                <a:solidFill>
                  <a:schemeClr val="dk1"/>
                </a:solidFill>
                <a:latin typeface="微软雅黑" panose="020B0503020204020204" charset="-122"/>
                <a:ea typeface="微软雅黑" panose="020B0503020204020204" charset="-122"/>
              </a:rPr>
              <a:t>优点：干扰小，易于部署</a:t>
            </a:r>
            <a:endParaRPr lang="zh-CN" altLang="en-US" sz="2375" b="1" dirty="0">
              <a:solidFill>
                <a:schemeClr val="dk1"/>
              </a:solidFill>
              <a:latin typeface="微软雅黑" panose="020B0503020204020204" charset="-122"/>
              <a:ea typeface="微软雅黑" panose="020B0503020204020204" charset="-122"/>
            </a:endParaRPr>
          </a:p>
          <a:p>
            <a:pPr lvl="1" eaLnBrk="1" hangingPunct="1">
              <a:lnSpc>
                <a:spcPct val="100000"/>
              </a:lnSpc>
              <a:spcBef>
                <a:spcPct val="50000"/>
              </a:spcBef>
              <a:buClr>
                <a:schemeClr val="tx1"/>
              </a:buClr>
              <a:buSzPct val="60000"/>
            </a:pPr>
            <a:r>
              <a:rPr lang="en-US" altLang="zh-CN" sz="2375" b="1" dirty="0">
                <a:solidFill>
                  <a:schemeClr val="dk1"/>
                </a:solidFill>
                <a:latin typeface="微软雅黑" panose="020B0503020204020204" charset="-122"/>
                <a:ea typeface="微软雅黑" panose="020B0503020204020204" charset="-122"/>
              </a:rPr>
              <a:t> </a:t>
            </a:r>
            <a:r>
              <a:rPr lang="zh-CN" altLang="en-US" sz="2375" b="1" dirty="0">
                <a:solidFill>
                  <a:schemeClr val="dk1"/>
                </a:solidFill>
                <a:latin typeface="微软雅黑" panose="020B0503020204020204" charset="-122"/>
                <a:ea typeface="微软雅黑" panose="020B0503020204020204" charset="-122"/>
              </a:rPr>
              <a:t>缺点：上行频段利用率低</a:t>
            </a:r>
            <a:endParaRPr lang="zh-CN" altLang="en-US" sz="2375" b="1" dirty="0">
              <a:solidFill>
                <a:schemeClr val="dk1"/>
              </a:solidFill>
              <a:latin typeface="微软雅黑" panose="020B0503020204020204" charset="-122"/>
              <a:ea typeface="微软雅黑" panose="020B0503020204020204" charset="-122"/>
            </a:endParaRPr>
          </a:p>
          <a:p>
            <a:pPr eaLnBrk="1" hangingPunct="1">
              <a:lnSpc>
                <a:spcPct val="100000"/>
              </a:lnSpc>
              <a:spcBef>
                <a:spcPct val="50000"/>
              </a:spcBef>
              <a:buClr>
                <a:srgbClr val="4D4D4D"/>
              </a:buClr>
            </a:pPr>
            <a:r>
              <a:rPr lang="en-US" altLang="zh-CN" sz="2850" b="1" dirty="0">
                <a:solidFill>
                  <a:schemeClr val="dk1"/>
                </a:solidFill>
                <a:latin typeface="微软雅黑" panose="020B0503020204020204" charset="-122"/>
                <a:ea typeface="微软雅黑" panose="020B0503020204020204" charset="-122"/>
              </a:rPr>
              <a:t> </a:t>
            </a:r>
            <a:endParaRPr lang="en-US" altLang="zh-CN" sz="2850" b="1" dirty="0">
              <a:solidFill>
                <a:schemeClr val="dk1"/>
              </a:solidFill>
              <a:latin typeface="微软雅黑" panose="020B0503020204020204" charset="-122"/>
              <a:ea typeface="微软雅黑" panose="020B0503020204020204" charset="-122"/>
            </a:endParaRPr>
          </a:p>
        </p:txBody>
      </p:sp>
      <p:pic>
        <p:nvPicPr>
          <p:cNvPr id="11" name="图片 1"/>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t="19506" b="22576"/>
          <a:stretch>
            <a:fillRect/>
          </a:stretch>
        </p:blipFill>
        <p:spPr bwMode="auto">
          <a:xfrm>
            <a:off x="1372235" y="4648200"/>
            <a:ext cx="8806180" cy="1356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6096000" y="1295400"/>
            <a:ext cx="5573395" cy="3568065"/>
          </a:xfrm>
          <a:prstGeom prst="rect">
            <a:avLst/>
          </a:prstGeom>
          <a:noFill/>
        </p:spPr>
        <p:txBody>
          <a:bodyPr wrap="square" rtlCol="0" anchor="t">
            <a:spAutoFit/>
          </a:bodyPr>
          <a:p>
            <a:pPr eaLnBrk="1" hangingPunct="1">
              <a:lnSpc>
                <a:spcPct val="100000"/>
              </a:lnSpc>
              <a:spcBef>
                <a:spcPct val="50000"/>
              </a:spcBef>
              <a:buClr>
                <a:srgbClr val="4D4D4D"/>
              </a:buClr>
            </a:pPr>
            <a:r>
              <a:rPr lang="en-US" altLang="zh-CN" sz="2375" dirty="0">
                <a:solidFill>
                  <a:schemeClr val="dk1"/>
                </a:solidFill>
                <a:latin typeface="微软雅黑" panose="020B0503020204020204" charset="-122"/>
                <a:ea typeface="微软雅黑" panose="020B0503020204020204" charset="-122"/>
                <a:sym typeface="+mn-ea"/>
              </a:rPr>
              <a:t> TDD:</a:t>
            </a:r>
            <a:endParaRPr lang="en-US" altLang="zh-CN" sz="2375" b="1" dirty="0">
              <a:solidFill>
                <a:schemeClr val="dk1"/>
              </a:solidFill>
              <a:latin typeface="微软雅黑" panose="020B0503020204020204" charset="-122"/>
              <a:ea typeface="微软雅黑" panose="020B0503020204020204" charset="-122"/>
            </a:endParaRPr>
          </a:p>
          <a:p>
            <a:pPr marL="800100" lvl="1" indent="-342900" eaLnBrk="1" hangingPunct="1">
              <a:lnSpc>
                <a:spcPct val="100000"/>
              </a:lnSpc>
              <a:spcBef>
                <a:spcPct val="50000"/>
              </a:spcBef>
              <a:buClr>
                <a:schemeClr val="tx1"/>
              </a:buClr>
              <a:buSzPct val="60000"/>
              <a:buFont typeface="Wingdings" panose="05000000000000000000" charset="0"/>
              <a:buChar char="p"/>
            </a:pPr>
            <a:r>
              <a:rPr lang="zh-CN" altLang="en-US" sz="2375" dirty="0">
                <a:solidFill>
                  <a:schemeClr val="dk1"/>
                </a:solidFill>
                <a:latin typeface="微软雅黑" panose="020B0503020204020204" charset="-122"/>
                <a:ea typeface="微软雅黑" panose="020B0503020204020204" charset="-122"/>
                <a:sym typeface="+mn-ea"/>
              </a:rPr>
              <a:t> 上行传输和下行传输在相同的载波频段上进行；</a:t>
            </a:r>
            <a:endParaRPr lang="zh-CN" altLang="en-US" sz="2375" dirty="0">
              <a:solidFill>
                <a:schemeClr val="dk1"/>
              </a:solidFill>
              <a:latin typeface="微软雅黑" panose="020B0503020204020204" charset="-122"/>
              <a:ea typeface="微软雅黑" panose="020B0503020204020204" charset="-122"/>
            </a:endParaRPr>
          </a:p>
          <a:p>
            <a:pPr marL="800100" lvl="1" indent="-342900" eaLnBrk="1" hangingPunct="1">
              <a:lnSpc>
                <a:spcPct val="100000"/>
              </a:lnSpc>
              <a:spcBef>
                <a:spcPct val="50000"/>
              </a:spcBef>
              <a:buClr>
                <a:schemeClr val="tx1"/>
              </a:buClr>
              <a:buSzPct val="60000"/>
              <a:buFont typeface="Wingdings" panose="05000000000000000000" charset="0"/>
              <a:buChar char="p"/>
            </a:pPr>
            <a:r>
              <a:rPr lang="en-US" altLang="zh-CN" sz="2375" dirty="0" smtClean="0">
                <a:latin typeface="微软雅黑" panose="020B0503020204020204" charset="-122"/>
                <a:ea typeface="微软雅黑" panose="020B0503020204020204" charset="-122"/>
                <a:sym typeface="+mn-ea"/>
              </a:rPr>
              <a:t>  </a:t>
            </a:r>
            <a:r>
              <a:rPr lang="zh-CN" altLang="en-US" sz="2375" dirty="0" smtClean="0">
                <a:latin typeface="微软雅黑" panose="020B0503020204020204" charset="-122"/>
                <a:ea typeface="微软雅黑" panose="020B0503020204020204" charset="-122"/>
                <a:sym typeface="+mn-ea"/>
              </a:rPr>
              <a:t>以不同时隙区分上行和下行</a:t>
            </a:r>
            <a:r>
              <a:rPr lang="zh-CN" altLang="en-US" sz="2375" dirty="0">
                <a:solidFill>
                  <a:schemeClr val="dk1"/>
                </a:solidFill>
                <a:latin typeface="微软雅黑" panose="020B0503020204020204" charset="-122"/>
                <a:ea typeface="微软雅黑" panose="020B0503020204020204" charset="-122"/>
                <a:sym typeface="+mn-ea"/>
              </a:rPr>
              <a:t>；</a:t>
            </a:r>
            <a:endParaRPr lang="zh-CN" altLang="en-US" sz="2375" dirty="0">
              <a:solidFill>
                <a:schemeClr val="dk1"/>
              </a:solidFill>
              <a:latin typeface="微软雅黑" panose="020B0503020204020204" charset="-122"/>
              <a:ea typeface="微软雅黑" panose="020B0503020204020204" charset="-122"/>
              <a:sym typeface="+mn-ea"/>
            </a:endParaRPr>
          </a:p>
          <a:p>
            <a:pPr marL="800100" lvl="1" indent="-342900" eaLnBrk="1" hangingPunct="1">
              <a:lnSpc>
                <a:spcPct val="100000"/>
              </a:lnSpc>
              <a:spcBef>
                <a:spcPct val="50000"/>
              </a:spcBef>
              <a:buClr>
                <a:schemeClr val="tx1"/>
              </a:buClr>
              <a:buSzPct val="60000"/>
              <a:buFont typeface="Wingdings" panose="05000000000000000000" charset="0"/>
              <a:buChar char="p"/>
            </a:pPr>
            <a:r>
              <a:rPr lang="zh-CN" altLang="en-US" sz="2375" dirty="0">
                <a:solidFill>
                  <a:schemeClr val="dk1"/>
                </a:solidFill>
                <a:latin typeface="微软雅黑" panose="020B0503020204020204" charset="-122"/>
                <a:ea typeface="微软雅黑" panose="020B0503020204020204" charset="-122"/>
                <a:sym typeface="+mn-ea"/>
              </a:rPr>
              <a:t>优点：节省频谱</a:t>
            </a:r>
            <a:endParaRPr lang="zh-CN" altLang="en-US" sz="2375" dirty="0">
              <a:solidFill>
                <a:schemeClr val="dk1"/>
              </a:solidFill>
              <a:latin typeface="微软雅黑" panose="020B0503020204020204" charset="-122"/>
              <a:ea typeface="微软雅黑" panose="020B0503020204020204" charset="-122"/>
              <a:sym typeface="+mn-ea"/>
            </a:endParaRPr>
          </a:p>
          <a:p>
            <a:pPr marL="800100" lvl="1" indent="-342900" eaLnBrk="1" hangingPunct="1">
              <a:lnSpc>
                <a:spcPct val="100000"/>
              </a:lnSpc>
              <a:spcBef>
                <a:spcPct val="50000"/>
              </a:spcBef>
              <a:buClr>
                <a:schemeClr val="tx1"/>
              </a:buClr>
              <a:buSzPct val="60000"/>
              <a:buFont typeface="Wingdings" panose="05000000000000000000" charset="0"/>
              <a:buChar char="p"/>
            </a:pPr>
            <a:r>
              <a:rPr lang="zh-CN" altLang="en-US" sz="2375" dirty="0">
                <a:solidFill>
                  <a:schemeClr val="dk1"/>
                </a:solidFill>
                <a:latin typeface="微软雅黑" panose="020B0503020204020204" charset="-122"/>
                <a:ea typeface="微软雅黑" panose="020B0503020204020204" charset="-122"/>
                <a:sym typeface="+mn-ea"/>
              </a:rPr>
              <a:t>缺点：自干扰较大</a:t>
            </a:r>
            <a:endParaRPr lang="zh-CN" altLang="en-US" sz="2375" dirty="0">
              <a:solidFill>
                <a:schemeClr val="dk1"/>
              </a:solidFill>
              <a:latin typeface="微软雅黑" panose="020B0503020204020204" charset="-122"/>
              <a:ea typeface="微软雅黑" panose="020B0503020204020204" charset="-122"/>
              <a:sym typeface="+mn-ea"/>
            </a:endParaRPr>
          </a:p>
          <a:p>
            <a:pPr marL="800100" lvl="1" indent="-342900" eaLnBrk="1" hangingPunct="1">
              <a:lnSpc>
                <a:spcPct val="100000"/>
              </a:lnSpc>
              <a:spcBef>
                <a:spcPct val="50000"/>
              </a:spcBef>
              <a:buClr>
                <a:schemeClr val="tx1"/>
              </a:buClr>
              <a:buSzPct val="60000"/>
              <a:buFont typeface="Wingdings" panose="05000000000000000000" charset="0"/>
              <a:buChar char="p"/>
            </a:pPr>
            <a:endParaRPr lang="zh-CN" altLang="en-US" sz="2375" dirty="0">
              <a:solidFill>
                <a:schemeClr val="dk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5G--</a:t>
            </a:r>
            <a:r>
              <a:rPr lang="zh-CN" altLang="en-US">
                <a:sym typeface="+mn-ea"/>
              </a:rPr>
              <a:t>全双工技术</a:t>
            </a:r>
            <a:endParaRPr lang="zh-CN" altLang="en-US"/>
          </a:p>
        </p:txBody>
      </p:sp>
      <p:sp>
        <p:nvSpPr>
          <p:cNvPr id="3" name="内容占位符 2"/>
          <p:cNvSpPr>
            <a:spLocks noGrp="1"/>
          </p:cNvSpPr>
          <p:nvPr>
            <p:ph idx="1"/>
          </p:nvPr>
        </p:nvSpPr>
        <p:spPr>
          <a:xfrm>
            <a:off x="609600" y="1371600"/>
            <a:ext cx="10972800" cy="4530725"/>
          </a:xfrm>
        </p:spPr>
        <p:txBody>
          <a:bodyPr/>
          <a:p>
            <a:pPr>
              <a:lnSpc>
                <a:spcPct val="120000"/>
              </a:lnSpc>
            </a:pPr>
            <a:r>
              <a:rPr lang="zh-CN" altLang="en-US">
                <a:latin typeface="华文中宋" panose="02010600040101010101" charset="-122"/>
                <a:ea typeface="华文中宋" panose="02010600040101010101" charset="-122"/>
                <a:cs typeface="华文中宋" panose="02010600040101010101" charset="-122"/>
              </a:rPr>
              <a:t>全双工技术：设备的发射机和接收机占用</a:t>
            </a:r>
            <a:r>
              <a:rPr lang="zh-CN" altLang="en-US">
                <a:solidFill>
                  <a:srgbClr val="0000FF"/>
                </a:solidFill>
                <a:latin typeface="华文中宋" panose="02010600040101010101" charset="-122"/>
                <a:ea typeface="华文中宋" panose="02010600040101010101" charset="-122"/>
                <a:cs typeface="华文中宋" panose="02010600040101010101" charset="-122"/>
              </a:rPr>
              <a:t>相同的频率资源</a:t>
            </a:r>
            <a:r>
              <a:rPr lang="zh-CN" altLang="en-US">
                <a:latin typeface="华文中宋" panose="02010600040101010101" charset="-122"/>
                <a:ea typeface="华文中宋" panose="02010600040101010101" charset="-122"/>
                <a:cs typeface="华文中宋" panose="02010600040101010101" charset="-122"/>
              </a:rPr>
              <a:t>同时进行工作，使得通信两端在</a:t>
            </a:r>
            <a:r>
              <a:rPr lang="zh-CN" altLang="en-US">
                <a:solidFill>
                  <a:srgbClr val="0000FF"/>
                </a:solidFill>
                <a:latin typeface="华文中宋" panose="02010600040101010101" charset="-122"/>
                <a:ea typeface="华文中宋" panose="02010600040101010101" charset="-122"/>
                <a:cs typeface="华文中宋" panose="02010600040101010101" charset="-122"/>
              </a:rPr>
              <a:t>上、下行</a:t>
            </a:r>
            <a:r>
              <a:rPr lang="zh-CN" altLang="en-US">
                <a:latin typeface="华文中宋" panose="02010600040101010101" charset="-122"/>
                <a:ea typeface="华文中宋" panose="02010600040101010101" charset="-122"/>
                <a:cs typeface="华文中宋" panose="02010600040101010101" charset="-122"/>
              </a:rPr>
              <a:t>可以在</a:t>
            </a:r>
            <a:r>
              <a:rPr lang="zh-CN" altLang="en-US">
                <a:solidFill>
                  <a:srgbClr val="0000FF"/>
                </a:solidFill>
                <a:latin typeface="华文中宋" panose="02010600040101010101" charset="-122"/>
                <a:ea typeface="华文中宋" panose="02010600040101010101" charset="-122"/>
                <a:cs typeface="华文中宋" panose="02010600040101010101" charset="-122"/>
              </a:rPr>
              <a:t>相同时间使用相同的频率</a:t>
            </a:r>
            <a:r>
              <a:rPr lang="zh-CN" altLang="en-US">
                <a:latin typeface="华文中宋" panose="02010600040101010101" charset="-122"/>
                <a:ea typeface="华文中宋" panose="02010600040101010101" charset="-122"/>
                <a:cs typeface="华文中宋" panose="02010600040101010101" charset="-122"/>
              </a:rPr>
              <a:t>，突破了现有的频分双工(FDD)和时分双工(TDD)模式，这是通信节点实现双向通信的关键之一，也是5G所需的</a:t>
            </a:r>
            <a:r>
              <a:rPr lang="zh-CN" altLang="en-US">
                <a:solidFill>
                  <a:srgbClr val="0000FF"/>
                </a:solidFill>
                <a:latin typeface="华文中宋" panose="02010600040101010101" charset="-122"/>
                <a:ea typeface="华文中宋" panose="02010600040101010101" charset="-122"/>
                <a:cs typeface="华文中宋" panose="02010600040101010101" charset="-122"/>
              </a:rPr>
              <a:t>高吞吐量和低延迟</a:t>
            </a:r>
            <a:r>
              <a:rPr lang="zh-CN" altLang="en-US">
                <a:latin typeface="华文中宋" panose="02010600040101010101" charset="-122"/>
                <a:ea typeface="华文中宋" panose="02010600040101010101" charset="-122"/>
                <a:cs typeface="华文中宋" panose="02010600040101010101" charset="-122"/>
              </a:rPr>
              <a:t>的关键技术。</a:t>
            </a:r>
            <a:endParaRPr lang="zh-CN" altLang="en-US">
              <a:latin typeface="华文中宋" panose="02010600040101010101" charset="-122"/>
              <a:ea typeface="华文中宋" panose="02010600040101010101" charset="-122"/>
              <a:cs typeface="华文中宋" panose="02010600040101010101" charset="-122"/>
            </a:endParaRPr>
          </a:p>
          <a:p>
            <a:pPr>
              <a:lnSpc>
                <a:spcPct val="120000"/>
              </a:lnSpc>
            </a:pPr>
            <a:r>
              <a:rPr lang="zh-CN" altLang="en-US">
                <a:solidFill>
                  <a:srgbClr val="0000FF"/>
                </a:solidFill>
                <a:latin typeface="华文中宋" panose="02010600040101010101" charset="-122"/>
                <a:ea typeface="华文中宋" panose="02010600040101010101" charset="-122"/>
                <a:cs typeface="华文中宋" panose="02010600040101010101" charset="-122"/>
                <a:sym typeface="+mn-ea"/>
              </a:rPr>
              <a:t>全双工技术：同时同频</a:t>
            </a:r>
            <a:endParaRPr lang="zh-CN" altLang="en-US">
              <a:solidFill>
                <a:srgbClr val="0000FF"/>
              </a:solidFill>
              <a:latin typeface="华文中宋" panose="02010600040101010101" charset="-122"/>
              <a:ea typeface="华文中宋" panose="02010600040101010101" charset="-122"/>
              <a:cs typeface="华文中宋" panose="02010600040101010101" charset="-122"/>
              <a:sym typeface="+mn-ea"/>
            </a:endParaRPr>
          </a:p>
        </p:txBody>
      </p:sp>
      <p:pic>
        <p:nvPicPr>
          <p:cNvPr id="4" name="图片 3"/>
          <p:cNvPicPr>
            <a:picLocks noChangeAspect="1"/>
          </p:cNvPicPr>
          <p:nvPr>
            <p:custDataLst>
              <p:tags r:id="rId1"/>
            </p:custDataLst>
          </p:nvPr>
        </p:nvPicPr>
        <p:blipFill>
          <a:blip r:embed="rId2"/>
          <a:srcRect t="14263" r="16811" b="9667"/>
          <a:stretch>
            <a:fillRect/>
          </a:stretch>
        </p:blipFill>
        <p:spPr>
          <a:xfrm>
            <a:off x="1447800" y="4783455"/>
            <a:ext cx="2719705" cy="120904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477000" y="4465955"/>
            <a:ext cx="2437130" cy="152654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8153400" y="4440555"/>
            <a:ext cx="1485900" cy="34290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2971800" y="2514600"/>
            <a:ext cx="6062345"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ctr" anchorCtr="0" compatLnSpc="1"/>
          <a:lstStyle>
            <a:lvl1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cs typeface="+mj-cs"/>
              </a:defRPr>
            </a:lvl1pPr>
            <a:lvl2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defRPr>
            </a:lvl2pPr>
            <a:lvl3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defRPr>
            </a:lvl3pPr>
            <a:lvl4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defRPr>
            </a:lvl4pPr>
            <a:lvl5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6pPr>
            <a:lvl7pPr marL="9144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7pPr>
            <a:lvl8pPr marL="13716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8pPr>
            <a:lvl9pPr marL="18288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9pPr>
          </a:lstStyle>
          <a:p>
            <a:r>
              <a:rPr lang="en-US" altLang="zh-CN" sz="4800" b="1" dirty="0" smtClean="0"/>
              <a:t>5G</a:t>
            </a:r>
            <a:r>
              <a:rPr lang="zh-CN" altLang="en-US" sz="4800" b="1" dirty="0" smtClean="0"/>
              <a:t>帧结构与物理资源</a:t>
            </a:r>
            <a:endParaRPr lang="zh-CN" altLang="en-US" sz="4800" b="1" dirty="0" smtClean="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85800" y="762000"/>
            <a:ext cx="10972800" cy="4530725"/>
          </a:xfrm>
        </p:spPr>
        <p:txBody>
          <a:bodyPr/>
          <a:p>
            <a:r>
              <a:rPr lang="zh-CN" altLang="en-US" sz="3200" dirty="0">
                <a:sym typeface="Arial" panose="020B0604020202020204" pitchFamily="34" charset="0"/>
              </a:rPr>
              <a:t>时域资源：帧，子帧，时隙，符号的概念</a:t>
            </a:r>
            <a:endParaRPr lang="en-US" altLang="zh-CN" sz="3200" dirty="0" smtClean="0">
              <a:sym typeface="Arial" panose="020B0604020202020204" pitchFamily="34" charset="0"/>
            </a:endParaRPr>
          </a:p>
          <a:p>
            <a:endParaRPr lang="en-US" altLang="zh-CN" sz="3200" dirty="0" smtClean="0">
              <a:sym typeface="Arial" panose="020B0604020202020204" pitchFamily="34" charset="0"/>
            </a:endParaRPr>
          </a:p>
        </p:txBody>
      </p:sp>
      <p:pic>
        <p:nvPicPr>
          <p:cNvPr id="5" name="图片 4"/>
          <p:cNvPicPr>
            <a:picLocks noChangeAspect="1"/>
          </p:cNvPicPr>
          <p:nvPr>
            <p:custDataLst>
              <p:tags r:id="rId1"/>
            </p:custDataLst>
          </p:nvPr>
        </p:nvPicPr>
        <p:blipFill>
          <a:blip r:embed="rId2"/>
          <a:srcRect l="7218" r="3480"/>
          <a:stretch>
            <a:fillRect/>
          </a:stretch>
        </p:blipFill>
        <p:spPr>
          <a:xfrm>
            <a:off x="381635" y="1750695"/>
            <a:ext cx="11284585" cy="422021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17500" y="1184910"/>
            <a:ext cx="11548110" cy="4530725"/>
          </a:xfrm>
        </p:spPr>
        <p:txBody>
          <a:bodyPr/>
          <a:p>
            <a:pPr marL="171450" indent="-171450" algn="just">
              <a:lnSpc>
                <a:spcPct val="110000"/>
              </a:lnSpc>
              <a:buFont typeface="Wingdings" panose="05000000000000000000" charset="0"/>
              <a:buChar char="l"/>
            </a:pPr>
            <a:r>
              <a:rPr lang="en-US" altLang="zh-CN" dirty="0">
                <a:latin typeface="华文中宋" panose="02010600040101010101" charset="-122"/>
                <a:ea typeface="华文中宋" panose="02010600040101010101" charset="-122"/>
                <a:cs typeface="华文中宋" panose="02010600040101010101" charset="-122"/>
                <a:sym typeface="+mn-ea"/>
              </a:rPr>
              <a:t>5G NR</a:t>
            </a:r>
            <a:r>
              <a:rPr lang="zh-CN" altLang="en-US" dirty="0">
                <a:latin typeface="华文中宋" panose="02010600040101010101" charset="-122"/>
                <a:ea typeface="华文中宋" panose="02010600040101010101" charset="-122"/>
                <a:cs typeface="华文中宋" panose="02010600040101010101" charset="-122"/>
                <a:sym typeface="+mn-ea"/>
              </a:rPr>
              <a:t>中定义的每个系统包含</a:t>
            </a:r>
            <a:r>
              <a:rPr lang="en-US" altLang="zh-CN" dirty="0">
                <a:latin typeface="华文中宋" panose="02010600040101010101" charset="-122"/>
                <a:ea typeface="华文中宋" panose="02010600040101010101" charset="-122"/>
                <a:cs typeface="华文中宋" panose="02010600040101010101" charset="-122"/>
                <a:sym typeface="+mn-ea"/>
              </a:rPr>
              <a:t>1024</a:t>
            </a:r>
            <a:r>
              <a:rPr lang="zh-CN" altLang="en-US" dirty="0">
                <a:latin typeface="华文中宋" panose="02010600040101010101" charset="-122"/>
                <a:ea typeface="华文中宋" panose="02010600040101010101" charset="-122"/>
                <a:cs typeface="华文中宋" panose="02010600040101010101" charset="-122"/>
                <a:sym typeface="+mn-ea"/>
              </a:rPr>
              <a:t>个无线帧；</a:t>
            </a:r>
            <a:endParaRPr lang="zh-CN" altLang="en-US" dirty="0">
              <a:latin typeface="华文中宋" panose="02010600040101010101" charset="-122"/>
              <a:ea typeface="华文中宋" panose="02010600040101010101" charset="-122"/>
              <a:cs typeface="华文中宋" panose="02010600040101010101" charset="-122"/>
              <a:sym typeface="+mn-ea"/>
            </a:endParaRPr>
          </a:p>
          <a:p>
            <a:pPr marL="171450" indent="-171450" algn="just">
              <a:lnSpc>
                <a:spcPct val="110000"/>
              </a:lnSpc>
              <a:buFont typeface="Wingdings" panose="05000000000000000000" charset="0"/>
              <a:buChar char="l"/>
            </a:pPr>
            <a:r>
              <a:rPr lang="zh-CN" altLang="en-US" dirty="0">
                <a:latin typeface="华文中宋" panose="02010600040101010101" charset="-122"/>
                <a:ea typeface="华文中宋" panose="02010600040101010101" charset="-122"/>
                <a:cs typeface="华文中宋" panose="02010600040101010101" charset="-122"/>
                <a:sym typeface="+mn-ea"/>
              </a:rPr>
              <a:t>无线帧时域长度依然为</a:t>
            </a:r>
            <a:r>
              <a:rPr lang="en-US" altLang="zh-CN" dirty="0">
                <a:solidFill>
                  <a:srgbClr val="FF0000"/>
                </a:solidFill>
                <a:latin typeface="华文中宋" panose="02010600040101010101" charset="-122"/>
                <a:ea typeface="华文中宋" panose="02010600040101010101" charset="-122"/>
                <a:cs typeface="华文中宋" panose="02010600040101010101" charset="-122"/>
                <a:sym typeface="+mn-ea"/>
              </a:rPr>
              <a:t>10ms</a:t>
            </a:r>
            <a:r>
              <a:rPr lang="zh-CN" altLang="en-US" dirty="0">
                <a:latin typeface="华文中宋" panose="02010600040101010101" charset="-122"/>
                <a:ea typeface="华文中宋" panose="02010600040101010101" charset="-122"/>
                <a:cs typeface="华文中宋" panose="02010600040101010101" charset="-122"/>
                <a:sym typeface="+mn-ea"/>
              </a:rPr>
              <a:t>，包含了</a:t>
            </a:r>
            <a:r>
              <a:rPr lang="en-US" altLang="zh-CN" dirty="0">
                <a:latin typeface="华文中宋" panose="02010600040101010101" charset="-122"/>
                <a:ea typeface="华文中宋" panose="02010600040101010101" charset="-122"/>
                <a:cs typeface="华文中宋" panose="02010600040101010101" charset="-122"/>
                <a:sym typeface="+mn-ea"/>
              </a:rPr>
              <a:t>10</a:t>
            </a:r>
            <a:r>
              <a:rPr lang="zh-CN" altLang="en-US" dirty="0">
                <a:latin typeface="华文中宋" panose="02010600040101010101" charset="-122"/>
                <a:ea typeface="华文中宋" panose="02010600040101010101" charset="-122"/>
                <a:cs typeface="华文中宋" panose="02010600040101010101" charset="-122"/>
                <a:sym typeface="+mn-ea"/>
              </a:rPr>
              <a:t>个</a:t>
            </a:r>
            <a:r>
              <a:rPr lang="en-US" altLang="zh-CN" dirty="0">
                <a:solidFill>
                  <a:srgbClr val="FF0000"/>
                </a:solidFill>
                <a:latin typeface="华文中宋" panose="02010600040101010101" charset="-122"/>
                <a:ea typeface="华文中宋" panose="02010600040101010101" charset="-122"/>
                <a:cs typeface="华文中宋" panose="02010600040101010101" charset="-122"/>
                <a:sym typeface="+mn-ea"/>
              </a:rPr>
              <a:t>1ms</a:t>
            </a:r>
            <a:r>
              <a:rPr lang="zh-CN" altLang="en-US" dirty="0">
                <a:latin typeface="华文中宋" panose="02010600040101010101" charset="-122"/>
                <a:ea typeface="华文中宋" panose="02010600040101010101" charset="-122"/>
                <a:cs typeface="华文中宋" panose="02010600040101010101" charset="-122"/>
                <a:sym typeface="+mn-ea"/>
              </a:rPr>
              <a:t>时域长度的子帧；</a:t>
            </a:r>
            <a:endParaRPr lang="zh-CN" altLang="en-US" dirty="0">
              <a:latin typeface="华文中宋" panose="02010600040101010101" charset="-122"/>
              <a:ea typeface="华文中宋" panose="02010600040101010101" charset="-122"/>
              <a:cs typeface="华文中宋" panose="02010600040101010101" charset="-122"/>
              <a:sym typeface="+mn-ea"/>
            </a:endParaRPr>
          </a:p>
          <a:p>
            <a:pPr marL="171450" indent="-171450" algn="just">
              <a:lnSpc>
                <a:spcPct val="110000"/>
              </a:lnSpc>
              <a:buFont typeface="Wingdings" panose="05000000000000000000" charset="0"/>
              <a:buChar char="l"/>
            </a:pPr>
            <a:r>
              <a:rPr lang="zh-CN" altLang="en-US" dirty="0">
                <a:latin typeface="华文中宋" panose="02010600040101010101" charset="-122"/>
                <a:ea typeface="华文中宋" panose="02010600040101010101" charset="-122"/>
                <a:cs typeface="华文中宋" panose="02010600040101010101" charset="-122"/>
                <a:sym typeface="+mn-ea"/>
              </a:rPr>
              <a:t>每个</a:t>
            </a:r>
            <a:r>
              <a:rPr lang="en-US" altLang="zh-CN" dirty="0">
                <a:latin typeface="华文中宋" panose="02010600040101010101" charset="-122"/>
                <a:ea typeface="华文中宋" panose="02010600040101010101" charset="-122"/>
                <a:cs typeface="华文中宋" panose="02010600040101010101" charset="-122"/>
                <a:sym typeface="+mn-ea"/>
              </a:rPr>
              <a:t>10ms</a:t>
            </a:r>
            <a:r>
              <a:rPr lang="zh-CN" altLang="en-US" dirty="0">
                <a:latin typeface="华文中宋" panose="02010600040101010101" charset="-122"/>
                <a:ea typeface="华文中宋" panose="02010600040101010101" charset="-122"/>
                <a:cs typeface="华文中宋" panose="02010600040101010101" charset="-122"/>
                <a:sym typeface="+mn-ea"/>
              </a:rPr>
              <a:t>无线帧依然可划分为两个</a:t>
            </a:r>
            <a:r>
              <a:rPr lang="en-US" altLang="zh-CN" dirty="0">
                <a:solidFill>
                  <a:srgbClr val="FF0000"/>
                </a:solidFill>
                <a:latin typeface="华文中宋" panose="02010600040101010101" charset="-122"/>
                <a:ea typeface="华文中宋" panose="02010600040101010101" charset="-122"/>
                <a:cs typeface="华文中宋" panose="02010600040101010101" charset="-122"/>
                <a:sym typeface="+mn-ea"/>
              </a:rPr>
              <a:t>5ms</a:t>
            </a:r>
            <a:r>
              <a:rPr lang="zh-CN" altLang="en-US" dirty="0">
                <a:solidFill>
                  <a:srgbClr val="FF0000"/>
                </a:solidFill>
                <a:latin typeface="华文中宋" panose="02010600040101010101" charset="-122"/>
                <a:ea typeface="华文中宋" panose="02010600040101010101" charset="-122"/>
                <a:cs typeface="华文中宋" panose="02010600040101010101" charset="-122"/>
                <a:sym typeface="+mn-ea"/>
              </a:rPr>
              <a:t>半帧</a:t>
            </a:r>
            <a:r>
              <a:rPr lang="zh-CN" altLang="en-US" dirty="0">
                <a:latin typeface="华文中宋" panose="02010600040101010101" charset="-122"/>
                <a:ea typeface="华文中宋" panose="02010600040101010101" charset="-122"/>
                <a:cs typeface="华文中宋" panose="02010600040101010101" charset="-122"/>
                <a:sym typeface="+mn-ea"/>
              </a:rPr>
              <a:t>，第一个半帧</a:t>
            </a:r>
            <a:r>
              <a:rPr lang="en-US" altLang="zh-CN" dirty="0">
                <a:latin typeface="华文中宋" panose="02010600040101010101" charset="-122"/>
                <a:ea typeface="华文中宋" panose="02010600040101010101" charset="-122"/>
                <a:cs typeface="华文中宋" panose="02010600040101010101" charset="-122"/>
                <a:sym typeface="+mn-ea"/>
              </a:rPr>
              <a:t>(</a:t>
            </a:r>
            <a:r>
              <a:rPr lang="zh-CN" altLang="en-US" dirty="0">
                <a:latin typeface="华文中宋" panose="02010600040101010101" charset="-122"/>
                <a:ea typeface="华文中宋" panose="02010600040101010101" charset="-122"/>
                <a:cs typeface="华文中宋" panose="02010600040101010101" charset="-122"/>
                <a:sym typeface="+mn-ea"/>
              </a:rPr>
              <a:t>前半帧</a:t>
            </a:r>
            <a:r>
              <a:rPr lang="en-US" altLang="zh-CN" dirty="0">
                <a:latin typeface="华文中宋" panose="02010600040101010101" charset="-122"/>
                <a:ea typeface="华文中宋" panose="02010600040101010101" charset="-122"/>
                <a:cs typeface="华文中宋" panose="02010600040101010101" charset="-122"/>
                <a:sym typeface="+mn-ea"/>
              </a:rPr>
              <a:t>)</a:t>
            </a:r>
            <a:r>
              <a:rPr lang="zh-CN" altLang="en-US" dirty="0">
                <a:latin typeface="华文中宋" panose="02010600040101010101" charset="-122"/>
                <a:ea typeface="华文中宋" panose="02010600040101010101" charset="-122"/>
                <a:cs typeface="华文中宋" panose="02010600040101010101" charset="-122"/>
                <a:sym typeface="+mn-ea"/>
              </a:rPr>
              <a:t>包含子帧</a:t>
            </a:r>
            <a:r>
              <a:rPr lang="en-US" altLang="zh-CN" dirty="0">
                <a:latin typeface="华文中宋" panose="02010600040101010101" charset="-122"/>
                <a:ea typeface="华文中宋" panose="02010600040101010101" charset="-122"/>
                <a:cs typeface="华文中宋" panose="02010600040101010101" charset="-122"/>
                <a:sym typeface="+mn-ea"/>
              </a:rPr>
              <a:t>0-</a:t>
            </a:r>
            <a:r>
              <a:rPr lang="zh-CN" altLang="en-US" dirty="0">
                <a:latin typeface="华文中宋" panose="02010600040101010101" charset="-122"/>
                <a:ea typeface="华文中宋" panose="02010600040101010101" charset="-122"/>
                <a:cs typeface="华文中宋" panose="02010600040101010101" charset="-122"/>
                <a:sym typeface="+mn-ea"/>
              </a:rPr>
              <a:t>子帧</a:t>
            </a:r>
            <a:r>
              <a:rPr lang="en-US" altLang="zh-CN" dirty="0">
                <a:latin typeface="华文中宋" panose="02010600040101010101" charset="-122"/>
                <a:ea typeface="华文中宋" panose="02010600040101010101" charset="-122"/>
                <a:cs typeface="华文中宋" panose="02010600040101010101" charset="-122"/>
                <a:sym typeface="+mn-ea"/>
              </a:rPr>
              <a:t>4</a:t>
            </a:r>
            <a:r>
              <a:rPr lang="zh-CN" altLang="en-US" dirty="0">
                <a:latin typeface="华文中宋" panose="02010600040101010101" charset="-122"/>
                <a:ea typeface="华文中宋" panose="02010600040101010101" charset="-122"/>
                <a:cs typeface="华文中宋" panose="02010600040101010101" charset="-122"/>
                <a:sym typeface="+mn-ea"/>
              </a:rPr>
              <a:t>；第二个半帧</a:t>
            </a:r>
            <a:r>
              <a:rPr lang="en-US" altLang="zh-CN" dirty="0">
                <a:latin typeface="华文中宋" panose="02010600040101010101" charset="-122"/>
                <a:ea typeface="华文中宋" panose="02010600040101010101" charset="-122"/>
                <a:cs typeface="华文中宋" panose="02010600040101010101" charset="-122"/>
                <a:sym typeface="+mn-ea"/>
              </a:rPr>
              <a:t>(</a:t>
            </a:r>
            <a:r>
              <a:rPr lang="zh-CN" altLang="en-US" dirty="0">
                <a:latin typeface="华文中宋" panose="02010600040101010101" charset="-122"/>
                <a:ea typeface="华文中宋" panose="02010600040101010101" charset="-122"/>
                <a:cs typeface="华文中宋" panose="02010600040101010101" charset="-122"/>
                <a:sym typeface="+mn-ea"/>
              </a:rPr>
              <a:t>后半帧</a:t>
            </a:r>
            <a:r>
              <a:rPr lang="en-US" altLang="zh-CN" dirty="0">
                <a:latin typeface="华文中宋" panose="02010600040101010101" charset="-122"/>
                <a:ea typeface="华文中宋" panose="02010600040101010101" charset="-122"/>
                <a:cs typeface="华文中宋" panose="02010600040101010101" charset="-122"/>
                <a:sym typeface="+mn-ea"/>
              </a:rPr>
              <a:t>)</a:t>
            </a:r>
            <a:r>
              <a:rPr lang="zh-CN" altLang="en-US" dirty="0">
                <a:latin typeface="华文中宋" panose="02010600040101010101" charset="-122"/>
                <a:ea typeface="华文中宋" panose="02010600040101010101" charset="-122"/>
                <a:cs typeface="华文中宋" panose="02010600040101010101" charset="-122"/>
                <a:sym typeface="+mn-ea"/>
              </a:rPr>
              <a:t>包含子帧</a:t>
            </a:r>
            <a:r>
              <a:rPr lang="en-US" altLang="zh-CN" dirty="0">
                <a:latin typeface="华文中宋" panose="02010600040101010101" charset="-122"/>
                <a:ea typeface="华文中宋" panose="02010600040101010101" charset="-122"/>
                <a:cs typeface="华文中宋" panose="02010600040101010101" charset="-122"/>
                <a:sym typeface="+mn-ea"/>
              </a:rPr>
              <a:t>5-</a:t>
            </a:r>
            <a:r>
              <a:rPr lang="zh-CN" altLang="en-US" dirty="0">
                <a:latin typeface="华文中宋" panose="02010600040101010101" charset="-122"/>
                <a:ea typeface="华文中宋" panose="02010600040101010101" charset="-122"/>
                <a:cs typeface="华文中宋" panose="02010600040101010101" charset="-122"/>
                <a:sym typeface="+mn-ea"/>
              </a:rPr>
              <a:t>子帧</a:t>
            </a:r>
            <a:r>
              <a:rPr lang="en-US" altLang="zh-CN" dirty="0">
                <a:latin typeface="华文中宋" panose="02010600040101010101" charset="-122"/>
                <a:ea typeface="华文中宋" panose="02010600040101010101" charset="-122"/>
                <a:cs typeface="华文中宋" panose="02010600040101010101" charset="-122"/>
                <a:sym typeface="+mn-ea"/>
              </a:rPr>
              <a:t>9</a:t>
            </a:r>
            <a:r>
              <a:rPr lang="zh-CN" altLang="en-US" dirty="0">
                <a:latin typeface="华文中宋" panose="02010600040101010101" charset="-122"/>
                <a:ea typeface="华文中宋" panose="02010600040101010101" charset="-122"/>
                <a:cs typeface="华文中宋" panose="02010600040101010101" charset="-122"/>
                <a:sym typeface="+mn-ea"/>
              </a:rPr>
              <a:t>。</a:t>
            </a:r>
            <a:endParaRPr lang="en-US" altLang="zh-CN" dirty="0">
              <a:latin typeface="华文中宋" panose="02010600040101010101" charset="-122"/>
              <a:ea typeface="华文中宋" panose="02010600040101010101" charset="-122"/>
              <a:cs typeface="华文中宋" panose="02010600040101010101" charset="-122"/>
            </a:endParaRPr>
          </a:p>
          <a:p>
            <a:pPr marL="171450" indent="-171450" algn="just">
              <a:lnSpc>
                <a:spcPct val="110000"/>
              </a:lnSpc>
              <a:buFont typeface="Wingdings" panose="05000000000000000000" charset="0"/>
              <a:buChar char="l"/>
            </a:pPr>
            <a:r>
              <a:rPr lang="en-US" altLang="zh-CN" dirty="0">
                <a:latin typeface="华文中宋" panose="02010600040101010101" charset="-122"/>
                <a:ea typeface="华文中宋" panose="02010600040101010101" charset="-122"/>
                <a:cs typeface="华文中宋" panose="02010600040101010101" charset="-122"/>
                <a:sym typeface="+mn-ea"/>
              </a:rPr>
              <a:t>NR</a:t>
            </a:r>
            <a:r>
              <a:rPr lang="zh-CN" altLang="en-US" dirty="0">
                <a:latin typeface="华文中宋" panose="02010600040101010101" charset="-122"/>
                <a:ea typeface="华文中宋" panose="02010600040101010101" charset="-122"/>
                <a:cs typeface="华文中宋" panose="02010600040101010101" charset="-122"/>
                <a:sym typeface="+mn-ea"/>
              </a:rPr>
              <a:t>中一样存在时隙的概念，</a:t>
            </a:r>
            <a:r>
              <a:rPr lang="zh-CN" altLang="en-US" dirty="0">
                <a:solidFill>
                  <a:srgbClr val="FF0000"/>
                </a:solidFill>
                <a:latin typeface="华文中宋" panose="02010600040101010101" charset="-122"/>
                <a:ea typeface="华文中宋" panose="02010600040101010101" charset="-122"/>
                <a:cs typeface="华文中宋" panose="02010600040101010101" charset="-122"/>
                <a:sym typeface="+mn-ea"/>
              </a:rPr>
              <a:t>时隙的时长是可变的</a:t>
            </a:r>
            <a:r>
              <a:rPr lang="zh-CN" altLang="en-US" dirty="0">
                <a:latin typeface="华文中宋" panose="02010600040101010101" charset="-122"/>
                <a:ea typeface="华文中宋" panose="02010600040101010101" charset="-122"/>
                <a:cs typeface="华文中宋" panose="02010600040101010101" charset="-122"/>
                <a:sym typeface="+mn-ea"/>
              </a:rPr>
              <a:t>，随着μ取值的变化，导致符号的长度可变，最终导致时隙的时长可变。</a:t>
            </a:r>
            <a:endParaRPr lang="zh-CN" altLang="en-US" dirty="0">
              <a:latin typeface="华文中宋" panose="02010600040101010101" charset="-122"/>
              <a:ea typeface="华文中宋" panose="02010600040101010101" charset="-122"/>
              <a:cs typeface="华文中宋" panose="02010600040101010101" charset="-122"/>
              <a:sym typeface="+mn-ea"/>
            </a:endParaRPr>
          </a:p>
          <a:p>
            <a:pPr marL="171450" indent="-171450" algn="just">
              <a:lnSpc>
                <a:spcPct val="110000"/>
              </a:lnSpc>
              <a:buFont typeface="Wingdings" panose="05000000000000000000" charset="0"/>
              <a:buChar char="l"/>
            </a:pPr>
            <a:r>
              <a:rPr lang="en-US" altLang="zh-CN" dirty="0">
                <a:latin typeface="华文中宋" panose="02010600040101010101" charset="-122"/>
                <a:ea typeface="华文中宋" panose="02010600040101010101" charset="-122"/>
                <a:cs typeface="华文中宋" panose="02010600040101010101" charset="-122"/>
                <a:sym typeface="+mn-ea"/>
              </a:rPr>
              <a:t>  </a:t>
            </a:r>
            <a:r>
              <a:rPr lang="zh-CN" altLang="en-US" dirty="0">
                <a:latin typeface="华文中宋" panose="02010600040101010101" charset="-122"/>
                <a:ea typeface="华文中宋" panose="02010600040101010101" charset="-122"/>
                <a:cs typeface="华文中宋" panose="02010600040101010101" charset="-122"/>
                <a:sym typeface="+mn-ea"/>
              </a:rPr>
              <a:t>一个子帧的时隙个数由参数</a:t>
            </a:r>
            <a:r>
              <a:rPr lang="en-US" altLang="zh-CN" dirty="0">
                <a:latin typeface="华文中宋" panose="02010600040101010101" charset="-122"/>
                <a:ea typeface="华文中宋" panose="02010600040101010101" charset="-122"/>
                <a:cs typeface="华文中宋" panose="02010600040101010101" charset="-122"/>
                <a:sym typeface="+mn-ea"/>
              </a:rPr>
              <a:t>u</a:t>
            </a:r>
            <a:r>
              <a:rPr lang="zh-CN" altLang="en-US" dirty="0">
                <a:latin typeface="华文中宋" panose="02010600040101010101" charset="-122"/>
                <a:ea typeface="华文中宋" panose="02010600040101010101" charset="-122"/>
                <a:cs typeface="华文中宋" panose="02010600040101010101" charset="-122"/>
                <a:sym typeface="+mn-ea"/>
              </a:rPr>
              <a:t>确定，</a:t>
            </a:r>
            <a:r>
              <a:rPr lang="zh-CN" altLang="en-US" dirty="0">
                <a:solidFill>
                  <a:srgbClr val="FF0000"/>
                </a:solidFill>
                <a:latin typeface="华文中宋" panose="02010600040101010101" charset="-122"/>
                <a:ea typeface="华文中宋" panose="02010600040101010101" charset="-122"/>
                <a:cs typeface="华文中宋" panose="02010600040101010101" charset="-122"/>
                <a:sym typeface="+mn-ea"/>
              </a:rPr>
              <a:t>时隙个数</a:t>
            </a:r>
            <a:r>
              <a:rPr lang="en-US" altLang="zh-CN" dirty="0">
                <a:solidFill>
                  <a:srgbClr val="FF0000"/>
                </a:solidFill>
                <a:latin typeface="华文中宋" panose="02010600040101010101" charset="-122"/>
                <a:ea typeface="华文中宋" panose="02010600040101010101" charset="-122"/>
                <a:cs typeface="华文中宋" panose="02010600040101010101" charset="-122"/>
                <a:sym typeface="+mn-ea"/>
              </a:rPr>
              <a:t>=2</a:t>
            </a:r>
            <a:r>
              <a:rPr lang="en-US" altLang="zh-CN" baseline="30000" dirty="0">
                <a:solidFill>
                  <a:srgbClr val="FF0000"/>
                </a:solidFill>
                <a:latin typeface="华文中宋" panose="02010600040101010101" charset="-122"/>
                <a:ea typeface="华文中宋" panose="02010600040101010101" charset="-122"/>
                <a:cs typeface="华文中宋" panose="02010600040101010101" charset="-122"/>
                <a:sym typeface="+mn-ea"/>
              </a:rPr>
              <a:t>u</a:t>
            </a:r>
            <a:r>
              <a:rPr lang="en-US" altLang="zh-CN" dirty="0">
                <a:latin typeface="华文中宋" panose="02010600040101010101" charset="-122"/>
                <a:ea typeface="华文中宋" panose="02010600040101010101" charset="-122"/>
                <a:cs typeface="华文中宋" panose="02010600040101010101" charset="-122"/>
                <a:sym typeface="+mn-ea"/>
              </a:rPr>
              <a:t> </a:t>
            </a:r>
            <a:r>
              <a:rPr lang="zh-CN" altLang="en-US" dirty="0">
                <a:latin typeface="华文中宋" panose="02010600040101010101" charset="-122"/>
                <a:ea typeface="华文中宋" panose="02010600040101010101" charset="-122"/>
                <a:cs typeface="华文中宋" panose="02010600040101010101" charset="-122"/>
                <a:sym typeface="+mn-ea"/>
              </a:rPr>
              <a:t>，</a:t>
            </a:r>
            <a:r>
              <a:rPr lang="en-US" altLang="zh-CN" dirty="0">
                <a:latin typeface="华文中宋" panose="02010600040101010101" charset="-122"/>
                <a:ea typeface="华文中宋" panose="02010600040101010101" charset="-122"/>
                <a:cs typeface="华文中宋" panose="02010600040101010101" charset="-122"/>
                <a:sym typeface="+mn-ea"/>
              </a:rPr>
              <a:t>                                                       </a:t>
            </a:r>
            <a:r>
              <a:rPr lang="zh-CN" altLang="en-US" dirty="0">
                <a:solidFill>
                  <a:srgbClr val="FF0000"/>
                </a:solidFill>
                <a:latin typeface="华文中宋" panose="02010600040101010101" charset="-122"/>
                <a:ea typeface="华文中宋" panose="02010600040101010101" charset="-122"/>
                <a:cs typeface="华文中宋" panose="02010600040101010101" charset="-122"/>
                <a:sym typeface="+mn-ea"/>
              </a:rPr>
              <a:t>u取值有5个，为0,1,2,3,4</a:t>
            </a:r>
            <a:r>
              <a:rPr lang="en-US" altLang="zh-CN" dirty="0">
                <a:solidFill>
                  <a:srgbClr val="FF0000"/>
                </a:solidFill>
                <a:latin typeface="华文中宋" panose="02010600040101010101" charset="-122"/>
                <a:ea typeface="华文中宋" panose="02010600040101010101" charset="-122"/>
                <a:cs typeface="华文中宋" panose="02010600040101010101" charset="-122"/>
                <a:sym typeface="+mn-ea"/>
              </a:rPr>
              <a:t> </a:t>
            </a:r>
            <a:r>
              <a:rPr lang="zh-CN" altLang="en-US" dirty="0">
                <a:solidFill>
                  <a:srgbClr val="FF0000"/>
                </a:solidFill>
                <a:latin typeface="华文中宋" panose="02010600040101010101" charset="-122"/>
                <a:ea typeface="华文中宋" panose="02010600040101010101" charset="-122"/>
                <a:cs typeface="华文中宋" panose="02010600040101010101" charset="-122"/>
                <a:sym typeface="+mn-ea"/>
              </a:rPr>
              <a:t>，一子帧有</a:t>
            </a:r>
            <a:r>
              <a:rPr lang="en-US" altLang="zh-CN" dirty="0">
                <a:solidFill>
                  <a:srgbClr val="FF0000"/>
                </a:solidFill>
                <a:latin typeface="华文中宋" panose="02010600040101010101" charset="-122"/>
                <a:ea typeface="华文中宋" panose="02010600040101010101" charset="-122"/>
                <a:cs typeface="华文中宋" panose="02010600040101010101" charset="-122"/>
                <a:sym typeface="+mn-ea"/>
              </a:rPr>
              <a:t>1/2/4/8/16</a:t>
            </a:r>
            <a:r>
              <a:rPr lang="zh-CN" altLang="en-US" dirty="0">
                <a:solidFill>
                  <a:srgbClr val="FF0000"/>
                </a:solidFill>
                <a:latin typeface="华文中宋" panose="02010600040101010101" charset="-122"/>
                <a:ea typeface="华文中宋" panose="02010600040101010101" charset="-122"/>
                <a:cs typeface="华文中宋" panose="02010600040101010101" charset="-122"/>
                <a:sym typeface="+mn-ea"/>
              </a:rPr>
              <a:t>个时隙</a:t>
            </a:r>
            <a:endParaRPr lang="zh-CN" altLang="en-US" dirty="0">
              <a:latin typeface="华文中宋" panose="02010600040101010101" charset="-122"/>
              <a:ea typeface="华文中宋" panose="02010600040101010101" charset="-122"/>
              <a:cs typeface="华文中宋" panose="02010600040101010101" charset="-122"/>
              <a:sym typeface="+mn-ea"/>
            </a:endParaRPr>
          </a:p>
          <a:p>
            <a:pPr marL="171450" indent="-171450" algn="just">
              <a:lnSpc>
                <a:spcPct val="110000"/>
              </a:lnSpc>
              <a:buFont typeface="Wingdings" panose="05000000000000000000" charset="0"/>
              <a:buChar char="l"/>
            </a:pPr>
            <a:r>
              <a:rPr lang="zh-CN" altLang="en-US">
                <a:solidFill>
                  <a:srgbClr val="FF0000"/>
                </a:solidFill>
                <a:latin typeface="华文中宋" panose="02010600040101010101" charset="-122"/>
                <a:ea typeface="华文中宋" panose="02010600040101010101" charset="-122"/>
                <a:cs typeface="华文中宋" panose="02010600040101010101" charset="-122"/>
              </a:rPr>
              <a:t>常规</a:t>
            </a:r>
            <a:r>
              <a:rPr lang="en-US" altLang="zh-CN">
                <a:solidFill>
                  <a:srgbClr val="FF0000"/>
                </a:solidFill>
                <a:latin typeface="华文中宋" panose="02010600040101010101" charset="-122"/>
                <a:ea typeface="华文中宋" panose="02010600040101010101" charset="-122"/>
                <a:cs typeface="华文中宋" panose="02010600040101010101" charset="-122"/>
              </a:rPr>
              <a:t>CP</a:t>
            </a:r>
            <a:r>
              <a:rPr lang="en-US" altLang="zh-CN">
                <a:latin typeface="华文中宋" panose="02010600040101010101" charset="-122"/>
                <a:ea typeface="华文中宋" panose="02010600040101010101" charset="-122"/>
                <a:cs typeface="华文中宋" panose="02010600040101010101" charset="-122"/>
              </a:rPr>
              <a:t>,</a:t>
            </a:r>
            <a:r>
              <a:rPr lang="zh-CN" altLang="en-US">
                <a:latin typeface="华文中宋" panose="02010600040101010101" charset="-122"/>
                <a:ea typeface="华文中宋" panose="02010600040101010101" charset="-122"/>
                <a:cs typeface="华文中宋" panose="02010600040101010101" charset="-122"/>
              </a:rPr>
              <a:t>每个时隙</a:t>
            </a:r>
            <a:r>
              <a:rPr lang="en-US" altLang="zh-CN">
                <a:solidFill>
                  <a:srgbClr val="FF0000"/>
                </a:solidFill>
                <a:latin typeface="华文中宋" panose="02010600040101010101" charset="-122"/>
                <a:ea typeface="华文中宋" panose="02010600040101010101" charset="-122"/>
                <a:cs typeface="华文中宋" panose="02010600040101010101" charset="-122"/>
              </a:rPr>
              <a:t>14</a:t>
            </a:r>
            <a:r>
              <a:rPr lang="zh-CN" altLang="en-US">
                <a:solidFill>
                  <a:srgbClr val="FF0000"/>
                </a:solidFill>
                <a:latin typeface="华文中宋" panose="02010600040101010101" charset="-122"/>
                <a:ea typeface="华文中宋" panose="02010600040101010101" charset="-122"/>
                <a:cs typeface="华文中宋" panose="02010600040101010101" charset="-122"/>
              </a:rPr>
              <a:t>个</a:t>
            </a:r>
            <a:r>
              <a:rPr lang="en-US" altLang="zh-CN">
                <a:latin typeface="华文中宋" panose="02010600040101010101" charset="-122"/>
                <a:ea typeface="华文中宋" panose="02010600040101010101" charset="-122"/>
                <a:cs typeface="华文中宋" panose="02010600040101010101" charset="-122"/>
              </a:rPr>
              <a:t>O</a:t>
            </a:r>
            <a:r>
              <a:rPr lang="en-US" altLang="zh-CN">
                <a:latin typeface="华文中宋" panose="02010600040101010101" charset="-122"/>
                <a:ea typeface="华文中宋" panose="02010600040101010101" charset="-122"/>
                <a:cs typeface="华文中宋" panose="02010600040101010101" charset="-122"/>
              </a:rPr>
              <a:t>FDM</a:t>
            </a:r>
            <a:r>
              <a:rPr lang="zh-CN" altLang="en-US">
                <a:latin typeface="华文中宋" panose="02010600040101010101" charset="-122"/>
                <a:ea typeface="华文中宋" panose="02010600040101010101" charset="-122"/>
                <a:cs typeface="华文中宋" panose="02010600040101010101" charset="-122"/>
              </a:rPr>
              <a:t>符号。</a:t>
            </a:r>
            <a:r>
              <a:rPr lang="zh-CN" altLang="en-US">
                <a:solidFill>
                  <a:srgbClr val="FF0000"/>
                </a:solidFill>
                <a:latin typeface="华文中宋" panose="02010600040101010101" charset="-122"/>
                <a:ea typeface="华文中宋" panose="02010600040101010101" charset="-122"/>
                <a:cs typeface="华文中宋" panose="02010600040101010101" charset="-122"/>
              </a:rPr>
              <a:t>扩展</a:t>
            </a:r>
            <a:r>
              <a:rPr lang="en-US" altLang="zh-CN">
                <a:solidFill>
                  <a:srgbClr val="FF0000"/>
                </a:solidFill>
                <a:latin typeface="华文中宋" panose="02010600040101010101" charset="-122"/>
                <a:ea typeface="华文中宋" panose="02010600040101010101" charset="-122"/>
                <a:cs typeface="华文中宋" panose="02010600040101010101" charset="-122"/>
              </a:rPr>
              <a:t>CP</a:t>
            </a:r>
            <a:r>
              <a:rPr lang="zh-CN" altLang="en-US">
                <a:latin typeface="华文中宋" panose="02010600040101010101" charset="-122"/>
                <a:ea typeface="华文中宋" panose="02010600040101010101" charset="-122"/>
                <a:cs typeface="华文中宋" panose="02010600040101010101" charset="-122"/>
              </a:rPr>
              <a:t>，每个时隙</a:t>
            </a:r>
            <a:r>
              <a:rPr lang="en-US" altLang="zh-CN">
                <a:solidFill>
                  <a:srgbClr val="FF0000"/>
                </a:solidFill>
                <a:latin typeface="华文中宋" panose="02010600040101010101" charset="-122"/>
                <a:ea typeface="华文中宋" panose="02010600040101010101" charset="-122"/>
                <a:cs typeface="华文中宋" panose="02010600040101010101" charset="-122"/>
              </a:rPr>
              <a:t>12</a:t>
            </a:r>
            <a:r>
              <a:rPr lang="zh-CN" altLang="en-US">
                <a:solidFill>
                  <a:srgbClr val="FF0000"/>
                </a:solidFill>
                <a:latin typeface="华文中宋" panose="02010600040101010101" charset="-122"/>
                <a:ea typeface="华文中宋" panose="02010600040101010101" charset="-122"/>
                <a:cs typeface="华文中宋" panose="02010600040101010101" charset="-122"/>
              </a:rPr>
              <a:t>个</a:t>
            </a:r>
            <a:r>
              <a:rPr lang="zh-CN" altLang="en-US">
                <a:latin typeface="华文中宋" panose="02010600040101010101" charset="-122"/>
                <a:ea typeface="华文中宋" panose="02010600040101010101" charset="-122"/>
                <a:cs typeface="华文中宋" panose="02010600040101010101" charset="-122"/>
              </a:rPr>
              <a:t>符号。</a:t>
            </a:r>
            <a:endParaRPr lang="zh-CN" altLang="en-US">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533400" y="534035"/>
            <a:ext cx="6096000" cy="650875"/>
          </a:xfrm>
          <a:prstGeom prst="rect">
            <a:avLst/>
          </a:prstGeom>
          <a:noFill/>
        </p:spPr>
        <p:txBody>
          <a:bodyPr wrap="square" rtlCol="0" anchor="t">
            <a:spAutoFit/>
          </a:bodyPr>
          <a:p>
            <a:pPr>
              <a:lnSpc>
                <a:spcPct val="130000"/>
              </a:lnSpc>
            </a:pPr>
            <a:r>
              <a:rPr lang="en-US" altLang="zh-CN" sz="2800" dirty="0">
                <a:solidFill>
                  <a:srgbClr val="0000FF"/>
                </a:solidFill>
                <a:effectLst>
                  <a:outerShdw blurRad="38100" dist="38100" dir="2700000" algn="tl">
                    <a:srgbClr val="000000">
                      <a:alpha val="43137"/>
                    </a:srgbClr>
                  </a:outerShdw>
                </a:effectLst>
                <a:sym typeface="+mn-ea"/>
              </a:rPr>
              <a:t>  NR</a:t>
            </a:r>
            <a:r>
              <a:rPr lang="zh-CN" altLang="zh-CN" sz="2800" dirty="0">
                <a:solidFill>
                  <a:srgbClr val="0000FF"/>
                </a:solidFill>
                <a:effectLst>
                  <a:outerShdw blurRad="38100" dist="38100" dir="2700000" algn="tl">
                    <a:srgbClr val="000000">
                      <a:alpha val="43137"/>
                    </a:srgbClr>
                  </a:outerShdw>
                </a:effectLst>
                <a:sym typeface="+mn-ea"/>
              </a:rPr>
              <a:t>无线帧结构</a:t>
            </a:r>
            <a:endParaRPr lang="zh-CN" altLang="zh-CN" sz="2800" dirty="0">
              <a:solidFill>
                <a:srgbClr val="0000FF"/>
              </a:solidFill>
              <a:effectLst>
                <a:outerShdw blurRad="38100" dist="38100" dir="2700000" algn="tl">
                  <a:srgbClr val="000000">
                    <a:alpha val="43137"/>
                  </a:srgbClr>
                </a:outerShdw>
              </a:effectLst>
              <a:sym typeface="+mn-ea"/>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033" name="图片 8"/>
          <p:cNvPicPr/>
          <p:nvPr/>
        </p:nvPicPr>
        <p:blipFill>
          <a:blip r:embed="rId1"/>
          <a:srcRect t="4168"/>
          <a:stretch>
            <a:fillRect/>
          </a:stretch>
        </p:blipFill>
        <p:spPr>
          <a:xfrm>
            <a:off x="476885" y="1005840"/>
            <a:ext cx="10673715" cy="5526405"/>
          </a:xfrm>
          <a:prstGeom prst="rect">
            <a:avLst/>
          </a:prstGeom>
          <a:noFill/>
          <a:ln w="9525">
            <a:noFill/>
          </a:ln>
        </p:spPr>
      </p:pic>
      <p:sp>
        <p:nvSpPr>
          <p:cNvPr id="44034" name="矩形 1"/>
          <p:cNvSpPr/>
          <p:nvPr/>
        </p:nvSpPr>
        <p:spPr>
          <a:xfrm>
            <a:off x="762000" y="457200"/>
            <a:ext cx="5810250" cy="1210945"/>
          </a:xfrm>
          <a:prstGeom prst="rect">
            <a:avLst/>
          </a:prstGeom>
          <a:noFill/>
          <a:ln w="9525">
            <a:noFill/>
          </a:ln>
        </p:spPr>
        <p:txBody>
          <a:bodyPr wrap="square" anchor="t" anchorCtr="0">
            <a:spAutoFit/>
          </a:bodyPr>
          <a:p>
            <a:pPr>
              <a:lnSpc>
                <a:spcPct val="130000"/>
              </a:lnSpc>
            </a:pPr>
            <a:r>
              <a:rPr lang="en-US" altLang="zh-CN" sz="2800" dirty="0">
                <a:solidFill>
                  <a:srgbClr val="0000FF"/>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  NR</a:t>
            </a:r>
            <a:r>
              <a:rPr lang="zh-CN" altLang="zh-CN" sz="2800" dirty="0">
                <a:solidFill>
                  <a:srgbClr val="0000FF"/>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无线帧结构</a:t>
            </a:r>
            <a:endParaRPr lang="zh-CN" altLang="zh-CN" sz="2800" dirty="0">
              <a:solidFill>
                <a:srgbClr val="0000FF"/>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a:p>
            <a:pPr>
              <a:lnSpc>
                <a:spcPct val="130000"/>
              </a:lnSpc>
            </a:pPr>
            <a:r>
              <a:rPr lang="en-US" altLang="zh-CN" sz="2800" dirty="0">
                <a:solidFill>
                  <a:srgbClr val="0000FF"/>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 </a:t>
            </a:r>
            <a:endParaRPr lang="en-US" altLang="zh-CN" sz="2800" dirty="0">
              <a:solidFill>
                <a:srgbClr val="0000FF"/>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2971800" y="4191000"/>
            <a:ext cx="828675" cy="190500"/>
          </a:xfrm>
          <a:prstGeom prst="rect">
            <a:avLst/>
          </a:prstGeom>
        </p:spPr>
      </p:pic>
      <p:pic>
        <p:nvPicPr>
          <p:cNvPr id="3" name="图片 2"/>
          <p:cNvPicPr>
            <a:picLocks noChangeAspect="1"/>
          </p:cNvPicPr>
          <p:nvPr/>
        </p:nvPicPr>
        <p:blipFill>
          <a:blip r:embed="rId3"/>
          <a:stretch>
            <a:fillRect/>
          </a:stretch>
        </p:blipFill>
        <p:spPr>
          <a:xfrm>
            <a:off x="3810000" y="4138295"/>
            <a:ext cx="2508885" cy="24320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标题 1"/>
          <p:cNvSpPr txBox="1"/>
          <p:nvPr/>
        </p:nvSpPr>
        <p:spPr>
          <a:xfrm>
            <a:off x="2208213" y="404813"/>
            <a:ext cx="3468687" cy="622300"/>
          </a:xfrm>
          <a:prstGeom prst="rect">
            <a:avLst/>
          </a:prstGeom>
          <a:noFill/>
          <a:ln w="9525">
            <a:noFill/>
          </a:ln>
        </p:spPr>
        <p:txBody>
          <a:bodyPr lIns="91440" tIns="45720" rIns="91440" bIns="45720" anchor="ctr" anchorCtr="0"/>
          <a:p>
            <a:pPr>
              <a:lnSpc>
                <a:spcPct val="130000"/>
              </a:lnSpc>
            </a:pPr>
            <a:endParaRPr lang="zh-CN" altLang="zh-CN" sz="2800" dirty="0">
              <a:latin typeface="Garamond" panose="02020404030301010803" pitchFamily="18" charset="0"/>
              <a:ea typeface="宋体" panose="02010600030101010101" pitchFamily="2" charset="-122"/>
            </a:endParaRPr>
          </a:p>
        </p:txBody>
      </p:sp>
      <p:sp>
        <p:nvSpPr>
          <p:cNvPr id="46082" name="矩形 1"/>
          <p:cNvSpPr/>
          <p:nvPr/>
        </p:nvSpPr>
        <p:spPr>
          <a:xfrm>
            <a:off x="476885" y="603885"/>
            <a:ext cx="10882630" cy="1282700"/>
          </a:xfrm>
          <a:prstGeom prst="rect">
            <a:avLst/>
          </a:prstGeom>
          <a:noFill/>
          <a:ln w="9525">
            <a:noFill/>
          </a:ln>
        </p:spPr>
        <p:txBody>
          <a:bodyPr wrap="square" anchor="t" anchorCtr="0">
            <a:noAutofit/>
          </a:bodyPr>
          <a:p>
            <a:pPr>
              <a:lnSpc>
                <a:spcPct val="120000"/>
              </a:lnSpc>
            </a:pPr>
            <a:r>
              <a:rPr lang="en-US" altLang="zh-CN" sz="2800" dirty="0">
                <a:latin typeface="宋体" panose="02010600030101010101" pitchFamily="2" charset="-122"/>
                <a:ea typeface="宋体" panose="02010600030101010101" pitchFamily="2" charset="-122"/>
              </a:rPr>
              <a:t>    5G NR</a:t>
            </a:r>
            <a:r>
              <a:rPr lang="zh-CN" altLang="en-US" sz="2800" dirty="0">
                <a:latin typeface="宋体" panose="02010600030101010101" pitchFamily="2" charset="-122"/>
                <a:ea typeface="宋体" panose="02010600030101010101" pitchFamily="2" charset="-122"/>
              </a:rPr>
              <a:t>子载波间隔与</a:t>
            </a:r>
            <a:r>
              <a:rPr lang="en-US" altLang="zh-CN" sz="2800" dirty="0">
                <a:latin typeface="宋体" panose="02010600030101010101" pitchFamily="2" charset="-122"/>
                <a:ea typeface="宋体" panose="02010600030101010101" pitchFamily="2" charset="-122"/>
              </a:rPr>
              <a:t>LTE</a:t>
            </a:r>
            <a:r>
              <a:rPr lang="zh-CN" altLang="en-US" sz="2800" dirty="0">
                <a:latin typeface="宋体" panose="02010600030101010101" pitchFamily="2" charset="-122"/>
                <a:ea typeface="宋体" panose="02010600030101010101" pitchFamily="2" charset="-122"/>
              </a:rPr>
              <a:t>系统相比，</a:t>
            </a:r>
            <a:r>
              <a:rPr lang="en-US" altLang="zh-CN" sz="2800" dirty="0">
                <a:latin typeface="宋体" panose="02010600030101010101" pitchFamily="2" charset="-122"/>
                <a:ea typeface="宋体" panose="02010600030101010101" pitchFamily="2" charset="-122"/>
              </a:rPr>
              <a:t>LTE</a:t>
            </a:r>
            <a:r>
              <a:rPr lang="zh-CN" altLang="en-US" sz="2800" dirty="0">
                <a:latin typeface="宋体" panose="02010600030101010101" pitchFamily="2" charset="-122"/>
                <a:ea typeface="宋体" panose="02010600030101010101" pitchFamily="2" charset="-122"/>
              </a:rPr>
              <a:t>中只支持</a:t>
            </a:r>
            <a:r>
              <a:rPr lang="en-US" altLang="zh-CN" sz="2800" dirty="0">
                <a:latin typeface="宋体" panose="02010600030101010101" pitchFamily="2" charset="-122"/>
                <a:ea typeface="宋体" panose="02010600030101010101" pitchFamily="2" charset="-122"/>
              </a:rPr>
              <a:t>15kHz</a:t>
            </a:r>
            <a:r>
              <a:rPr lang="zh-CN" altLang="en-US" sz="2800" dirty="0">
                <a:latin typeface="宋体" panose="02010600030101010101" pitchFamily="2" charset="-122"/>
                <a:ea typeface="宋体" panose="02010600030101010101" pitchFamily="2" charset="-122"/>
              </a:rPr>
              <a:t>间隔的子载波，</a:t>
            </a:r>
            <a:r>
              <a:rPr lang="en-US" altLang="zh-CN" sz="2800" dirty="0">
                <a:latin typeface="宋体" panose="02010600030101010101" pitchFamily="2" charset="-122"/>
                <a:ea typeface="宋体" panose="02010600030101010101" pitchFamily="2" charset="-122"/>
              </a:rPr>
              <a:t>NR</a:t>
            </a:r>
            <a:r>
              <a:rPr lang="zh-CN" altLang="en-US" sz="2800" dirty="0">
                <a:latin typeface="宋体" panose="02010600030101010101" pitchFamily="2" charset="-122"/>
                <a:ea typeface="宋体" panose="02010600030101010101" pitchFamily="2" charset="-122"/>
              </a:rPr>
              <a:t>支持了多种子载波间隔。</a:t>
            </a:r>
            <a:endParaRPr lang="zh-CN" altLang="en-US" sz="2800" dirty="0">
              <a:latin typeface="宋体" panose="02010600030101010101" pitchFamily="2" charset="-122"/>
              <a:ea typeface="宋体" panose="02010600030101010101" pitchFamily="2" charset="-122"/>
            </a:endParaRPr>
          </a:p>
        </p:txBody>
      </p:sp>
      <p:pic>
        <p:nvPicPr>
          <p:cNvPr id="46083" name="Picture 4"/>
          <p:cNvPicPr>
            <a:picLocks noChangeAspect="1"/>
          </p:cNvPicPr>
          <p:nvPr/>
        </p:nvPicPr>
        <p:blipFill>
          <a:blip r:embed="rId1"/>
          <a:stretch>
            <a:fillRect/>
          </a:stretch>
        </p:blipFill>
        <p:spPr>
          <a:xfrm>
            <a:off x="533400" y="1828800"/>
            <a:ext cx="11030585" cy="3582670"/>
          </a:xfrm>
          <a:prstGeom prst="rect">
            <a:avLst/>
          </a:prstGeom>
          <a:noFill/>
          <a:ln w="9525">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标题 1"/>
          <p:cNvSpPr txBox="1"/>
          <p:nvPr/>
        </p:nvSpPr>
        <p:spPr>
          <a:xfrm>
            <a:off x="2208213" y="404813"/>
            <a:ext cx="3468687" cy="622300"/>
          </a:xfrm>
          <a:prstGeom prst="rect">
            <a:avLst/>
          </a:prstGeom>
          <a:noFill/>
          <a:ln w="9525">
            <a:noFill/>
          </a:ln>
        </p:spPr>
        <p:txBody>
          <a:bodyPr lIns="91440" tIns="45720" rIns="91440" bIns="45720" anchor="ctr" anchorCtr="0"/>
          <a:p>
            <a:pPr>
              <a:lnSpc>
                <a:spcPct val="130000"/>
              </a:lnSpc>
            </a:pPr>
            <a:endParaRPr lang="zh-CN" altLang="zh-CN" sz="2800" dirty="0">
              <a:latin typeface="Garamond" panose="02020404030301010803" pitchFamily="18" charset="0"/>
              <a:ea typeface="宋体" panose="02010600030101010101" pitchFamily="2" charset="-122"/>
            </a:endParaRPr>
          </a:p>
        </p:txBody>
      </p:sp>
      <p:pic>
        <p:nvPicPr>
          <p:cNvPr id="48130" name="Picture 2"/>
          <p:cNvPicPr>
            <a:picLocks noChangeAspect="1"/>
          </p:cNvPicPr>
          <p:nvPr/>
        </p:nvPicPr>
        <p:blipFill>
          <a:blip r:embed="rId1"/>
          <a:srcRect t="1065" r="1353"/>
          <a:stretch>
            <a:fillRect/>
          </a:stretch>
        </p:blipFill>
        <p:spPr>
          <a:xfrm>
            <a:off x="520065" y="778510"/>
            <a:ext cx="11062335" cy="4814570"/>
          </a:xfrm>
          <a:prstGeom prst="rect">
            <a:avLst/>
          </a:prstGeom>
          <a:noFill/>
          <a:ln w="9525">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Arial" panose="020B0604020202020204" pitchFamily="34" charset="0"/>
              </a:rPr>
              <a:t>时隙结构</a:t>
            </a:r>
            <a:endParaRPr lang="zh-CN" altLang="en-US" dirty="0">
              <a:sym typeface="Arial" panose="020B0604020202020204" pitchFamily="34" charset="0"/>
            </a:endParaRPr>
          </a:p>
        </p:txBody>
      </p:sp>
      <p:sp>
        <p:nvSpPr>
          <p:cNvPr id="4" name="灯片编号占位符 3"/>
          <p:cNvSpPr>
            <a:spLocks noGrp="1"/>
          </p:cNvSpPr>
          <p:nvPr>
            <p:ph type="sldNum" sz="quarter" idx="10"/>
          </p:nvPr>
        </p:nvSpPr>
        <p:spPr>
          <a:xfrm>
            <a:off x="8128000" y="6524627"/>
            <a:ext cx="2025651" cy="333375"/>
          </a:xfrm>
        </p:spPr>
        <p:txBody>
          <a:bodyPr/>
          <a:lstStyle/>
          <a:p>
            <a:r>
              <a:rPr lang="en-US" altLang="zh-CN" sz="135" smtClean="0">
                <a:sym typeface="Arial" panose="020B0604020202020204" pitchFamily="34" charset="0"/>
              </a:rPr>
              <a:t>Page</a:t>
            </a:r>
            <a:fld id="{B77D227A-1AE4-4BCD-9973-754D0181BA73}" type="slidenum">
              <a:rPr lang="en-US" altLang="zh-CN" sz="135" smtClean="0">
                <a:sym typeface="Arial" panose="020B0604020202020204" pitchFamily="34" charset="0"/>
              </a:rPr>
            </a:fld>
            <a:endParaRPr lang="en-US" altLang="zh-CN" sz="135">
              <a:sym typeface="Arial" panose="020B0604020202020204" pitchFamily="34" charset="0"/>
            </a:endParaRPr>
          </a:p>
        </p:txBody>
      </p:sp>
      <p:sp>
        <p:nvSpPr>
          <p:cNvPr id="10" name="内容占位符 2"/>
          <p:cNvSpPr>
            <a:spLocks noGrp="1"/>
          </p:cNvSpPr>
          <p:nvPr>
            <p:ph idx="1"/>
          </p:nvPr>
        </p:nvSpPr>
        <p:spPr>
          <a:xfrm>
            <a:off x="381000" y="1219200"/>
            <a:ext cx="11364595" cy="4196080"/>
          </a:xfrm>
        </p:spPr>
        <p:txBody>
          <a:bodyPr/>
          <a:lstStyle/>
          <a:p>
            <a:r>
              <a:rPr lang="en-US" altLang="zh-CN" sz="2400" dirty="0" smtClean="0">
                <a:sym typeface="Arial" panose="020B0604020202020204" pitchFamily="34" charset="0"/>
              </a:rPr>
              <a:t>Slot</a:t>
            </a:r>
            <a:r>
              <a:rPr lang="zh-CN" altLang="en-US" sz="2400" dirty="0" smtClean="0">
                <a:sym typeface="Arial" panose="020B0604020202020204" pitchFamily="34" charset="0"/>
              </a:rPr>
              <a:t>基本构成</a:t>
            </a:r>
            <a:endParaRPr lang="en-US" altLang="zh-CN" sz="2400" dirty="0" smtClean="0">
              <a:sym typeface="Arial" panose="020B0604020202020204" pitchFamily="34" charset="0"/>
            </a:endParaRPr>
          </a:p>
          <a:p>
            <a:pPr lvl="1">
              <a:lnSpc>
                <a:spcPct val="120000"/>
              </a:lnSpc>
            </a:pPr>
            <a:r>
              <a:rPr lang="en-US" altLang="zh-CN" dirty="0" smtClean="0">
                <a:sym typeface="Arial" panose="020B0604020202020204" pitchFamily="34" charset="0"/>
              </a:rPr>
              <a:t>Downlink</a:t>
            </a:r>
            <a:r>
              <a:rPr lang="zh-CN" altLang="en-US" dirty="0" smtClean="0">
                <a:sym typeface="Arial" panose="020B0604020202020204" pitchFamily="34" charset="0"/>
              </a:rPr>
              <a:t>，</a:t>
            </a:r>
            <a:r>
              <a:rPr lang="en-US" altLang="zh-CN" dirty="0" smtClean="0">
                <a:sym typeface="Arial" panose="020B0604020202020204" pitchFamily="34" charset="0"/>
              </a:rPr>
              <a:t>denoted as D</a:t>
            </a:r>
            <a:r>
              <a:rPr lang="zh-CN" altLang="en-US" dirty="0" smtClean="0">
                <a:sym typeface="Arial" panose="020B0604020202020204" pitchFamily="34" charset="0"/>
              </a:rPr>
              <a:t>，用于下行传输；</a:t>
            </a:r>
            <a:endParaRPr lang="zh-CN" altLang="en-US" dirty="0" smtClean="0">
              <a:sym typeface="Arial" panose="020B0604020202020204" pitchFamily="34" charset="0"/>
            </a:endParaRPr>
          </a:p>
          <a:p>
            <a:pPr lvl="1">
              <a:lnSpc>
                <a:spcPct val="120000"/>
              </a:lnSpc>
            </a:pPr>
            <a:r>
              <a:rPr lang="en-US" altLang="zh-CN" dirty="0" smtClean="0">
                <a:sym typeface="Arial" panose="020B0604020202020204" pitchFamily="34" charset="0"/>
              </a:rPr>
              <a:t>Flexible</a:t>
            </a:r>
            <a:r>
              <a:rPr lang="zh-CN" altLang="en-US" dirty="0" smtClean="0">
                <a:sym typeface="Arial" panose="020B0604020202020204" pitchFamily="34" charset="0"/>
              </a:rPr>
              <a:t>，</a:t>
            </a:r>
            <a:r>
              <a:rPr lang="en-US" altLang="zh-CN" dirty="0" smtClean="0">
                <a:sym typeface="Arial" panose="020B0604020202020204" pitchFamily="34" charset="0"/>
              </a:rPr>
              <a:t>denoted as X</a:t>
            </a:r>
            <a:r>
              <a:rPr lang="zh-CN" altLang="en-US" dirty="0" smtClean="0">
                <a:sym typeface="Arial" panose="020B0604020202020204" pitchFamily="34" charset="0"/>
              </a:rPr>
              <a:t>，可用于下行传输，上行传输，</a:t>
            </a:r>
            <a:r>
              <a:rPr lang="en-US" altLang="zh-CN" dirty="0" smtClean="0">
                <a:sym typeface="Arial" panose="020B0604020202020204" pitchFamily="34" charset="0"/>
              </a:rPr>
              <a:t>GP</a:t>
            </a:r>
            <a:r>
              <a:rPr lang="zh-CN" altLang="en-US" dirty="0" smtClean="0">
                <a:sym typeface="Arial" panose="020B0604020202020204" pitchFamily="34" charset="0"/>
              </a:rPr>
              <a:t>或作为预留资源；</a:t>
            </a:r>
            <a:endParaRPr lang="zh-CN" altLang="en-US" dirty="0" smtClean="0">
              <a:sym typeface="Arial" panose="020B0604020202020204" pitchFamily="34" charset="0"/>
            </a:endParaRPr>
          </a:p>
          <a:p>
            <a:pPr lvl="1">
              <a:lnSpc>
                <a:spcPct val="120000"/>
              </a:lnSpc>
            </a:pPr>
            <a:r>
              <a:rPr lang="en-US" altLang="zh-CN" dirty="0" smtClean="0">
                <a:sym typeface="Arial" panose="020B0604020202020204" pitchFamily="34" charset="0"/>
              </a:rPr>
              <a:t>Uplink</a:t>
            </a:r>
            <a:r>
              <a:rPr lang="zh-CN" altLang="en-US" dirty="0" smtClean="0">
                <a:sym typeface="Arial" panose="020B0604020202020204" pitchFamily="34" charset="0"/>
              </a:rPr>
              <a:t>，</a:t>
            </a:r>
            <a:r>
              <a:rPr lang="en-US" altLang="zh-CN" dirty="0" smtClean="0">
                <a:sym typeface="Arial" panose="020B0604020202020204" pitchFamily="34" charset="0"/>
              </a:rPr>
              <a:t>denoted as U</a:t>
            </a:r>
            <a:r>
              <a:rPr lang="zh-CN" altLang="en-US" dirty="0" smtClean="0">
                <a:sym typeface="Arial" panose="020B0604020202020204" pitchFamily="34" charset="0"/>
              </a:rPr>
              <a:t>，用于上行传输</a:t>
            </a:r>
            <a:endParaRPr lang="zh-CN" altLang="en-US" dirty="0" smtClean="0">
              <a:sym typeface="Arial" panose="020B0604020202020204" pitchFamily="34" charset="0"/>
            </a:endParaRPr>
          </a:p>
          <a:p>
            <a:pPr lvl="1"/>
            <a:endParaRPr lang="en-US" altLang="zh-CN" dirty="0" smtClean="0">
              <a:sym typeface="Arial" panose="020B0604020202020204" pitchFamily="34" charset="0"/>
            </a:endParaRPr>
          </a:p>
          <a:p>
            <a:pPr algn="l"/>
            <a:r>
              <a:rPr lang="en-US" altLang="zh-CN" sz="2400" dirty="0" smtClean="0">
                <a:sym typeface="Arial" panose="020B0604020202020204" pitchFamily="34" charset="0"/>
              </a:rPr>
              <a:t>Slot类型</a:t>
            </a:r>
            <a:endParaRPr lang="en-US" altLang="zh-CN" sz="2400" dirty="0" smtClean="0">
              <a:sym typeface="Arial" panose="020B0604020202020204" pitchFamily="34" charset="0"/>
            </a:endParaRPr>
          </a:p>
          <a:p>
            <a:pPr lvl="1">
              <a:lnSpc>
                <a:spcPct val="120000"/>
              </a:lnSpc>
            </a:pPr>
            <a:r>
              <a:rPr lang="en-US" altLang="zh-CN" dirty="0" smtClean="0">
                <a:sym typeface="Arial" panose="020B0604020202020204" pitchFamily="34" charset="0"/>
              </a:rPr>
              <a:t>Type 1</a:t>
            </a:r>
            <a:r>
              <a:rPr lang="zh-CN" altLang="en-US" dirty="0" smtClean="0">
                <a:sym typeface="Arial" panose="020B0604020202020204" pitchFamily="34" charset="0"/>
              </a:rPr>
              <a:t>：全下行，</a:t>
            </a:r>
            <a:r>
              <a:rPr lang="en-US" altLang="zh-CN" dirty="0" smtClean="0">
                <a:sym typeface="Arial" panose="020B0604020202020204" pitchFamily="34" charset="0"/>
              </a:rPr>
              <a:t>DL-only slot</a:t>
            </a:r>
            <a:endParaRPr lang="en-US" altLang="zh-CN" dirty="0" smtClean="0">
              <a:sym typeface="Arial" panose="020B0604020202020204" pitchFamily="34" charset="0"/>
            </a:endParaRPr>
          </a:p>
          <a:p>
            <a:pPr lvl="1">
              <a:lnSpc>
                <a:spcPct val="120000"/>
              </a:lnSpc>
            </a:pPr>
            <a:r>
              <a:rPr lang="en-US" altLang="zh-CN" dirty="0" smtClean="0">
                <a:sym typeface="Arial" panose="020B0604020202020204" pitchFamily="34" charset="0"/>
              </a:rPr>
              <a:t>Type 2</a:t>
            </a:r>
            <a:r>
              <a:rPr lang="zh-CN" altLang="en-US" dirty="0" smtClean="0">
                <a:sym typeface="Arial" panose="020B0604020202020204" pitchFamily="34" charset="0"/>
              </a:rPr>
              <a:t>：全上行，</a:t>
            </a:r>
            <a:r>
              <a:rPr lang="en-US" altLang="zh-CN" dirty="0" smtClean="0">
                <a:sym typeface="Arial" panose="020B0604020202020204" pitchFamily="34" charset="0"/>
              </a:rPr>
              <a:t>UL-only slot</a:t>
            </a:r>
            <a:endParaRPr lang="en-US" altLang="zh-CN" dirty="0" smtClean="0">
              <a:sym typeface="Arial" panose="020B0604020202020204" pitchFamily="34" charset="0"/>
            </a:endParaRPr>
          </a:p>
          <a:p>
            <a:pPr lvl="1">
              <a:lnSpc>
                <a:spcPct val="120000"/>
              </a:lnSpc>
            </a:pPr>
            <a:r>
              <a:rPr lang="en-US" altLang="zh-CN" dirty="0" smtClean="0">
                <a:sym typeface="Arial" panose="020B0604020202020204" pitchFamily="34" charset="0"/>
              </a:rPr>
              <a:t>Type 3</a:t>
            </a:r>
            <a:r>
              <a:rPr lang="zh-CN" altLang="en-US" dirty="0" smtClean="0">
                <a:sym typeface="Arial" panose="020B0604020202020204" pitchFamily="34" charset="0"/>
              </a:rPr>
              <a:t>：全灵活资源，</a:t>
            </a:r>
            <a:r>
              <a:rPr lang="en-US" altLang="zh-CN" dirty="0" smtClean="0">
                <a:sym typeface="Arial" panose="020B0604020202020204" pitchFamily="34" charset="0"/>
              </a:rPr>
              <a:t>Flexible-only slot</a:t>
            </a:r>
            <a:endParaRPr lang="en-US" altLang="zh-CN" dirty="0" smtClean="0">
              <a:sym typeface="Arial" panose="020B0604020202020204" pitchFamily="34" charset="0"/>
            </a:endParaRPr>
          </a:p>
          <a:p>
            <a:pPr lvl="1">
              <a:lnSpc>
                <a:spcPct val="120000"/>
              </a:lnSpc>
            </a:pPr>
            <a:r>
              <a:rPr lang="en-US" altLang="zh-CN" dirty="0" smtClean="0">
                <a:sym typeface="Arial" panose="020B0604020202020204" pitchFamily="34" charset="0"/>
              </a:rPr>
              <a:t>Type 4</a:t>
            </a:r>
            <a:r>
              <a:rPr lang="zh-CN" altLang="en-US" dirty="0" smtClean="0">
                <a:sym typeface="Arial" panose="020B0604020202020204" pitchFamily="34" charset="0"/>
              </a:rPr>
              <a:t>：至少一个上行或下行符号，其余灵活配置</a:t>
            </a:r>
            <a:endParaRPr lang="zh-CN" altLang="en-US" dirty="0" smtClean="0">
              <a:sym typeface="Arial" panose="020B0604020202020204" pitchFamily="34" charset="0"/>
            </a:endParaRPr>
          </a:p>
          <a:p>
            <a:endParaRPr lang="zh-CN" altLang="en-US" dirty="0" smtClean="0">
              <a:sym typeface="Arial" panose="020B0604020202020204" pitchFamily="34" charset="0"/>
            </a:endParaRPr>
          </a:p>
        </p:txBody>
      </p:sp>
      <p:sp>
        <p:nvSpPr>
          <p:cNvPr id="53" name="内容占位符 2"/>
          <p:cNvSpPr>
            <a:spLocks noGrp="1"/>
          </p:cNvSpPr>
          <p:nvPr/>
        </p:nvSpPr>
        <p:spPr bwMode="auto">
          <a:xfrm>
            <a:off x="823053" y="1873381"/>
            <a:ext cx="9677547" cy="4183911"/>
          </a:xfrm>
          <a:prstGeom prst="rect">
            <a:avLst/>
          </a:prstGeom>
          <a:noFill/>
          <a:ln w="9525">
            <a:noFill/>
            <a:miter lim="800000"/>
          </a:ln>
          <a:effectLst/>
        </p:spPr>
        <p:txBody>
          <a:bodyPr vert="horz" wrap="square" lIns="80126" tIns="40064" rIns="80126" bIns="40064" numCol="1" anchor="t" anchorCtr="0" compatLnSpc="1"/>
          <a:lstStyle>
            <a:lvl1pPr marL="301625" indent="-301625" algn="l" defTabSz="802005" rtl="0" eaLnBrk="1" fontAlgn="base" hangingPunct="1">
              <a:lnSpc>
                <a:spcPct val="130000"/>
              </a:lnSpc>
              <a:spcBef>
                <a:spcPct val="30000"/>
              </a:spcBef>
              <a:spcAft>
                <a:spcPct val="0"/>
              </a:spcAft>
              <a:buClr>
                <a:srgbClr val="808080"/>
              </a:buClr>
              <a:buSzPct val="60000"/>
              <a:buFont typeface="Wingdings" panose="05000000000000000000" pitchFamily="2" charset="2"/>
              <a:buChar char="l"/>
              <a:defRPr sz="1800">
                <a:solidFill>
                  <a:schemeClr val="tx1"/>
                </a:solidFill>
                <a:latin typeface="微软雅黑" panose="020B0503020204020204" charset="-122"/>
                <a:ea typeface="微软雅黑" panose="020B0503020204020204" charset="-122"/>
                <a:cs typeface="Arial" panose="020B0604020202020204" pitchFamily="34" charset="0"/>
              </a:defRPr>
            </a:lvl1pPr>
            <a:lvl2pPr marL="654050" indent="-252730" algn="l" defTabSz="802005" rtl="0" eaLnBrk="1" fontAlgn="base" hangingPunct="1">
              <a:lnSpc>
                <a:spcPct val="130000"/>
              </a:lnSpc>
              <a:spcBef>
                <a:spcPct val="30000"/>
              </a:spcBef>
              <a:spcAft>
                <a:spcPct val="0"/>
              </a:spcAft>
              <a:buClr>
                <a:srgbClr val="080808"/>
              </a:buClr>
              <a:buSzPct val="50000"/>
              <a:buFont typeface="Wingdings" panose="05000000000000000000" pitchFamily="2" charset="2"/>
              <a:buChar char="p"/>
              <a:defRPr sz="1600">
                <a:solidFill>
                  <a:schemeClr val="tx1"/>
                </a:solidFill>
                <a:latin typeface="微软雅黑" panose="020B0503020204020204" charset="-122"/>
                <a:ea typeface="微软雅黑" panose="020B0503020204020204" charset="-122"/>
                <a:cs typeface="Arial" panose="020B0604020202020204" pitchFamily="34" charset="0"/>
              </a:defRPr>
            </a:lvl2pPr>
            <a:lvl3pPr marL="1003300" indent="-201930" algn="l" defTabSz="802005" rtl="0" eaLnBrk="1" fontAlgn="base" hangingPunct="1">
              <a:lnSpc>
                <a:spcPct val="130000"/>
              </a:lnSpc>
              <a:spcBef>
                <a:spcPct val="30000"/>
              </a:spcBef>
              <a:spcAft>
                <a:spcPct val="0"/>
              </a:spcAft>
              <a:buSzPct val="50000"/>
              <a:buFont typeface="Wingdings" panose="05000000000000000000" pitchFamily="2" charset="2"/>
              <a:buChar char="n"/>
              <a:defRPr sz="1400">
                <a:solidFill>
                  <a:schemeClr val="tx1"/>
                </a:solidFill>
                <a:latin typeface="微软雅黑" panose="020B0503020204020204" charset="-122"/>
                <a:ea typeface="微软雅黑" panose="020B0503020204020204" charset="-122"/>
                <a:cs typeface="Arial" panose="020B0604020202020204" pitchFamily="34" charset="0"/>
              </a:defRPr>
            </a:lvl3pPr>
            <a:lvl4pPr marL="1400175" indent="-198755" algn="l" defTabSz="802005" rtl="0" eaLnBrk="1" fontAlgn="base" hangingPunct="1">
              <a:lnSpc>
                <a:spcPct val="130000"/>
              </a:lnSpc>
              <a:spcBef>
                <a:spcPct val="30000"/>
              </a:spcBef>
              <a:spcAft>
                <a:spcPct val="0"/>
              </a:spcAft>
              <a:buChar char="–"/>
              <a:defRPr sz="1200">
                <a:solidFill>
                  <a:schemeClr val="tx1"/>
                </a:solidFill>
                <a:latin typeface="微软雅黑" panose="020B0503020204020204" charset="-122"/>
                <a:ea typeface="微软雅黑" panose="020B0503020204020204" charset="-122"/>
                <a:cs typeface="Arial" panose="020B0604020202020204" pitchFamily="34" charset="0"/>
              </a:defRPr>
            </a:lvl4pPr>
            <a:lvl5pPr marL="1800225" indent="-200025" algn="l" defTabSz="802005" rtl="0" eaLnBrk="1" fontAlgn="base" hangingPunct="1">
              <a:lnSpc>
                <a:spcPct val="130000"/>
              </a:lnSpc>
              <a:spcBef>
                <a:spcPct val="30000"/>
              </a:spcBef>
              <a:spcAft>
                <a:spcPct val="0"/>
              </a:spcAft>
              <a:buFont typeface="FrutigerNext LT Medium" pitchFamily="34" charset="0"/>
              <a:buChar char="~"/>
              <a:defRPr sz="1200">
                <a:solidFill>
                  <a:schemeClr val="tx1"/>
                </a:solidFill>
                <a:latin typeface="微软雅黑" panose="020B0503020204020204" charset="-122"/>
                <a:ea typeface="微软雅黑" panose="020B0503020204020204" charset="-122"/>
                <a:cs typeface="Arial" panose="020B0604020202020204" pitchFamily="34" charset="0"/>
              </a:defRPr>
            </a:lvl5pPr>
            <a:lvl6pPr marL="2257425" indent="-200025"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4625" indent="-200025"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1825" indent="-200025"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29025" indent="-200025"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lvl="1"/>
            <a:endParaRPr lang="zh-CN" altLang="en-US" b="0" i="0" dirty="0">
              <a:latin typeface="Arial" panose="020B0604020202020204" pitchFamily="34" charset="0"/>
              <a:sym typeface="Arial" panose="020B0604020202020204" pitchFamily="34" charset="0"/>
            </a:endParaRPr>
          </a:p>
        </p:txBody>
      </p:sp>
      <p:pic>
        <p:nvPicPr>
          <p:cNvPr id="22530" name="Picture 2"/>
          <p:cNvPicPr>
            <a:picLocks noChangeAspect="1" noChangeArrowheads="1"/>
          </p:cNvPicPr>
          <p:nvPr/>
        </p:nvPicPr>
        <p:blipFill>
          <a:blip r:embed="rId1">
            <a:extLst>
              <a:ext uri="{28A0092B-C50C-407E-A947-70E740481C1C}">
                <a14:useLocalDpi xmlns:a14="http://schemas.microsoft.com/office/drawing/2010/main" val="0"/>
              </a:ext>
            </a:extLst>
          </a:blip>
          <a:srcRect r="2402" b="764"/>
          <a:stretch>
            <a:fillRect/>
          </a:stretch>
        </p:blipFill>
        <p:spPr bwMode="auto">
          <a:xfrm>
            <a:off x="6324600" y="2783840"/>
            <a:ext cx="5469890" cy="2473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Arial" panose="020B0604020202020204" pitchFamily="34" charset="0"/>
              </a:rPr>
              <a:t>特殊时隙</a:t>
            </a:r>
            <a:endParaRPr lang="zh-CN" altLang="en-US" dirty="0">
              <a:sym typeface="Arial" panose="020B0604020202020204" pitchFamily="34" charset="0"/>
            </a:endParaRPr>
          </a:p>
        </p:txBody>
      </p:sp>
      <p:sp>
        <p:nvSpPr>
          <p:cNvPr id="4" name="灯片编号占位符 3"/>
          <p:cNvSpPr>
            <a:spLocks noGrp="1"/>
          </p:cNvSpPr>
          <p:nvPr>
            <p:ph type="sldNum" sz="quarter" idx="10"/>
          </p:nvPr>
        </p:nvSpPr>
        <p:spPr>
          <a:xfrm>
            <a:off x="8128000" y="6524627"/>
            <a:ext cx="2025651" cy="333375"/>
          </a:xfrm>
        </p:spPr>
        <p:txBody>
          <a:bodyPr/>
          <a:lstStyle/>
          <a:p>
            <a:r>
              <a:rPr lang="en-US" altLang="zh-CN" sz="135" smtClean="0">
                <a:sym typeface="Arial" panose="020B0604020202020204" pitchFamily="34" charset="0"/>
              </a:rPr>
              <a:t>Page</a:t>
            </a:r>
            <a:fld id="{B77D227A-1AE4-4BCD-9973-754D0181BA73}" type="slidenum">
              <a:rPr lang="en-US" altLang="zh-CN" sz="135" smtClean="0">
                <a:sym typeface="Arial" panose="020B0604020202020204" pitchFamily="34" charset="0"/>
              </a:rPr>
            </a:fld>
            <a:endParaRPr lang="en-US" altLang="zh-CN" sz="135">
              <a:sym typeface="Arial" panose="020B0604020202020204" pitchFamily="34" charset="0"/>
            </a:endParaRPr>
          </a:p>
        </p:txBody>
      </p:sp>
      <p:sp>
        <p:nvSpPr>
          <p:cNvPr id="10" name="内容占位符 2"/>
          <p:cNvSpPr>
            <a:spLocks noGrp="1"/>
          </p:cNvSpPr>
          <p:nvPr>
            <p:ph idx="1"/>
          </p:nvPr>
        </p:nvSpPr>
        <p:spPr>
          <a:xfrm>
            <a:off x="521970" y="1247775"/>
            <a:ext cx="10920730" cy="4196080"/>
          </a:xfrm>
        </p:spPr>
        <p:txBody>
          <a:bodyPr/>
          <a:lstStyle/>
          <a:p>
            <a:pPr marL="0" indent="0">
              <a:buNone/>
            </a:pPr>
            <a:r>
              <a:rPr lang="en-US" altLang="zh-CN" sz="2135" dirty="0"/>
              <a:t> </a:t>
            </a:r>
            <a:r>
              <a:rPr lang="en-US" altLang="zh-CN" sz="2135" dirty="0" smtClean="0"/>
              <a:t> </a:t>
            </a:r>
            <a:r>
              <a:rPr lang="en-US" altLang="zh-CN" sz="2400" b="1" dirty="0" smtClean="0"/>
              <a:t>  </a:t>
            </a:r>
            <a:r>
              <a:rPr lang="zh-CN" altLang="zh-CN" sz="2400" b="1" dirty="0" smtClean="0"/>
              <a:t>在</a:t>
            </a:r>
            <a:r>
              <a:rPr lang="en-US" altLang="zh-CN" sz="2400" b="1" dirty="0"/>
              <a:t>3GPP</a:t>
            </a:r>
            <a:r>
              <a:rPr lang="zh-CN" altLang="zh-CN" sz="2400" b="1" dirty="0"/>
              <a:t>协议中，</a:t>
            </a:r>
            <a:r>
              <a:rPr lang="en-US" altLang="zh-CN" sz="2400" b="1" dirty="0"/>
              <a:t>NR</a:t>
            </a:r>
            <a:r>
              <a:rPr lang="zh-CN" altLang="zh-CN" sz="2400" b="1" dirty="0"/>
              <a:t>引入了自包含</a:t>
            </a:r>
            <a:r>
              <a:rPr lang="en-US" altLang="zh-CN" sz="2400" b="1" dirty="0"/>
              <a:t>(Self-contained)</a:t>
            </a:r>
            <a:r>
              <a:rPr lang="zh-CN" altLang="zh-CN" sz="2400" b="1" dirty="0"/>
              <a:t>时隙的概念，</a:t>
            </a:r>
            <a:r>
              <a:rPr lang="en-US" altLang="zh-CN" sz="2400" b="1" dirty="0"/>
              <a:t>Type 4-3</a:t>
            </a:r>
            <a:r>
              <a:rPr lang="zh-CN" altLang="zh-CN" sz="2400" b="1" dirty="0"/>
              <a:t>和</a:t>
            </a:r>
            <a:r>
              <a:rPr lang="en-US" altLang="zh-CN" sz="2400" b="1" dirty="0"/>
              <a:t>4-4</a:t>
            </a:r>
            <a:r>
              <a:rPr lang="zh-CN" altLang="zh-CN" sz="2400" b="1" dirty="0"/>
              <a:t>都属于自包含时隙。特点是同一时隙内包含</a:t>
            </a:r>
            <a:r>
              <a:rPr lang="en-US" altLang="zh-CN" sz="2400" b="1" dirty="0"/>
              <a:t>DL</a:t>
            </a:r>
            <a:r>
              <a:rPr lang="zh-CN" altLang="zh-CN" sz="2400" b="1" dirty="0"/>
              <a:t>、</a:t>
            </a:r>
            <a:r>
              <a:rPr lang="en-US" altLang="zh-CN" sz="2400" b="1" dirty="0"/>
              <a:t>UL</a:t>
            </a:r>
            <a:r>
              <a:rPr lang="zh-CN" altLang="zh-CN" sz="2400" b="1" dirty="0"/>
              <a:t>和</a:t>
            </a:r>
            <a:r>
              <a:rPr lang="en-US" altLang="zh-CN" sz="2400" b="1" dirty="0"/>
              <a:t>GP</a:t>
            </a:r>
            <a:r>
              <a:rPr lang="zh-CN" altLang="zh-CN" sz="2400" b="1" dirty="0"/>
              <a:t>，分为下行和上行两种自包含</a:t>
            </a:r>
            <a:r>
              <a:rPr lang="zh-CN" altLang="zh-CN" sz="2400" b="1" dirty="0" smtClean="0"/>
              <a:t>时隙</a:t>
            </a:r>
            <a:r>
              <a:rPr lang="zh-CN" altLang="en-US" sz="2400" b="1" dirty="0" smtClean="0"/>
              <a:t>。</a:t>
            </a:r>
            <a:endParaRPr lang="zh-CN" altLang="zh-CN" sz="2400" b="1" dirty="0"/>
          </a:p>
          <a:p>
            <a:pPr marL="0" indent="0">
              <a:buNone/>
            </a:pPr>
            <a:r>
              <a:rPr lang="zh-CN" altLang="en-US" sz="2400" b="1" dirty="0"/>
              <a:t>（</a:t>
            </a:r>
            <a:r>
              <a:rPr lang="en-US" altLang="zh-CN" sz="2400" b="1" dirty="0"/>
              <a:t>1</a:t>
            </a:r>
            <a:r>
              <a:rPr lang="zh-CN" altLang="en-US" sz="2400" b="1" dirty="0"/>
              <a:t>）</a:t>
            </a:r>
            <a:r>
              <a:rPr lang="zh-CN" altLang="zh-CN" sz="2400" b="1" dirty="0"/>
              <a:t>下行自包含时隙：包含</a:t>
            </a:r>
            <a:r>
              <a:rPr lang="en-US" altLang="zh-CN" sz="2400" b="1" dirty="0"/>
              <a:t>DL</a:t>
            </a:r>
            <a:r>
              <a:rPr lang="zh-CN" altLang="zh-CN" sz="2400" b="1" dirty="0"/>
              <a:t>数据和相应的</a:t>
            </a:r>
            <a:r>
              <a:rPr lang="en-US" altLang="zh-CN" sz="2400" b="1" dirty="0"/>
              <a:t>HARQ</a:t>
            </a:r>
            <a:r>
              <a:rPr lang="zh-CN" altLang="zh-CN" sz="2400" b="1" dirty="0"/>
              <a:t>反馈、</a:t>
            </a:r>
            <a:r>
              <a:rPr lang="en-US" altLang="zh-CN" sz="2400" b="1" dirty="0"/>
              <a:t>SRS</a:t>
            </a:r>
            <a:r>
              <a:rPr lang="zh-CN" altLang="zh-CN" sz="2400" b="1" dirty="0"/>
              <a:t>等上行控制信息</a:t>
            </a:r>
            <a:endParaRPr lang="en-US" altLang="zh-CN" sz="2400" b="1" dirty="0"/>
          </a:p>
          <a:p>
            <a:pPr marL="0" indent="0">
              <a:buNone/>
            </a:pPr>
            <a:r>
              <a:rPr lang="zh-CN" altLang="en-US" sz="2400" b="1" dirty="0">
                <a:sym typeface="Arial" panose="020B0604020202020204" pitchFamily="34" charset="0"/>
              </a:rPr>
              <a:t>（</a:t>
            </a:r>
            <a:r>
              <a:rPr lang="en-US" altLang="zh-CN" sz="2400" b="1" dirty="0">
                <a:sym typeface="Arial" panose="020B0604020202020204" pitchFamily="34" charset="0"/>
              </a:rPr>
              <a:t>2</a:t>
            </a:r>
            <a:r>
              <a:rPr lang="zh-CN" altLang="en-US" sz="2400" b="1" dirty="0">
                <a:sym typeface="Arial" panose="020B0604020202020204" pitchFamily="34" charset="0"/>
              </a:rPr>
              <a:t>）</a:t>
            </a:r>
            <a:r>
              <a:rPr lang="zh-CN" altLang="zh-CN" sz="2400" b="1" dirty="0"/>
              <a:t>上行自包含时隙：包含</a:t>
            </a:r>
            <a:r>
              <a:rPr lang="en-US" altLang="zh-CN" sz="2400" b="1" dirty="0"/>
              <a:t>UL</a:t>
            </a:r>
            <a:r>
              <a:rPr lang="zh-CN" altLang="zh-CN" sz="2400" b="1" dirty="0"/>
              <a:t>数据以及对</a:t>
            </a:r>
            <a:r>
              <a:rPr lang="en-US" altLang="zh-CN" sz="2400" b="1" dirty="0"/>
              <a:t>UL</a:t>
            </a:r>
            <a:r>
              <a:rPr lang="zh-CN" altLang="zh-CN" sz="2400" b="1" dirty="0"/>
              <a:t>的调度信息</a:t>
            </a:r>
            <a:endParaRPr lang="zh-CN" altLang="zh-CN" sz="2400" b="1" dirty="0">
              <a:sym typeface="Arial" panose="020B0604020202020204" pitchFamily="34" charset="0"/>
            </a:endParaRPr>
          </a:p>
        </p:txBody>
      </p:sp>
      <p:sp>
        <p:nvSpPr>
          <p:cNvPr id="53" name="内容占位符 2"/>
          <p:cNvSpPr>
            <a:spLocks noGrp="1"/>
          </p:cNvSpPr>
          <p:nvPr/>
        </p:nvSpPr>
        <p:spPr bwMode="auto">
          <a:xfrm>
            <a:off x="533493" y="1828931"/>
            <a:ext cx="9677547" cy="4183911"/>
          </a:xfrm>
          <a:prstGeom prst="rect">
            <a:avLst/>
          </a:prstGeom>
          <a:noFill/>
          <a:ln w="9525">
            <a:noFill/>
            <a:miter lim="800000"/>
          </a:ln>
          <a:effectLst/>
        </p:spPr>
        <p:txBody>
          <a:bodyPr vert="horz" wrap="square" lIns="80126" tIns="40064" rIns="80126" bIns="40064" numCol="1" anchor="t" anchorCtr="0" compatLnSpc="1"/>
          <a:lstStyle>
            <a:lvl1pPr marL="301625" indent="-301625" algn="l" defTabSz="802005" rtl="0" eaLnBrk="1" fontAlgn="base" hangingPunct="1">
              <a:lnSpc>
                <a:spcPct val="130000"/>
              </a:lnSpc>
              <a:spcBef>
                <a:spcPct val="30000"/>
              </a:spcBef>
              <a:spcAft>
                <a:spcPct val="0"/>
              </a:spcAft>
              <a:buClr>
                <a:srgbClr val="808080"/>
              </a:buClr>
              <a:buSzPct val="60000"/>
              <a:buFont typeface="Wingdings" panose="05000000000000000000" pitchFamily="2" charset="2"/>
              <a:buChar char="l"/>
              <a:defRPr sz="1800">
                <a:solidFill>
                  <a:schemeClr val="tx1"/>
                </a:solidFill>
                <a:latin typeface="微软雅黑" panose="020B0503020204020204" charset="-122"/>
                <a:ea typeface="微软雅黑" panose="020B0503020204020204" charset="-122"/>
                <a:cs typeface="Arial" panose="020B0604020202020204" pitchFamily="34" charset="0"/>
              </a:defRPr>
            </a:lvl1pPr>
            <a:lvl2pPr marL="654050" indent="-252730" algn="l" defTabSz="802005" rtl="0" eaLnBrk="1" fontAlgn="base" hangingPunct="1">
              <a:lnSpc>
                <a:spcPct val="130000"/>
              </a:lnSpc>
              <a:spcBef>
                <a:spcPct val="30000"/>
              </a:spcBef>
              <a:spcAft>
                <a:spcPct val="0"/>
              </a:spcAft>
              <a:buClr>
                <a:srgbClr val="080808"/>
              </a:buClr>
              <a:buSzPct val="50000"/>
              <a:buFont typeface="Wingdings" panose="05000000000000000000" pitchFamily="2" charset="2"/>
              <a:buChar char="p"/>
              <a:defRPr sz="1600">
                <a:solidFill>
                  <a:schemeClr val="tx1"/>
                </a:solidFill>
                <a:latin typeface="微软雅黑" panose="020B0503020204020204" charset="-122"/>
                <a:ea typeface="微软雅黑" panose="020B0503020204020204" charset="-122"/>
                <a:cs typeface="Arial" panose="020B0604020202020204" pitchFamily="34" charset="0"/>
              </a:defRPr>
            </a:lvl2pPr>
            <a:lvl3pPr marL="1003300" indent="-201930" algn="l" defTabSz="802005" rtl="0" eaLnBrk="1" fontAlgn="base" hangingPunct="1">
              <a:lnSpc>
                <a:spcPct val="130000"/>
              </a:lnSpc>
              <a:spcBef>
                <a:spcPct val="30000"/>
              </a:spcBef>
              <a:spcAft>
                <a:spcPct val="0"/>
              </a:spcAft>
              <a:buSzPct val="50000"/>
              <a:buFont typeface="Wingdings" panose="05000000000000000000" pitchFamily="2" charset="2"/>
              <a:buChar char="n"/>
              <a:defRPr sz="1400">
                <a:solidFill>
                  <a:schemeClr val="tx1"/>
                </a:solidFill>
                <a:latin typeface="微软雅黑" panose="020B0503020204020204" charset="-122"/>
                <a:ea typeface="微软雅黑" panose="020B0503020204020204" charset="-122"/>
                <a:cs typeface="Arial" panose="020B0604020202020204" pitchFamily="34" charset="0"/>
              </a:defRPr>
            </a:lvl3pPr>
            <a:lvl4pPr marL="1400175" indent="-198755" algn="l" defTabSz="802005" rtl="0" eaLnBrk="1" fontAlgn="base" hangingPunct="1">
              <a:lnSpc>
                <a:spcPct val="130000"/>
              </a:lnSpc>
              <a:spcBef>
                <a:spcPct val="30000"/>
              </a:spcBef>
              <a:spcAft>
                <a:spcPct val="0"/>
              </a:spcAft>
              <a:buChar char="–"/>
              <a:defRPr sz="1200">
                <a:solidFill>
                  <a:schemeClr val="tx1"/>
                </a:solidFill>
                <a:latin typeface="微软雅黑" panose="020B0503020204020204" charset="-122"/>
                <a:ea typeface="微软雅黑" panose="020B0503020204020204" charset="-122"/>
                <a:cs typeface="Arial" panose="020B0604020202020204" pitchFamily="34" charset="0"/>
              </a:defRPr>
            </a:lvl4pPr>
            <a:lvl5pPr marL="1800225" indent="-200025" algn="l" defTabSz="802005" rtl="0" eaLnBrk="1" fontAlgn="base" hangingPunct="1">
              <a:lnSpc>
                <a:spcPct val="130000"/>
              </a:lnSpc>
              <a:spcBef>
                <a:spcPct val="30000"/>
              </a:spcBef>
              <a:spcAft>
                <a:spcPct val="0"/>
              </a:spcAft>
              <a:buFont typeface="FrutigerNext LT Medium" pitchFamily="34" charset="0"/>
              <a:buChar char="~"/>
              <a:defRPr sz="1200">
                <a:solidFill>
                  <a:schemeClr val="tx1"/>
                </a:solidFill>
                <a:latin typeface="微软雅黑" panose="020B0503020204020204" charset="-122"/>
                <a:ea typeface="微软雅黑" panose="020B0503020204020204" charset="-122"/>
                <a:cs typeface="Arial" panose="020B0604020202020204" pitchFamily="34" charset="0"/>
              </a:defRPr>
            </a:lvl5pPr>
            <a:lvl6pPr marL="2257425" indent="-200025"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4625" indent="-200025"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1825" indent="-200025"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29025" indent="-200025"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marL="0" indent="0">
              <a:buNone/>
            </a:pPr>
            <a:endParaRPr lang="zh-CN" altLang="en-US" dirty="0">
              <a:latin typeface="HuaweiSans-Regular"/>
              <a:ea typeface="方正兰亭黑简体" panose="02000000000000000000" pitchFamily="2" charset="-122"/>
              <a:cs typeface="+mn-cs"/>
              <a:sym typeface="Arial" panose="020B0604020202020204" pitchFamily="34" charset="0"/>
            </a:endParaRPr>
          </a:p>
        </p:txBody>
      </p:sp>
      <p:sp>
        <p:nvSpPr>
          <p:cNvPr id="3" name="Rectangle 2"/>
          <p:cNvSpPr>
            <a:spLocks noChangeArrowheads="1"/>
          </p:cNvSpPr>
          <p:nvPr/>
        </p:nvSpPr>
        <p:spPr bwMode="auto">
          <a:xfrm>
            <a:off x="0" y="172403"/>
            <a:ext cx="309880" cy="112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sz="135"/>
          </a:p>
        </p:txBody>
      </p:sp>
      <p:pic>
        <p:nvPicPr>
          <p:cNvPr id="18433" name="图片 21"/>
          <p:cNvPicPr>
            <a:picLocks noChangeAspect="1" noChangeArrowheads="1"/>
          </p:cNvPicPr>
          <p:nvPr/>
        </p:nvPicPr>
        <p:blipFill>
          <a:blip r:embed="rId1">
            <a:extLst>
              <a:ext uri="{28A0092B-C50C-407E-A947-70E740481C1C}">
                <a14:useLocalDpi xmlns:a14="http://schemas.microsoft.com/office/drawing/2010/main" val="0"/>
              </a:ext>
            </a:extLst>
          </a:blip>
          <a:srcRect r="13025"/>
          <a:stretch>
            <a:fillRect/>
          </a:stretch>
        </p:blipFill>
        <p:spPr bwMode="auto">
          <a:xfrm>
            <a:off x="1524672" y="3646583"/>
            <a:ext cx="3883635" cy="214872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1667507" y="5780281"/>
            <a:ext cx="3410155"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下行自包含时隙</a:t>
            </a:r>
            <a:endParaRPr kumimoji="0" lang="zh-CN" altLang="en-US" sz="3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18436" name="图片 22"/>
          <p:cNvPicPr>
            <a:picLocks noChangeAspect="1" noChangeArrowheads="1"/>
          </p:cNvPicPr>
          <p:nvPr/>
        </p:nvPicPr>
        <p:blipFill>
          <a:blip r:embed="rId2">
            <a:extLst>
              <a:ext uri="{28A0092B-C50C-407E-A947-70E740481C1C}">
                <a14:useLocalDpi xmlns:a14="http://schemas.microsoft.com/office/drawing/2010/main" val="0"/>
              </a:ext>
            </a:extLst>
          </a:blip>
          <a:srcRect l="14375" r="9206"/>
          <a:stretch>
            <a:fillRect/>
          </a:stretch>
        </p:blipFill>
        <p:spPr bwMode="auto">
          <a:xfrm>
            <a:off x="6303591" y="3584343"/>
            <a:ext cx="3816349" cy="2210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7392143" y="5730692"/>
            <a:ext cx="2052229" cy="337185"/>
          </a:xfrm>
          <a:prstGeom prst="rect">
            <a:avLst/>
          </a:prstGeom>
        </p:spPr>
        <p:txBody>
          <a:bodyPr wrap="square">
            <a:spAutoFit/>
          </a:bodyPr>
          <a:lstStyle/>
          <a:p>
            <a:r>
              <a:rPr lang="zh-CN" altLang="zh-CN" sz="1600" dirty="0"/>
              <a:t>上行自包含时隙</a:t>
            </a:r>
            <a:endParaRPr lang="zh-CN" altLang="en-US" sz="16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380802" y="609318"/>
            <a:ext cx="5882987" cy="6231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smtClean="0">
                <a:solidFill>
                  <a:srgbClr val="0000FF"/>
                </a:solidFill>
                <a:latin typeface="微软雅黑" panose="020B0503020204020204" charset="-122"/>
                <a:ea typeface="微软雅黑" panose="020B0503020204020204" charset="-122"/>
              </a:rPr>
              <a:t> </a:t>
            </a:r>
            <a:r>
              <a:rPr lang="en-US" altLang="zh-CN" sz="2800" dirty="0">
                <a:solidFill>
                  <a:srgbClr val="0000FF"/>
                </a:solidFill>
                <a:latin typeface="微软雅黑" panose="020B0503020204020204" charset="-122"/>
                <a:ea typeface="微软雅黑" panose="020B0503020204020204" charset="-122"/>
                <a:sym typeface="+mn-ea"/>
              </a:rPr>
              <a:t>5G</a:t>
            </a:r>
            <a:r>
              <a:rPr lang="zh-CN" altLang="en-US" sz="2800" dirty="0">
                <a:solidFill>
                  <a:srgbClr val="0000FF"/>
                </a:solidFill>
                <a:latin typeface="微软雅黑" panose="020B0503020204020204" charset="-122"/>
                <a:ea typeface="微软雅黑" panose="020B0503020204020204" charset="-122"/>
                <a:sym typeface="+mn-ea"/>
              </a:rPr>
              <a:t>关键技术指标</a:t>
            </a:r>
            <a:endParaRPr lang="zh-CN" altLang="en-US" sz="2800" dirty="0">
              <a:solidFill>
                <a:srgbClr val="0000FF"/>
              </a:solidFill>
              <a:latin typeface="微软雅黑" panose="020B0503020204020204" charset="-122"/>
              <a:ea typeface="微软雅黑" panose="020B0503020204020204" charset="-122"/>
              <a:sym typeface="+mn-ea"/>
            </a:endParaRPr>
          </a:p>
        </p:txBody>
      </p:sp>
      <p:pic>
        <p:nvPicPr>
          <p:cNvPr id="1028" name="Picture 4"/>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3657600" y="381000"/>
            <a:ext cx="7179945" cy="591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38" name="矩形 3"/>
          <p:cNvSpPr/>
          <p:nvPr>
            <p:custDataLst>
              <p:tags r:id="rId3"/>
            </p:custDataLst>
          </p:nvPr>
        </p:nvSpPr>
        <p:spPr>
          <a:xfrm>
            <a:off x="4191000" y="6324600"/>
            <a:ext cx="4071938" cy="368300"/>
          </a:xfrm>
          <a:prstGeom prst="rect">
            <a:avLst/>
          </a:prstGeom>
          <a:noFill/>
          <a:ln w="9525">
            <a:noFill/>
          </a:ln>
        </p:spPr>
        <p:txBody>
          <a:bodyPr wrap="none" anchor="t" anchorCtr="0">
            <a:spAutoFit/>
          </a:bodyPr>
          <a:p>
            <a:pPr>
              <a:buClrTx/>
              <a:buFontTx/>
            </a:pPr>
            <a:r>
              <a:rPr lang="zh-CN" altLang="zh-CN" dirty="0">
                <a:latin typeface="Arial" panose="020B0604020202020204" pitchFamily="34" charset="0"/>
                <a:ea typeface="宋体" panose="02010600030101010101" pitchFamily="2" charset="-122"/>
              </a:rPr>
              <a:t>图7-4  4G/5G关键能力指标对比雷达图</a:t>
            </a:r>
            <a:endParaRPr lang="zh-CN" altLang="zh-CN"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标题 1"/>
          <p:cNvSpPr txBox="1"/>
          <p:nvPr/>
        </p:nvSpPr>
        <p:spPr>
          <a:xfrm>
            <a:off x="2208213" y="404813"/>
            <a:ext cx="3468687" cy="622300"/>
          </a:xfrm>
          <a:prstGeom prst="rect">
            <a:avLst/>
          </a:prstGeom>
          <a:noFill/>
          <a:ln w="9525">
            <a:noFill/>
          </a:ln>
        </p:spPr>
        <p:txBody>
          <a:bodyPr lIns="91440" tIns="45720" rIns="91440" bIns="45720" anchor="ctr" anchorCtr="0"/>
          <a:p>
            <a:pPr>
              <a:lnSpc>
                <a:spcPct val="130000"/>
              </a:lnSpc>
            </a:pPr>
            <a:endParaRPr lang="zh-CN" altLang="zh-CN" sz="2800" dirty="0">
              <a:latin typeface="Garamond" panose="02020404030301010803" pitchFamily="18" charset="0"/>
              <a:ea typeface="宋体" panose="02010600030101010101" pitchFamily="2" charset="-122"/>
            </a:endParaRPr>
          </a:p>
        </p:txBody>
      </p:sp>
      <p:pic>
        <p:nvPicPr>
          <p:cNvPr id="50178" name="Picture 4"/>
          <p:cNvPicPr>
            <a:picLocks noChangeAspect="1"/>
          </p:cNvPicPr>
          <p:nvPr/>
        </p:nvPicPr>
        <p:blipFill>
          <a:blip r:embed="rId1"/>
          <a:srcRect l="1147" t="4401" r="1739" b="3032"/>
          <a:stretch>
            <a:fillRect/>
          </a:stretch>
        </p:blipFill>
        <p:spPr>
          <a:xfrm>
            <a:off x="658495" y="577215"/>
            <a:ext cx="10875010" cy="5391150"/>
          </a:xfrm>
          <a:prstGeom prst="rect">
            <a:avLst/>
          </a:prstGeom>
          <a:noFill/>
          <a:ln w="9525">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207568" y="404664"/>
            <a:ext cx="3469553" cy="6231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30000"/>
              </a:lnSpc>
            </a:pPr>
            <a:endParaRPr lang="zh-CN" altLang="zh-CN" sz="2800" dirty="0"/>
          </a:p>
        </p:txBody>
      </p:sp>
      <p:sp>
        <p:nvSpPr>
          <p:cNvPr id="2" name="矩形 1"/>
          <p:cNvSpPr/>
          <p:nvPr/>
        </p:nvSpPr>
        <p:spPr>
          <a:xfrm>
            <a:off x="685800" y="838200"/>
            <a:ext cx="10631170" cy="4523105"/>
          </a:xfrm>
          <a:prstGeom prst="rect">
            <a:avLst/>
          </a:prstGeom>
        </p:spPr>
        <p:txBody>
          <a:bodyPr wrap="square">
            <a:spAutoFit/>
          </a:bodyPr>
          <a:lstStyle/>
          <a:p>
            <a:pPr>
              <a:lnSpc>
                <a:spcPct val="150000"/>
              </a:lnSpc>
            </a:pPr>
            <a:r>
              <a:rPr lang="en-US" altLang="zh-CN" sz="3200" dirty="0">
                <a:solidFill>
                  <a:schemeClr val="tx1"/>
                </a:solidFill>
              </a:rPr>
              <a:t>2. </a:t>
            </a:r>
            <a:r>
              <a:rPr lang="zh-CN" altLang="zh-CN" sz="3200" dirty="0">
                <a:solidFill>
                  <a:schemeClr val="tx1"/>
                </a:solidFill>
              </a:rPr>
              <a:t>物理资源</a:t>
            </a:r>
            <a:endParaRPr lang="zh-CN" altLang="zh-CN" sz="3200" dirty="0">
              <a:solidFill>
                <a:schemeClr val="tx1"/>
              </a:solidFill>
            </a:endParaRPr>
          </a:p>
          <a:p>
            <a:pPr>
              <a:lnSpc>
                <a:spcPct val="150000"/>
              </a:lnSpc>
            </a:pPr>
            <a:r>
              <a:rPr lang="en-US" altLang="zh-CN" sz="3200" dirty="0" smtClean="0">
                <a:solidFill>
                  <a:schemeClr val="tx1"/>
                </a:solidFill>
              </a:rPr>
              <a:t>       NR</a:t>
            </a:r>
            <a:r>
              <a:rPr lang="zh-CN" altLang="zh-CN" sz="3200" dirty="0">
                <a:solidFill>
                  <a:schemeClr val="tx1"/>
                </a:solidFill>
              </a:rPr>
              <a:t>的物理资源包括三部分：</a:t>
            </a:r>
            <a:r>
              <a:rPr lang="zh-CN" altLang="zh-CN" sz="3200" dirty="0">
                <a:solidFill>
                  <a:srgbClr val="FF0000"/>
                </a:solidFill>
              </a:rPr>
              <a:t>频率资源、时间资源和空间资源</a:t>
            </a:r>
            <a:r>
              <a:rPr lang="zh-CN" altLang="zh-CN" sz="3200" dirty="0">
                <a:solidFill>
                  <a:schemeClr val="tx1"/>
                </a:solidFill>
              </a:rPr>
              <a:t>。频率资源是指</a:t>
            </a:r>
            <a:r>
              <a:rPr lang="zh-CN" altLang="zh-CN" sz="3200" dirty="0">
                <a:solidFill>
                  <a:srgbClr val="FF0000"/>
                </a:solidFill>
              </a:rPr>
              <a:t>子载波</a:t>
            </a:r>
            <a:r>
              <a:rPr lang="zh-CN" altLang="zh-CN" sz="3200" dirty="0">
                <a:solidFill>
                  <a:schemeClr val="tx1"/>
                </a:solidFill>
              </a:rPr>
              <a:t>，时间资源是指</a:t>
            </a:r>
            <a:r>
              <a:rPr lang="zh-CN" altLang="zh-CN" sz="3200" dirty="0">
                <a:solidFill>
                  <a:srgbClr val="FF0000"/>
                </a:solidFill>
              </a:rPr>
              <a:t>时隙</a:t>
            </a:r>
            <a:r>
              <a:rPr lang="en-US" altLang="zh-CN" sz="3200" dirty="0">
                <a:solidFill>
                  <a:srgbClr val="FF0000"/>
                </a:solidFill>
              </a:rPr>
              <a:t>/</a:t>
            </a:r>
            <a:r>
              <a:rPr lang="zh-CN" altLang="zh-CN" sz="3200" dirty="0">
                <a:solidFill>
                  <a:srgbClr val="FF0000"/>
                </a:solidFill>
              </a:rPr>
              <a:t>符号</a:t>
            </a:r>
            <a:r>
              <a:rPr lang="zh-CN" altLang="zh-CN" sz="3200" dirty="0">
                <a:solidFill>
                  <a:schemeClr val="tx1"/>
                </a:solidFill>
              </a:rPr>
              <a:t>，空间资源是指</a:t>
            </a:r>
            <a:r>
              <a:rPr lang="zh-CN" altLang="zh-CN" sz="3200" dirty="0">
                <a:solidFill>
                  <a:srgbClr val="FF0000"/>
                </a:solidFill>
              </a:rPr>
              <a:t>天线端口</a:t>
            </a:r>
            <a:r>
              <a:rPr lang="zh-CN" altLang="zh-CN" sz="3200" dirty="0" smtClean="0">
                <a:solidFill>
                  <a:schemeClr val="tx1"/>
                </a:solidFill>
              </a:rPr>
              <a:t>。</a:t>
            </a:r>
            <a:endParaRPr lang="zh-CN" altLang="zh-CN" sz="3200" dirty="0" smtClean="0">
              <a:solidFill>
                <a:schemeClr val="tx1"/>
              </a:solidFill>
            </a:endParaRPr>
          </a:p>
          <a:p>
            <a:pPr marL="457200" indent="-457200">
              <a:lnSpc>
                <a:spcPct val="150000"/>
              </a:lnSpc>
              <a:buFont typeface="Arial" panose="020B0604020202020204" pitchFamily="34" charset="0"/>
              <a:buChar char="•"/>
            </a:pPr>
            <a:r>
              <a:rPr lang="en-US" altLang="zh-CN" sz="3200" b="0" dirty="0" smtClean="0">
                <a:solidFill>
                  <a:schemeClr val="tx1"/>
                </a:solidFill>
                <a:latin typeface="宋体" panose="02010600030101010101" pitchFamily="2" charset="-122"/>
                <a:ea typeface="宋体" panose="02010600030101010101" pitchFamily="2" charset="-122"/>
              </a:rPr>
              <a:t>NR</a:t>
            </a:r>
            <a:r>
              <a:rPr lang="zh-CN" altLang="en-US" sz="3200" b="0" dirty="0" smtClean="0">
                <a:solidFill>
                  <a:schemeClr val="tx1"/>
                </a:solidFill>
                <a:latin typeface="宋体" panose="02010600030101010101" pitchFamily="2" charset="-122"/>
                <a:ea typeface="宋体" panose="02010600030101010101" pitchFamily="2" charset="-122"/>
              </a:rPr>
              <a:t>的基本时间单元为</a:t>
            </a:r>
            <a:r>
              <a:rPr lang="en-US" altLang="zh-CN" sz="3200" b="0" dirty="0">
                <a:sym typeface="+mn-ea"/>
              </a:rPr>
              <a:t>Tc=1/(</a:t>
            </a:r>
            <a:r>
              <a:rPr lang="zh-CN" altLang="zh-CN" sz="3200" b="0" dirty="0">
                <a:sym typeface="+mn-ea"/>
              </a:rPr>
              <a:t>Δ</a:t>
            </a:r>
            <a:r>
              <a:rPr lang="en-US" altLang="zh-CN" sz="3200" b="0" i="1" dirty="0">
                <a:sym typeface="+mn-ea"/>
              </a:rPr>
              <a:t>f</a:t>
            </a:r>
            <a:r>
              <a:rPr lang="en-US" altLang="zh-CN" sz="3200" b="0" i="1" baseline="-25000" dirty="0">
                <a:sym typeface="+mn-ea"/>
              </a:rPr>
              <a:t>max</a:t>
            </a:r>
            <a:r>
              <a:rPr lang="zh-CN" altLang="zh-CN" sz="3200" b="0" dirty="0">
                <a:sym typeface="+mn-ea"/>
              </a:rPr>
              <a:t>×</a:t>
            </a:r>
            <a:r>
              <a:rPr lang="en-US" altLang="zh-CN" sz="3200" b="0" dirty="0">
                <a:sym typeface="+mn-ea"/>
              </a:rPr>
              <a:t>N</a:t>
            </a:r>
            <a:r>
              <a:rPr lang="en-US" altLang="zh-CN" sz="3200" b="0" baseline="-25000" dirty="0">
                <a:sym typeface="+mn-ea"/>
              </a:rPr>
              <a:t>f</a:t>
            </a:r>
            <a:r>
              <a:rPr lang="en-US" altLang="zh-CN" sz="3200" b="0" dirty="0">
                <a:sym typeface="+mn-ea"/>
              </a:rPr>
              <a:t>)</a:t>
            </a:r>
            <a:r>
              <a:rPr lang="zh-CN" altLang="en-US" sz="3200" b="0" dirty="0">
                <a:sym typeface="+mn-ea"/>
              </a:rPr>
              <a:t>，其中</a:t>
            </a:r>
            <a:r>
              <a:rPr lang="zh-CN" altLang="zh-CN" sz="3200" b="0" dirty="0">
                <a:sym typeface="+mn-ea"/>
              </a:rPr>
              <a:t>Δ</a:t>
            </a:r>
            <a:r>
              <a:rPr lang="en-US" altLang="zh-CN" sz="3200" b="0" i="1" dirty="0">
                <a:sym typeface="+mn-ea"/>
              </a:rPr>
              <a:t>f</a:t>
            </a:r>
            <a:r>
              <a:rPr lang="en-US" altLang="zh-CN" sz="3200" b="0" i="1" baseline="-25000" dirty="0">
                <a:sym typeface="+mn-ea"/>
              </a:rPr>
              <a:t>max</a:t>
            </a:r>
            <a:r>
              <a:rPr lang="en-US" altLang="zh-CN" sz="3200" b="0" dirty="0">
                <a:sym typeface="+mn-ea"/>
              </a:rPr>
              <a:t>=</a:t>
            </a:r>
            <a:r>
              <a:rPr lang="en-US" altLang="zh-CN" sz="3200" b="0" dirty="0">
                <a:sym typeface="+mn-ea"/>
              </a:rPr>
              <a:t>480000 </a:t>
            </a:r>
            <a:r>
              <a:rPr lang="zh-CN" altLang="en-US" sz="3200" b="0" dirty="0">
                <a:sym typeface="+mn-ea"/>
              </a:rPr>
              <a:t>，</a:t>
            </a:r>
            <a:r>
              <a:rPr lang="en-US" altLang="zh-CN" sz="3200" b="0" dirty="0">
                <a:sym typeface="+mn-ea"/>
              </a:rPr>
              <a:t>N</a:t>
            </a:r>
            <a:r>
              <a:rPr lang="en-US" altLang="zh-CN" sz="3200" b="0" baseline="-25000" dirty="0">
                <a:sym typeface="+mn-ea"/>
              </a:rPr>
              <a:t>f=</a:t>
            </a:r>
            <a:r>
              <a:rPr lang="en-US" altLang="zh-CN" sz="3200" b="0" dirty="0">
                <a:sym typeface="+mn-ea"/>
              </a:rPr>
              <a:t> 4096</a:t>
            </a:r>
            <a:endParaRPr lang="zh-CN" altLang="en-US" sz="3200" b="0" dirty="0" smtClean="0">
              <a:solidFill>
                <a:schemeClr val="tx1"/>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207568" y="404664"/>
            <a:ext cx="3469553" cy="6231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30000"/>
              </a:lnSpc>
            </a:pPr>
            <a:endParaRPr lang="zh-CN" altLang="zh-CN" sz="2800" dirty="0"/>
          </a:p>
        </p:txBody>
      </p:sp>
      <p:sp>
        <p:nvSpPr>
          <p:cNvPr id="2" name="矩形 1"/>
          <p:cNvSpPr/>
          <p:nvPr/>
        </p:nvSpPr>
        <p:spPr>
          <a:xfrm>
            <a:off x="685800" y="381000"/>
            <a:ext cx="10706100" cy="6508750"/>
          </a:xfrm>
          <a:prstGeom prst="rect">
            <a:avLst/>
          </a:prstGeom>
        </p:spPr>
        <p:txBody>
          <a:bodyPr wrap="square">
            <a:spAutoFit/>
          </a:bodyPr>
          <a:lstStyle/>
          <a:p>
            <a:pPr>
              <a:lnSpc>
                <a:spcPct val="150000"/>
              </a:lnSpc>
            </a:pPr>
            <a:r>
              <a:rPr lang="en-US" altLang="zh-CN" sz="2800" dirty="0">
                <a:solidFill>
                  <a:schemeClr val="tx1"/>
                </a:solidFill>
              </a:rPr>
              <a:t>2. </a:t>
            </a:r>
            <a:r>
              <a:rPr lang="zh-CN" altLang="zh-CN" sz="2800" dirty="0">
                <a:solidFill>
                  <a:schemeClr val="tx1"/>
                </a:solidFill>
              </a:rPr>
              <a:t>物理资源</a:t>
            </a:r>
            <a:endParaRPr lang="zh-CN" altLang="zh-CN" sz="2800" dirty="0">
              <a:solidFill>
                <a:schemeClr val="tx1"/>
              </a:solidFill>
            </a:endParaRPr>
          </a:p>
          <a:p>
            <a:pPr>
              <a:lnSpc>
                <a:spcPct val="150000"/>
              </a:lnSpc>
            </a:pPr>
            <a:r>
              <a:rPr lang="en-US" altLang="zh-CN" sz="2800" dirty="0" smtClean="0">
                <a:solidFill>
                  <a:srgbClr val="0000FF"/>
                </a:solidFill>
              </a:rPr>
              <a:t>1</a:t>
            </a:r>
            <a:r>
              <a:rPr lang="zh-CN" altLang="zh-CN" sz="2800" dirty="0">
                <a:solidFill>
                  <a:srgbClr val="0000FF"/>
                </a:solidFill>
              </a:rPr>
              <a:t>）天线端口</a:t>
            </a:r>
            <a:endParaRPr lang="zh-CN" altLang="zh-CN" sz="2800" dirty="0">
              <a:solidFill>
                <a:srgbClr val="0000FF"/>
              </a:solidFill>
            </a:endParaRPr>
          </a:p>
          <a:p>
            <a:pPr>
              <a:lnSpc>
                <a:spcPct val="130000"/>
              </a:lnSpc>
            </a:pPr>
            <a:r>
              <a:rPr lang="en-US" altLang="zh-CN" sz="2800" dirty="0" smtClean="0">
                <a:solidFill>
                  <a:schemeClr val="tx1"/>
                </a:solidFill>
              </a:rPr>
              <a:t>        </a:t>
            </a:r>
            <a:r>
              <a:rPr lang="zh-CN" altLang="zh-CN" sz="2800" dirty="0" smtClean="0">
                <a:solidFill>
                  <a:schemeClr val="tx1"/>
                </a:solidFill>
              </a:rPr>
              <a:t>天线</a:t>
            </a:r>
            <a:r>
              <a:rPr lang="zh-CN" altLang="zh-CN" sz="2800" dirty="0">
                <a:solidFill>
                  <a:schemeClr val="tx1"/>
                </a:solidFill>
              </a:rPr>
              <a:t>端口是由参考信号定义的逻辑发射</a:t>
            </a:r>
            <a:r>
              <a:rPr lang="zh-CN" altLang="zh-CN" sz="2800" dirty="0" smtClean="0">
                <a:solidFill>
                  <a:schemeClr val="tx1"/>
                </a:solidFill>
              </a:rPr>
              <a:t>通道</a:t>
            </a:r>
            <a:r>
              <a:rPr lang="zh-CN" altLang="en-US" sz="2800" dirty="0" smtClean="0">
                <a:solidFill>
                  <a:schemeClr val="tx1"/>
                </a:solidFill>
              </a:rPr>
              <a:t>，</a:t>
            </a:r>
            <a:r>
              <a:rPr lang="zh-CN" altLang="zh-CN" sz="2800" dirty="0" smtClean="0">
                <a:solidFill>
                  <a:schemeClr val="tx1"/>
                </a:solidFill>
              </a:rPr>
              <a:t>是</a:t>
            </a:r>
            <a:r>
              <a:rPr lang="zh-CN" altLang="zh-CN" sz="2800" dirty="0">
                <a:solidFill>
                  <a:schemeClr val="tx1"/>
                </a:solidFill>
              </a:rPr>
              <a:t>物理信道或物理信号的一种基于空口环境的标识，相同的天线逻辑端口的信道环境变化一样，接收机可以根据天线逻辑端口进行信道估计从而对传输信号进行解调</a:t>
            </a:r>
            <a:r>
              <a:rPr lang="zh-CN" altLang="zh-CN" sz="2800" dirty="0" smtClean="0">
                <a:solidFill>
                  <a:schemeClr val="tx1"/>
                </a:solidFill>
              </a:rPr>
              <a:t>。</a:t>
            </a:r>
            <a:endParaRPr lang="zh-CN" altLang="zh-CN" sz="2800" dirty="0" smtClean="0">
              <a:solidFill>
                <a:schemeClr val="tx1"/>
              </a:solidFill>
            </a:endParaRPr>
          </a:p>
          <a:p>
            <a:pPr>
              <a:lnSpc>
                <a:spcPct val="130000"/>
              </a:lnSpc>
            </a:pPr>
            <a:r>
              <a:rPr lang="en-US" altLang="zh-CN" sz="2800" dirty="0" smtClean="0">
                <a:sym typeface="+mn-ea"/>
              </a:rPr>
              <a:t>       </a:t>
            </a:r>
            <a:r>
              <a:rPr lang="zh-CN" altLang="zh-CN" sz="2800" dirty="0" smtClean="0">
                <a:sym typeface="+mn-ea"/>
              </a:rPr>
              <a:t>在</a:t>
            </a:r>
            <a:r>
              <a:rPr lang="zh-CN" altLang="zh-CN" sz="2800" dirty="0">
                <a:sym typeface="+mn-ea"/>
              </a:rPr>
              <a:t>同一天线端口上，某一符号上的信道可以由另一符号上的信道来推知。如果一个天线端口上某一符号传输的信道的大尺度性能可以被另一天线端口上某一符号传输的信道所推知，则这两个天线端口被称为准共址</a:t>
            </a:r>
            <a:r>
              <a:rPr lang="zh-CN" altLang="zh-CN" sz="2800" dirty="0" smtClean="0">
                <a:sym typeface="+mn-ea"/>
              </a:rPr>
              <a:t>。</a:t>
            </a:r>
            <a:endParaRPr lang="zh-CN" altLang="en-US" sz="2800" b="1" dirty="0">
              <a:solidFill>
                <a:schemeClr val="tx1"/>
              </a:solidFill>
              <a:latin typeface="宋体" panose="02010600030101010101" pitchFamily="2" charset="-122"/>
              <a:ea typeface="宋体" panose="02010600030101010101" pitchFamily="2" charset="-122"/>
            </a:endParaRPr>
          </a:p>
          <a:p>
            <a:pPr>
              <a:lnSpc>
                <a:spcPct val="150000"/>
              </a:lnSpc>
            </a:pPr>
            <a:endParaRPr lang="zh-CN" altLang="en-US" sz="2800" dirty="0">
              <a:solidFill>
                <a:schemeClr val="tx1"/>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标题 1"/>
          <p:cNvSpPr txBox="1"/>
          <p:nvPr/>
        </p:nvSpPr>
        <p:spPr>
          <a:xfrm>
            <a:off x="2208213" y="404813"/>
            <a:ext cx="3468687" cy="622300"/>
          </a:xfrm>
          <a:prstGeom prst="rect">
            <a:avLst/>
          </a:prstGeom>
          <a:noFill/>
          <a:ln w="9525">
            <a:noFill/>
          </a:ln>
        </p:spPr>
        <p:txBody>
          <a:bodyPr lIns="91440" tIns="45720" rIns="91440" bIns="45720" anchor="ctr" anchorCtr="0"/>
          <a:p>
            <a:pPr>
              <a:lnSpc>
                <a:spcPct val="130000"/>
              </a:lnSpc>
            </a:pPr>
            <a:endParaRPr lang="zh-CN" altLang="zh-CN" sz="2800" dirty="0">
              <a:latin typeface="Garamond" panose="02020404030301010803" pitchFamily="18" charset="0"/>
              <a:ea typeface="宋体" panose="02010600030101010101" pitchFamily="2" charset="-122"/>
            </a:endParaRPr>
          </a:p>
        </p:txBody>
      </p:sp>
      <p:sp>
        <p:nvSpPr>
          <p:cNvPr id="56322" name="矩形 1"/>
          <p:cNvSpPr/>
          <p:nvPr/>
        </p:nvSpPr>
        <p:spPr>
          <a:xfrm>
            <a:off x="431800" y="685800"/>
            <a:ext cx="11231880" cy="4376420"/>
          </a:xfrm>
          <a:prstGeom prst="rect">
            <a:avLst/>
          </a:prstGeom>
          <a:noFill/>
          <a:ln w="9525">
            <a:noFill/>
          </a:ln>
        </p:spPr>
        <p:txBody>
          <a:bodyPr wrap="square" anchor="t" anchorCtr="0">
            <a:noAutofit/>
          </a:bodyPr>
          <a:p>
            <a:pPr marL="457200" indent="-457200">
              <a:buFont typeface="Arial" panose="020B0604020202020204" pitchFamily="34" charset="0"/>
              <a:buChar char="•"/>
            </a:pPr>
            <a:r>
              <a:rPr lang="en-US" altLang="zh-CN" sz="2800" dirty="0">
                <a:latin typeface="Arial" panose="020B0604020202020204" pitchFamily="34" charset="0"/>
                <a:ea typeface="宋体" panose="02010600030101010101" pitchFamily="2" charset="-122"/>
              </a:rPr>
              <a:t>2</a:t>
            </a:r>
            <a:r>
              <a:rPr lang="zh-CN" altLang="zh-CN" sz="2800" dirty="0">
                <a:latin typeface="Arial" panose="020B0604020202020204" pitchFamily="34" charset="0"/>
                <a:ea typeface="宋体" panose="02010600030101010101" pitchFamily="2" charset="-122"/>
              </a:rPr>
              <a:t>）资源网格</a:t>
            </a:r>
            <a:endParaRPr lang="zh-CN" altLang="zh-CN" sz="2800" dirty="0">
              <a:latin typeface="Arial" panose="020B0604020202020204" pitchFamily="34" charset="0"/>
              <a:ea typeface="宋体" panose="02010600030101010101" pitchFamily="2" charset="-122"/>
            </a:endParaRPr>
          </a:p>
          <a:p>
            <a:pPr marL="457200" indent="-457200">
              <a:lnSpc>
                <a:spcPct val="150000"/>
              </a:lnSpc>
              <a:buFont typeface="Arial" panose="020B0604020202020204" pitchFamily="34" charset="0"/>
              <a:buChar char="•"/>
            </a:pPr>
            <a:r>
              <a:rPr lang="en-US" altLang="zh-CN" sz="2800" dirty="0">
                <a:latin typeface="Arial" panose="020B0604020202020204" pitchFamily="34" charset="0"/>
                <a:ea typeface="宋体" panose="02010600030101010101" pitchFamily="2" charset="-122"/>
              </a:rPr>
              <a:t> 5G</a:t>
            </a:r>
            <a:r>
              <a:rPr lang="zh-CN" altLang="zh-CN" sz="2800" dirty="0">
                <a:latin typeface="Arial" panose="020B0604020202020204" pitchFamily="34" charset="0"/>
                <a:ea typeface="宋体" panose="02010600030101010101" pitchFamily="2" charset="-122"/>
              </a:rPr>
              <a:t>的物理资源是映射在时频资源网格上的</a:t>
            </a:r>
            <a:endParaRPr lang="zh-CN" altLang="zh-CN" sz="2800" dirty="0">
              <a:latin typeface="Arial" panose="020B0604020202020204" pitchFamily="34" charset="0"/>
              <a:ea typeface="宋体" panose="02010600030101010101" pitchFamily="2" charset="-122"/>
            </a:endParaRPr>
          </a:p>
          <a:p>
            <a:pPr marL="457200" indent="-457200">
              <a:lnSpc>
                <a:spcPct val="150000"/>
              </a:lnSpc>
              <a:buFont typeface="Arial" panose="020B0604020202020204" pitchFamily="34" charset="0"/>
              <a:buChar char="•"/>
            </a:pPr>
            <a:r>
              <a:rPr lang="zh-CN" altLang="zh-CN" sz="2800" dirty="0">
                <a:latin typeface="Arial" panose="020B0604020202020204" pitchFamily="34" charset="0"/>
                <a:ea typeface="宋体" panose="02010600030101010101" pitchFamily="2" charset="-122"/>
              </a:rPr>
              <a:t>物理层进行资源映射是以时频资源单元</a:t>
            </a:r>
            <a:r>
              <a:rPr lang="zh-CN" altLang="zh-CN" sz="2800" dirty="0">
                <a:solidFill>
                  <a:srgbClr val="FF0000"/>
                </a:solidFill>
                <a:latin typeface="Arial" panose="020B0604020202020204" pitchFamily="34" charset="0"/>
                <a:ea typeface="宋体" panose="02010600030101010101" pitchFamily="2" charset="-122"/>
              </a:rPr>
              <a:t>（</a:t>
            </a:r>
            <a:r>
              <a:rPr lang="en-US" altLang="zh-CN" sz="2800" dirty="0">
                <a:solidFill>
                  <a:srgbClr val="FF0000"/>
                </a:solidFill>
                <a:latin typeface="Arial" panose="020B0604020202020204" pitchFamily="34" charset="0"/>
                <a:ea typeface="宋体" panose="02010600030101010101" pitchFamily="2" charset="-122"/>
              </a:rPr>
              <a:t>RE</a:t>
            </a:r>
            <a:r>
              <a:rPr lang="zh-CN" altLang="zh-CN" sz="2800" dirty="0">
                <a:solidFill>
                  <a:srgbClr val="FF0000"/>
                </a:solidFill>
                <a:latin typeface="Arial" panose="020B0604020202020204" pitchFamily="34" charset="0"/>
                <a:ea typeface="宋体" panose="02010600030101010101" pitchFamily="2" charset="-122"/>
              </a:rPr>
              <a:t>）</a:t>
            </a:r>
            <a:r>
              <a:rPr lang="zh-CN" altLang="zh-CN" sz="2800" dirty="0">
                <a:latin typeface="Arial" panose="020B0604020202020204" pitchFamily="34" charset="0"/>
                <a:ea typeface="宋体" panose="02010600030101010101" pitchFamily="2" charset="-122"/>
              </a:rPr>
              <a:t>为基本单位，一个</a:t>
            </a:r>
            <a:r>
              <a:rPr lang="en-US" altLang="zh-CN" sz="2800" dirty="0">
                <a:latin typeface="Arial" panose="020B0604020202020204" pitchFamily="34" charset="0"/>
                <a:ea typeface="宋体" panose="02010600030101010101" pitchFamily="2" charset="-122"/>
              </a:rPr>
              <a:t>RE</a:t>
            </a:r>
            <a:r>
              <a:rPr lang="zh-CN" altLang="zh-CN" sz="2800" dirty="0">
                <a:latin typeface="Arial" panose="020B0604020202020204" pitchFamily="34" charset="0"/>
                <a:ea typeface="宋体" panose="02010600030101010101" pitchFamily="2" charset="-122"/>
              </a:rPr>
              <a:t>由</a:t>
            </a:r>
            <a:r>
              <a:rPr lang="zh-CN" altLang="zh-CN" sz="2800" dirty="0">
                <a:solidFill>
                  <a:srgbClr val="FF0000"/>
                </a:solidFill>
                <a:latin typeface="Arial" panose="020B0604020202020204" pitchFamily="34" charset="0"/>
                <a:ea typeface="宋体" panose="02010600030101010101" pitchFamily="2" charset="-122"/>
              </a:rPr>
              <a:t>时域上一个符号和频域上一个子载波</a:t>
            </a:r>
            <a:r>
              <a:rPr lang="zh-CN" altLang="zh-CN" sz="2800" dirty="0">
                <a:latin typeface="Arial" panose="020B0604020202020204" pitchFamily="34" charset="0"/>
                <a:ea typeface="宋体" panose="02010600030101010101" pitchFamily="2" charset="-122"/>
              </a:rPr>
              <a:t>组成，</a:t>
            </a:r>
            <a:endParaRPr lang="zh-CN" altLang="zh-CN" sz="2800" dirty="0">
              <a:latin typeface="Arial" panose="020B0604020202020204" pitchFamily="34" charset="0"/>
              <a:ea typeface="宋体" panose="02010600030101010101" pitchFamily="2" charset="-122"/>
            </a:endParaRPr>
          </a:p>
          <a:p>
            <a:pPr marL="457200" indent="-457200">
              <a:lnSpc>
                <a:spcPct val="150000"/>
              </a:lnSpc>
              <a:buFont typeface="Arial" panose="020B0604020202020204" pitchFamily="34" charset="0"/>
              <a:buChar char="•"/>
            </a:pPr>
            <a:r>
              <a:rPr lang="en-US" altLang="zh-CN" sz="2800" dirty="0">
                <a:latin typeface="Arial" panose="020B0604020202020204" pitchFamily="34" charset="0"/>
                <a:ea typeface="宋体" panose="02010600030101010101" pitchFamily="2" charset="-122"/>
              </a:rPr>
              <a:t> </a:t>
            </a:r>
            <a:r>
              <a:rPr lang="zh-CN" altLang="zh-CN" sz="2800" dirty="0">
                <a:solidFill>
                  <a:srgbClr val="FF0000"/>
                </a:solidFill>
                <a:latin typeface="Arial" panose="020B0604020202020204" pitchFamily="34" charset="0"/>
                <a:ea typeface="宋体" panose="02010600030101010101" pitchFamily="2" charset="-122"/>
              </a:rPr>
              <a:t>频域上</a:t>
            </a:r>
            <a:r>
              <a:rPr lang="en-US" altLang="zh-CN" sz="2800" dirty="0">
                <a:solidFill>
                  <a:srgbClr val="FF0000"/>
                </a:solidFill>
                <a:latin typeface="Arial" panose="020B0604020202020204" pitchFamily="34" charset="0"/>
                <a:ea typeface="宋体" panose="02010600030101010101" pitchFamily="2" charset="-122"/>
              </a:rPr>
              <a:t>12</a:t>
            </a:r>
            <a:r>
              <a:rPr lang="zh-CN" altLang="zh-CN" sz="2800" dirty="0">
                <a:solidFill>
                  <a:srgbClr val="FF0000"/>
                </a:solidFill>
                <a:latin typeface="Arial" panose="020B0604020202020204" pitchFamily="34" charset="0"/>
                <a:ea typeface="宋体" panose="02010600030101010101" pitchFamily="2" charset="-122"/>
              </a:rPr>
              <a:t>个连续子载波</a:t>
            </a:r>
            <a:r>
              <a:rPr lang="zh-CN" altLang="zh-CN" sz="2800" dirty="0">
                <a:latin typeface="Arial" panose="020B0604020202020204" pitchFamily="34" charset="0"/>
                <a:ea typeface="宋体" panose="02010600030101010101" pitchFamily="2" charset="-122"/>
              </a:rPr>
              <a:t>组成一个资源块</a:t>
            </a:r>
            <a:r>
              <a:rPr lang="en-US" altLang="zh-CN" sz="2800" dirty="0">
                <a:solidFill>
                  <a:srgbClr val="FF0000"/>
                </a:solidFill>
                <a:latin typeface="Arial" panose="020B0604020202020204" pitchFamily="34" charset="0"/>
                <a:ea typeface="宋体" panose="02010600030101010101" pitchFamily="2" charset="-122"/>
              </a:rPr>
              <a:t>RB</a:t>
            </a:r>
            <a:endParaRPr lang="zh-CN" altLang="zh-CN" sz="2800" dirty="0">
              <a:solidFill>
                <a:srgbClr val="FF0000"/>
              </a:solidFill>
              <a:latin typeface="Arial" panose="020B0604020202020204" pitchFamily="34" charset="0"/>
              <a:ea typeface="宋体" panose="02010600030101010101" pitchFamily="2" charset="-122"/>
            </a:endParaRPr>
          </a:p>
          <a:p>
            <a:pPr marL="457200" indent="-457200">
              <a:lnSpc>
                <a:spcPct val="150000"/>
              </a:lnSpc>
              <a:buFont typeface="Arial" panose="020B0604020202020204" pitchFamily="34" charset="0"/>
              <a:buChar char="•"/>
            </a:pPr>
            <a:r>
              <a:rPr lang="en-US" altLang="zh-CN" sz="2800" dirty="0">
                <a:latin typeface="Arial" panose="020B0604020202020204" pitchFamily="34" charset="0"/>
                <a:ea typeface="宋体" panose="02010600030101010101" pitchFamily="2" charset="-122"/>
              </a:rPr>
              <a:t>RE</a:t>
            </a:r>
            <a:r>
              <a:rPr lang="zh-CN" altLang="zh-CN" sz="2800" dirty="0">
                <a:latin typeface="Arial" panose="020B0604020202020204" pitchFamily="34" charset="0"/>
                <a:ea typeface="宋体" panose="02010600030101010101" pitchFamily="2" charset="-122"/>
              </a:rPr>
              <a:t>的位置用（</a:t>
            </a:r>
            <a:r>
              <a:rPr lang="en-US" altLang="zh-CN" sz="2800" i="1" dirty="0" err="1">
                <a:latin typeface="Arial" panose="020B0604020202020204" pitchFamily="34" charset="0"/>
                <a:ea typeface="宋体" panose="02010600030101010101" pitchFamily="2" charset="-122"/>
              </a:rPr>
              <a:t>k,l</a:t>
            </a:r>
            <a:r>
              <a:rPr lang="zh-CN" altLang="zh-CN" sz="2800" dirty="0">
                <a:latin typeface="Arial" panose="020B0604020202020204" pitchFamily="34" charset="0"/>
                <a:ea typeface="宋体" panose="02010600030101010101" pitchFamily="2" charset="-122"/>
              </a:rPr>
              <a:t>）表示，</a:t>
            </a:r>
            <a:r>
              <a:rPr lang="en-US" altLang="zh-CN" sz="2800" i="1" dirty="0">
                <a:latin typeface="Arial" panose="020B0604020202020204" pitchFamily="34" charset="0"/>
                <a:ea typeface="宋体" panose="02010600030101010101" pitchFamily="2" charset="-122"/>
              </a:rPr>
              <a:t>k</a:t>
            </a:r>
            <a:r>
              <a:rPr lang="zh-CN" altLang="zh-CN" sz="2800" dirty="0">
                <a:latin typeface="Arial" panose="020B0604020202020204" pitchFamily="34" charset="0"/>
                <a:ea typeface="宋体" panose="02010600030101010101" pitchFamily="2" charset="-122"/>
              </a:rPr>
              <a:t>表示</a:t>
            </a:r>
            <a:r>
              <a:rPr lang="en-US" altLang="zh-CN" sz="2800" dirty="0">
                <a:latin typeface="Arial" panose="020B0604020202020204" pitchFamily="34" charset="0"/>
                <a:ea typeface="宋体" panose="02010600030101010101" pitchFamily="2" charset="-122"/>
              </a:rPr>
              <a:t>OFDM</a:t>
            </a:r>
            <a:r>
              <a:rPr lang="zh-CN" altLang="zh-CN" sz="2800" dirty="0">
                <a:latin typeface="Arial" panose="020B0604020202020204" pitchFamily="34" charset="0"/>
                <a:ea typeface="宋体" panose="02010600030101010101" pitchFamily="2" charset="-122"/>
              </a:rPr>
              <a:t>的序号，</a:t>
            </a:r>
            <a:r>
              <a:rPr lang="en-US" altLang="zh-CN" sz="2800" i="1" dirty="0">
                <a:latin typeface="Arial" panose="020B0604020202020204" pitchFamily="34" charset="0"/>
                <a:ea typeface="宋体" panose="02010600030101010101" pitchFamily="2" charset="-122"/>
              </a:rPr>
              <a:t>l</a:t>
            </a:r>
            <a:r>
              <a:rPr lang="zh-CN" altLang="zh-CN" sz="2800" dirty="0">
                <a:latin typeface="Arial" panose="020B0604020202020204" pitchFamily="34" charset="0"/>
                <a:ea typeface="宋体" panose="02010600030101010101" pitchFamily="2" charset="-122"/>
              </a:rPr>
              <a:t>标志子载波的序号，通过给出坐标（</a:t>
            </a:r>
            <a:r>
              <a:rPr lang="en-US" altLang="zh-CN" sz="2800" i="1" dirty="0" err="1">
                <a:latin typeface="Arial" panose="020B0604020202020204" pitchFamily="34" charset="0"/>
                <a:ea typeface="宋体" panose="02010600030101010101" pitchFamily="2" charset="-122"/>
              </a:rPr>
              <a:t>k,l</a:t>
            </a:r>
            <a:r>
              <a:rPr lang="zh-CN" altLang="zh-CN" sz="2800" dirty="0">
                <a:latin typeface="Arial" panose="020B0604020202020204" pitchFamily="34" charset="0"/>
                <a:ea typeface="宋体" panose="02010600030101010101" pitchFamily="2" charset="-122"/>
              </a:rPr>
              <a:t>）就可以定位到指定的</a:t>
            </a:r>
            <a:r>
              <a:rPr lang="en-US" altLang="zh-CN" sz="2800" dirty="0">
                <a:latin typeface="Arial" panose="020B0604020202020204" pitchFamily="34" charset="0"/>
                <a:ea typeface="宋体" panose="02010600030101010101" pitchFamily="2" charset="-122"/>
              </a:rPr>
              <a:t>RE</a:t>
            </a:r>
            <a:r>
              <a:rPr lang="zh-CN" altLang="zh-CN" sz="2800" dirty="0">
                <a:latin typeface="Arial" panose="020B0604020202020204" pitchFamily="34" charset="0"/>
                <a:ea typeface="宋体" panose="02010600030101010101" pitchFamily="2" charset="-122"/>
              </a:rPr>
              <a:t>上。</a:t>
            </a:r>
            <a:endParaRPr lang="zh-CN" altLang="en-US" sz="2800" dirty="0">
              <a:latin typeface="宋体" panose="02010600030101010101" pitchFamily="2" charset="-122"/>
              <a:ea typeface="宋体" panose="02010600030101010101" pitchFamily="2"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标题 1"/>
          <p:cNvSpPr txBox="1"/>
          <p:nvPr/>
        </p:nvSpPr>
        <p:spPr>
          <a:xfrm>
            <a:off x="2208213" y="404813"/>
            <a:ext cx="3468687" cy="622300"/>
          </a:xfrm>
          <a:prstGeom prst="rect">
            <a:avLst/>
          </a:prstGeom>
          <a:noFill/>
          <a:ln w="9525">
            <a:noFill/>
          </a:ln>
        </p:spPr>
        <p:txBody>
          <a:bodyPr lIns="91440" tIns="45720" rIns="91440" bIns="45720" anchor="ctr" anchorCtr="0"/>
          <a:p>
            <a:pPr>
              <a:lnSpc>
                <a:spcPct val="130000"/>
              </a:lnSpc>
            </a:pPr>
            <a:endParaRPr lang="zh-CN" altLang="zh-CN" sz="2800" dirty="0">
              <a:latin typeface="Garamond" panose="02020404030301010803" pitchFamily="18" charset="0"/>
              <a:ea typeface="宋体" panose="02010600030101010101" pitchFamily="2" charset="-122"/>
            </a:endParaRPr>
          </a:p>
        </p:txBody>
      </p:sp>
      <p:pic>
        <p:nvPicPr>
          <p:cNvPr id="58371" name="Picture 2"/>
          <p:cNvPicPr>
            <a:picLocks noChangeAspect="1"/>
          </p:cNvPicPr>
          <p:nvPr/>
        </p:nvPicPr>
        <p:blipFill>
          <a:blip r:embed="rId1"/>
          <a:stretch>
            <a:fillRect/>
          </a:stretch>
        </p:blipFill>
        <p:spPr>
          <a:xfrm>
            <a:off x="990600" y="76200"/>
            <a:ext cx="9669145" cy="6706235"/>
          </a:xfrm>
          <a:prstGeom prst="rect">
            <a:avLst/>
          </a:prstGeom>
          <a:noFill/>
          <a:ln w="9525">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sym typeface="Arial" panose="020B0604020202020204" pitchFamily="34" charset="0"/>
              </a:rPr>
              <a:t> </a:t>
            </a:r>
            <a:r>
              <a:rPr lang="zh-CN" altLang="en-US" sz="3600" dirty="0">
                <a:sym typeface="Arial" panose="020B0604020202020204" pitchFamily="34" charset="0"/>
              </a:rPr>
              <a:t>基本时频资源概念</a:t>
            </a:r>
            <a:endParaRPr lang="zh-CN" altLang="en-US" sz="3600" dirty="0">
              <a:sym typeface="Arial" panose="020B0604020202020204" pitchFamily="34" charset="0"/>
            </a:endParaRPr>
          </a:p>
        </p:txBody>
      </p:sp>
      <p:sp>
        <p:nvSpPr>
          <p:cNvPr id="4" name="灯片编号占位符 3"/>
          <p:cNvSpPr>
            <a:spLocks noGrp="1"/>
          </p:cNvSpPr>
          <p:nvPr>
            <p:ph type="sldNum" sz="quarter" idx="10"/>
          </p:nvPr>
        </p:nvSpPr>
        <p:spPr>
          <a:xfrm>
            <a:off x="8128000" y="6524627"/>
            <a:ext cx="2025651" cy="333375"/>
          </a:xfrm>
        </p:spPr>
        <p:txBody>
          <a:bodyPr/>
          <a:lstStyle/>
          <a:p>
            <a:r>
              <a:rPr lang="en-US" altLang="zh-CN" sz="135" smtClean="0">
                <a:sym typeface="Arial" panose="020B0604020202020204" pitchFamily="34" charset="0"/>
              </a:rPr>
              <a:t>Page</a:t>
            </a:r>
            <a:fld id="{B77D227A-1AE4-4BCD-9973-754D0181BA73}" type="slidenum">
              <a:rPr lang="en-US" altLang="zh-CN" sz="135" smtClean="0">
                <a:sym typeface="Arial" panose="020B0604020202020204" pitchFamily="34" charset="0"/>
              </a:rPr>
            </a:fld>
            <a:endParaRPr lang="en-US" altLang="zh-CN" sz="135">
              <a:sym typeface="Arial" panose="020B0604020202020204" pitchFamily="34" charset="0"/>
            </a:endParaRPr>
          </a:p>
        </p:txBody>
      </p:sp>
      <p:sp>
        <p:nvSpPr>
          <p:cNvPr id="3" name="Rectangle 2"/>
          <p:cNvSpPr>
            <a:spLocks noChangeArrowheads="1"/>
          </p:cNvSpPr>
          <p:nvPr/>
        </p:nvSpPr>
        <p:spPr bwMode="auto">
          <a:xfrm>
            <a:off x="0" y="172403"/>
            <a:ext cx="309880" cy="112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sz="135"/>
          </a:p>
        </p:txBody>
      </p:sp>
      <p:sp>
        <p:nvSpPr>
          <p:cNvPr id="8" name="内容占位符 2"/>
          <p:cNvSpPr>
            <a:spLocks noGrp="1"/>
          </p:cNvSpPr>
          <p:nvPr/>
        </p:nvSpPr>
        <p:spPr bwMode="auto">
          <a:xfrm>
            <a:off x="542925" y="1376680"/>
            <a:ext cx="5457190" cy="4897120"/>
          </a:xfrm>
          <a:prstGeom prst="rect">
            <a:avLst/>
          </a:prstGeom>
          <a:noFill/>
          <a:ln w="9525">
            <a:noFill/>
            <a:miter lim="800000"/>
          </a:ln>
          <a:effectLst/>
        </p:spPr>
        <p:txBody>
          <a:bodyPr vert="horz" wrap="square" lIns="80126" tIns="40064" rIns="80126" bIns="40064" numCol="1" anchor="t" anchorCtr="0" compatLnSpc="1">
            <a:noAutofit/>
          </a:bodyPr>
          <a:lstStyle>
            <a:lvl1pPr marL="301625" indent="-301625" algn="l" defTabSz="802005" rtl="0" eaLnBrk="1" fontAlgn="base" hangingPunct="1">
              <a:lnSpc>
                <a:spcPct val="130000"/>
              </a:lnSpc>
              <a:spcBef>
                <a:spcPct val="30000"/>
              </a:spcBef>
              <a:spcAft>
                <a:spcPct val="0"/>
              </a:spcAft>
              <a:buClr>
                <a:srgbClr val="808080"/>
              </a:buClr>
              <a:buSzPct val="60000"/>
              <a:buFont typeface="Wingdings" panose="05000000000000000000" pitchFamily="2" charset="2"/>
              <a:buChar char="l"/>
              <a:defRPr sz="1800">
                <a:solidFill>
                  <a:schemeClr val="tx1"/>
                </a:solidFill>
                <a:latin typeface="微软雅黑" panose="020B0503020204020204" charset="-122"/>
                <a:ea typeface="微软雅黑" panose="020B0503020204020204" charset="-122"/>
                <a:cs typeface="Arial" panose="020B0604020202020204" pitchFamily="34" charset="0"/>
              </a:defRPr>
            </a:lvl1pPr>
            <a:lvl2pPr marL="654050" indent="-252730" algn="l" defTabSz="802005" rtl="0" eaLnBrk="1" fontAlgn="base" hangingPunct="1">
              <a:lnSpc>
                <a:spcPct val="130000"/>
              </a:lnSpc>
              <a:spcBef>
                <a:spcPct val="30000"/>
              </a:spcBef>
              <a:spcAft>
                <a:spcPct val="0"/>
              </a:spcAft>
              <a:buClr>
                <a:srgbClr val="080808"/>
              </a:buClr>
              <a:buSzPct val="50000"/>
              <a:buFont typeface="Wingdings" panose="05000000000000000000" pitchFamily="2" charset="2"/>
              <a:buChar char="p"/>
              <a:defRPr sz="1600">
                <a:solidFill>
                  <a:schemeClr val="tx1"/>
                </a:solidFill>
                <a:latin typeface="微软雅黑" panose="020B0503020204020204" charset="-122"/>
                <a:ea typeface="微软雅黑" panose="020B0503020204020204" charset="-122"/>
                <a:cs typeface="Arial" panose="020B0604020202020204" pitchFamily="34" charset="0"/>
              </a:defRPr>
            </a:lvl2pPr>
            <a:lvl3pPr marL="1003300" indent="-201930" algn="l" defTabSz="802005" rtl="0" eaLnBrk="1" fontAlgn="base" hangingPunct="1">
              <a:lnSpc>
                <a:spcPct val="130000"/>
              </a:lnSpc>
              <a:spcBef>
                <a:spcPct val="30000"/>
              </a:spcBef>
              <a:spcAft>
                <a:spcPct val="0"/>
              </a:spcAft>
              <a:buSzPct val="50000"/>
              <a:buFont typeface="Wingdings" panose="05000000000000000000" pitchFamily="2" charset="2"/>
              <a:buChar char="n"/>
              <a:defRPr sz="1400">
                <a:solidFill>
                  <a:schemeClr val="tx1"/>
                </a:solidFill>
                <a:latin typeface="微软雅黑" panose="020B0503020204020204" charset="-122"/>
                <a:ea typeface="微软雅黑" panose="020B0503020204020204" charset="-122"/>
                <a:cs typeface="Arial" panose="020B0604020202020204" pitchFamily="34" charset="0"/>
              </a:defRPr>
            </a:lvl3pPr>
            <a:lvl4pPr marL="1400175" indent="-198755" algn="l" defTabSz="802005" rtl="0" eaLnBrk="1" fontAlgn="base" hangingPunct="1">
              <a:lnSpc>
                <a:spcPct val="130000"/>
              </a:lnSpc>
              <a:spcBef>
                <a:spcPct val="30000"/>
              </a:spcBef>
              <a:spcAft>
                <a:spcPct val="0"/>
              </a:spcAft>
              <a:buChar char="–"/>
              <a:defRPr sz="1200">
                <a:solidFill>
                  <a:schemeClr val="tx1"/>
                </a:solidFill>
                <a:latin typeface="微软雅黑" panose="020B0503020204020204" charset="-122"/>
                <a:ea typeface="微软雅黑" panose="020B0503020204020204" charset="-122"/>
                <a:cs typeface="Arial" panose="020B0604020202020204" pitchFamily="34" charset="0"/>
              </a:defRPr>
            </a:lvl4pPr>
            <a:lvl5pPr marL="1800225" indent="-200025" algn="l" defTabSz="802005" rtl="0" eaLnBrk="1" fontAlgn="base" hangingPunct="1">
              <a:lnSpc>
                <a:spcPct val="130000"/>
              </a:lnSpc>
              <a:spcBef>
                <a:spcPct val="30000"/>
              </a:spcBef>
              <a:spcAft>
                <a:spcPct val="0"/>
              </a:spcAft>
              <a:buFont typeface="FrutigerNext LT Medium" pitchFamily="34" charset="0"/>
              <a:buChar char="~"/>
              <a:defRPr sz="1200">
                <a:solidFill>
                  <a:schemeClr val="tx1"/>
                </a:solidFill>
                <a:latin typeface="微软雅黑" panose="020B0503020204020204" charset="-122"/>
                <a:ea typeface="微软雅黑" panose="020B0503020204020204" charset="-122"/>
                <a:cs typeface="Arial" panose="020B0604020202020204" pitchFamily="34" charset="0"/>
              </a:defRPr>
            </a:lvl5pPr>
            <a:lvl6pPr marL="2257425" indent="-200025"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4625" indent="-200025"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1825" indent="-200025"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29025" indent="-200025"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a:lnSpc>
                <a:spcPct val="110000"/>
              </a:lnSpc>
            </a:pPr>
            <a:r>
              <a:rPr lang="en-US" altLang="zh-CN" sz="2000" i="0" dirty="0" smtClean="0">
                <a:solidFill>
                  <a:srgbClr val="FF0000"/>
                </a:solidFill>
                <a:cs typeface="微软雅黑" panose="020B0503020204020204" charset="-122"/>
                <a:sym typeface="Arial" panose="020B0604020202020204" pitchFamily="34" charset="0"/>
              </a:rPr>
              <a:t>RE</a:t>
            </a:r>
            <a:r>
              <a:rPr lang="zh-CN" altLang="en-US" sz="2000" i="0" dirty="0">
                <a:solidFill>
                  <a:schemeClr val="tx1">
                    <a:lumMod val="85000"/>
                    <a:lumOff val="15000"/>
                  </a:schemeClr>
                </a:solidFill>
                <a:cs typeface="微软雅黑" panose="020B0503020204020204" charset="-122"/>
                <a:sym typeface="Arial" panose="020B0604020202020204" pitchFamily="34" charset="0"/>
              </a:rPr>
              <a:t>：</a:t>
            </a:r>
            <a:r>
              <a:rPr lang="zh-CN" altLang="en-US" sz="2000" i="0" dirty="0">
                <a:solidFill>
                  <a:srgbClr val="FF0066"/>
                </a:solidFill>
                <a:cs typeface="微软雅黑" panose="020B0503020204020204" charset="-122"/>
                <a:sym typeface="Arial" panose="020B0604020202020204" pitchFamily="34" charset="0"/>
              </a:rPr>
              <a:t>资源粒子</a:t>
            </a:r>
            <a:r>
              <a:rPr lang="en-US" altLang="zh-CN" sz="2000" i="0" dirty="0">
                <a:solidFill>
                  <a:schemeClr val="tx1">
                    <a:lumMod val="85000"/>
                    <a:lumOff val="15000"/>
                  </a:schemeClr>
                </a:solidFill>
                <a:cs typeface="微软雅黑" panose="020B0503020204020204" charset="-122"/>
                <a:sym typeface="Arial" panose="020B0604020202020204" pitchFamily="34" charset="0"/>
              </a:rPr>
              <a:t>(Resource Element)</a:t>
            </a:r>
            <a:endParaRPr lang="en-US" altLang="zh-CN" sz="2000" i="0" dirty="0">
              <a:solidFill>
                <a:schemeClr val="tx1">
                  <a:lumMod val="85000"/>
                  <a:lumOff val="15000"/>
                </a:schemeClr>
              </a:solidFill>
              <a:cs typeface="微软雅黑" panose="020B0503020204020204" charset="-122"/>
              <a:sym typeface="Arial" panose="020B0604020202020204" pitchFamily="34" charset="0"/>
            </a:endParaRPr>
          </a:p>
          <a:p>
            <a:pPr>
              <a:lnSpc>
                <a:spcPct val="110000"/>
              </a:lnSpc>
            </a:pPr>
            <a:r>
              <a:rPr lang="zh-CN" altLang="en-US" sz="2000" i="0" dirty="0">
                <a:solidFill>
                  <a:schemeClr val="tx1">
                    <a:lumMod val="85000"/>
                    <a:lumOff val="15000"/>
                  </a:schemeClr>
                </a:solidFill>
                <a:cs typeface="微软雅黑" panose="020B0503020204020204" charset="-122"/>
                <a:sym typeface="Arial" panose="020B0604020202020204" pitchFamily="34" charset="0"/>
              </a:rPr>
              <a:t>物理层资源的最小粒度</a:t>
            </a:r>
            <a:endParaRPr lang="en-US" altLang="zh-CN" sz="2000" i="0" dirty="0">
              <a:solidFill>
                <a:schemeClr val="tx1">
                  <a:lumMod val="85000"/>
                  <a:lumOff val="15000"/>
                </a:schemeClr>
              </a:solidFill>
              <a:cs typeface="微软雅黑" panose="020B0503020204020204" charset="-122"/>
              <a:sym typeface="Arial" panose="020B0604020202020204" pitchFamily="34" charset="0"/>
            </a:endParaRPr>
          </a:p>
          <a:p>
            <a:pPr lvl="1">
              <a:lnSpc>
                <a:spcPct val="110000"/>
              </a:lnSpc>
            </a:pPr>
            <a:r>
              <a:rPr lang="zh-CN" altLang="en-US" sz="2000" i="0" dirty="0">
                <a:solidFill>
                  <a:srgbClr val="0000FF"/>
                </a:solidFill>
                <a:cs typeface="微软雅黑" panose="020B0503020204020204" charset="-122"/>
                <a:sym typeface="Arial" panose="020B0604020202020204" pitchFamily="34" charset="0"/>
              </a:rPr>
              <a:t>时域：</a:t>
            </a:r>
            <a:r>
              <a:rPr lang="en-US" altLang="zh-CN" sz="2000" i="0" dirty="0">
                <a:solidFill>
                  <a:srgbClr val="0000FF"/>
                </a:solidFill>
                <a:cs typeface="微软雅黑" panose="020B0503020204020204" charset="-122"/>
                <a:sym typeface="Arial" panose="020B0604020202020204" pitchFamily="34" charset="0"/>
              </a:rPr>
              <a:t>1</a:t>
            </a:r>
            <a:r>
              <a:rPr lang="zh-CN" altLang="en-US" sz="2000" i="0" dirty="0">
                <a:solidFill>
                  <a:srgbClr val="0000FF"/>
                </a:solidFill>
                <a:cs typeface="微软雅黑" panose="020B0503020204020204" charset="-122"/>
                <a:sym typeface="Arial" panose="020B0604020202020204" pitchFamily="34" charset="0"/>
              </a:rPr>
              <a:t>个</a:t>
            </a:r>
            <a:r>
              <a:rPr lang="en-US" altLang="zh-CN" sz="2000" i="0" dirty="0">
                <a:solidFill>
                  <a:srgbClr val="0000FF"/>
                </a:solidFill>
                <a:cs typeface="微软雅黑" panose="020B0503020204020204" charset="-122"/>
                <a:sym typeface="Arial" panose="020B0604020202020204" pitchFamily="34" charset="0"/>
              </a:rPr>
              <a:t>OFDM</a:t>
            </a:r>
            <a:r>
              <a:rPr lang="zh-CN" altLang="en-US" sz="2000" i="0" dirty="0">
                <a:solidFill>
                  <a:srgbClr val="0000FF"/>
                </a:solidFill>
                <a:cs typeface="微软雅黑" panose="020B0503020204020204" charset="-122"/>
                <a:sym typeface="Arial" panose="020B0604020202020204" pitchFamily="34" charset="0"/>
              </a:rPr>
              <a:t>符号；频域：</a:t>
            </a:r>
            <a:r>
              <a:rPr lang="en-US" altLang="zh-CN" sz="2000" i="0" dirty="0">
                <a:solidFill>
                  <a:srgbClr val="0000FF"/>
                </a:solidFill>
                <a:cs typeface="微软雅黑" panose="020B0503020204020204" charset="-122"/>
                <a:sym typeface="Arial" panose="020B0604020202020204" pitchFamily="34" charset="0"/>
              </a:rPr>
              <a:t>1</a:t>
            </a:r>
            <a:r>
              <a:rPr lang="zh-CN" altLang="en-US" sz="2000" i="0" dirty="0">
                <a:solidFill>
                  <a:srgbClr val="0000FF"/>
                </a:solidFill>
                <a:cs typeface="微软雅黑" panose="020B0503020204020204" charset="-122"/>
                <a:sym typeface="Arial" panose="020B0604020202020204" pitchFamily="34" charset="0"/>
              </a:rPr>
              <a:t>个子载波</a:t>
            </a:r>
            <a:endParaRPr lang="en-US" altLang="zh-CN" sz="2000" i="0" dirty="0">
              <a:solidFill>
                <a:srgbClr val="0000FF"/>
              </a:solidFill>
              <a:cs typeface="微软雅黑" panose="020B0503020204020204" charset="-122"/>
              <a:sym typeface="Arial" panose="020B0604020202020204" pitchFamily="34" charset="0"/>
            </a:endParaRPr>
          </a:p>
          <a:p>
            <a:pPr>
              <a:lnSpc>
                <a:spcPct val="110000"/>
              </a:lnSpc>
            </a:pPr>
            <a:r>
              <a:rPr lang="en-US" altLang="zh-CN" sz="2000" i="0" dirty="0">
                <a:solidFill>
                  <a:srgbClr val="FF0000"/>
                </a:solidFill>
                <a:cs typeface="微软雅黑" panose="020B0503020204020204" charset="-122"/>
                <a:sym typeface="Arial" panose="020B0604020202020204" pitchFamily="34" charset="0"/>
              </a:rPr>
              <a:t>RB</a:t>
            </a:r>
            <a:r>
              <a:rPr lang="zh-CN" altLang="en-US" sz="2000" i="0" dirty="0">
                <a:solidFill>
                  <a:schemeClr val="tx1">
                    <a:lumMod val="85000"/>
                    <a:lumOff val="15000"/>
                  </a:schemeClr>
                </a:solidFill>
                <a:cs typeface="微软雅黑" panose="020B0503020204020204" charset="-122"/>
                <a:sym typeface="Arial" panose="020B0604020202020204" pitchFamily="34" charset="0"/>
              </a:rPr>
              <a:t>：</a:t>
            </a:r>
            <a:r>
              <a:rPr lang="zh-CN" altLang="en-US" sz="2000" i="0" dirty="0">
                <a:solidFill>
                  <a:srgbClr val="FF0066"/>
                </a:solidFill>
                <a:cs typeface="微软雅黑" panose="020B0503020204020204" charset="-122"/>
                <a:sym typeface="Arial" panose="020B0604020202020204" pitchFamily="34" charset="0"/>
              </a:rPr>
              <a:t>资源块</a:t>
            </a:r>
            <a:r>
              <a:rPr lang="zh-CN" altLang="en-US" sz="2000" i="0" dirty="0">
                <a:solidFill>
                  <a:schemeClr val="tx1">
                    <a:lumMod val="85000"/>
                    <a:lumOff val="15000"/>
                  </a:schemeClr>
                </a:solidFill>
                <a:cs typeface="微软雅黑" panose="020B0503020204020204" charset="-122"/>
                <a:sym typeface="Arial" panose="020B0604020202020204" pitchFamily="34" charset="0"/>
              </a:rPr>
              <a:t>（</a:t>
            </a:r>
            <a:r>
              <a:rPr lang="en-US" altLang="zh-CN" sz="2000" i="0" dirty="0">
                <a:solidFill>
                  <a:schemeClr val="tx1">
                    <a:lumMod val="85000"/>
                    <a:lumOff val="15000"/>
                  </a:schemeClr>
                </a:solidFill>
                <a:cs typeface="微软雅黑" panose="020B0503020204020204" charset="-122"/>
                <a:sym typeface="Arial" panose="020B0604020202020204" pitchFamily="34" charset="0"/>
              </a:rPr>
              <a:t>Resource Block</a:t>
            </a:r>
            <a:r>
              <a:rPr lang="zh-CN" altLang="en-US" sz="2000" i="0" dirty="0">
                <a:solidFill>
                  <a:schemeClr val="tx1">
                    <a:lumMod val="85000"/>
                    <a:lumOff val="15000"/>
                  </a:schemeClr>
                </a:solidFill>
                <a:cs typeface="微软雅黑" panose="020B0503020204020204" charset="-122"/>
                <a:sym typeface="Arial" panose="020B0604020202020204" pitchFamily="34" charset="0"/>
              </a:rPr>
              <a:t>）</a:t>
            </a:r>
            <a:endParaRPr lang="en-US" altLang="zh-CN" sz="2000" i="0" dirty="0">
              <a:solidFill>
                <a:schemeClr val="tx1">
                  <a:lumMod val="85000"/>
                  <a:lumOff val="15000"/>
                </a:schemeClr>
              </a:solidFill>
              <a:cs typeface="微软雅黑" panose="020B0503020204020204" charset="-122"/>
              <a:sym typeface="Arial" panose="020B0604020202020204" pitchFamily="34" charset="0"/>
            </a:endParaRPr>
          </a:p>
          <a:p>
            <a:pPr lvl="1">
              <a:lnSpc>
                <a:spcPct val="110000"/>
              </a:lnSpc>
            </a:pPr>
            <a:r>
              <a:rPr lang="zh-CN" altLang="en-US" sz="2000" i="0" dirty="0">
                <a:solidFill>
                  <a:schemeClr val="tx1">
                    <a:lumMod val="85000"/>
                    <a:lumOff val="15000"/>
                  </a:schemeClr>
                </a:solidFill>
                <a:cs typeface="微软雅黑" panose="020B0503020204020204" charset="-122"/>
                <a:sym typeface="Arial" panose="020B0604020202020204" pitchFamily="34" charset="0"/>
              </a:rPr>
              <a:t>数据信道资源分配频域基本调度单位</a:t>
            </a:r>
            <a:endParaRPr lang="en-US" altLang="zh-CN" sz="2000" i="0" dirty="0">
              <a:solidFill>
                <a:schemeClr val="tx1">
                  <a:lumMod val="85000"/>
                  <a:lumOff val="15000"/>
                </a:schemeClr>
              </a:solidFill>
              <a:cs typeface="微软雅黑" panose="020B0503020204020204" charset="-122"/>
              <a:sym typeface="Arial" panose="020B0604020202020204" pitchFamily="34" charset="0"/>
            </a:endParaRPr>
          </a:p>
          <a:p>
            <a:pPr lvl="1">
              <a:lnSpc>
                <a:spcPct val="110000"/>
              </a:lnSpc>
            </a:pPr>
            <a:r>
              <a:rPr lang="zh-CN" altLang="en-US" sz="2000" i="0" dirty="0">
                <a:solidFill>
                  <a:srgbClr val="0000FF"/>
                </a:solidFill>
                <a:cs typeface="微软雅黑" panose="020B0503020204020204" charset="-122"/>
                <a:sym typeface="Arial" panose="020B0604020202020204" pitchFamily="34" charset="0"/>
              </a:rPr>
              <a:t>频域：</a:t>
            </a:r>
            <a:r>
              <a:rPr lang="en-US" altLang="zh-CN" sz="2000" i="0" dirty="0">
                <a:solidFill>
                  <a:srgbClr val="0000FF"/>
                </a:solidFill>
                <a:cs typeface="微软雅黑" panose="020B0503020204020204" charset="-122"/>
                <a:sym typeface="Arial" panose="020B0604020202020204" pitchFamily="34" charset="0"/>
              </a:rPr>
              <a:t>12</a:t>
            </a:r>
            <a:r>
              <a:rPr lang="zh-CN" altLang="en-US" sz="2000" i="0" dirty="0">
                <a:solidFill>
                  <a:srgbClr val="0000FF"/>
                </a:solidFill>
                <a:cs typeface="微软雅黑" panose="020B0503020204020204" charset="-122"/>
                <a:sym typeface="Arial" panose="020B0604020202020204" pitchFamily="34" charset="0"/>
              </a:rPr>
              <a:t>个连续子载波</a:t>
            </a:r>
            <a:endParaRPr lang="en-US" altLang="zh-CN" sz="2000" i="0" dirty="0">
              <a:solidFill>
                <a:srgbClr val="0000FF"/>
              </a:solidFill>
              <a:cs typeface="微软雅黑" panose="020B0503020204020204" charset="-122"/>
              <a:sym typeface="Arial" panose="020B0604020202020204" pitchFamily="34" charset="0"/>
            </a:endParaRPr>
          </a:p>
          <a:p>
            <a:pPr>
              <a:lnSpc>
                <a:spcPct val="110000"/>
              </a:lnSpc>
            </a:pPr>
            <a:r>
              <a:rPr lang="en-US" altLang="zh-CN" sz="2000" dirty="0" smtClean="0">
                <a:solidFill>
                  <a:srgbClr val="FF0000"/>
                </a:solidFill>
                <a:cs typeface="微软雅黑" panose="020B0503020204020204" charset="-122"/>
                <a:sym typeface="Arial" panose="020B0604020202020204" pitchFamily="34" charset="0"/>
              </a:rPr>
              <a:t>RG</a:t>
            </a:r>
            <a:r>
              <a:rPr lang="en-US" altLang="zh-CN" sz="2000" dirty="0" smtClean="0">
                <a:solidFill>
                  <a:schemeClr val="tx1">
                    <a:lumMod val="85000"/>
                    <a:lumOff val="15000"/>
                  </a:schemeClr>
                </a:solidFill>
                <a:cs typeface="微软雅黑" panose="020B0503020204020204" charset="-122"/>
                <a:sym typeface="Arial" panose="020B0604020202020204" pitchFamily="34" charset="0"/>
              </a:rPr>
              <a:t> </a:t>
            </a:r>
            <a:r>
              <a:rPr lang="en-US" altLang="zh-CN" sz="2000" dirty="0">
                <a:solidFill>
                  <a:schemeClr val="tx1">
                    <a:lumMod val="85000"/>
                    <a:lumOff val="15000"/>
                  </a:schemeClr>
                </a:solidFill>
                <a:cs typeface="微软雅黑" panose="020B0503020204020204" charset="-122"/>
                <a:sym typeface="Arial" panose="020B0604020202020204" pitchFamily="34" charset="0"/>
              </a:rPr>
              <a:t>:</a:t>
            </a:r>
            <a:r>
              <a:rPr lang="en-US" altLang="zh-CN" sz="2000" dirty="0">
                <a:solidFill>
                  <a:srgbClr val="FF0066"/>
                </a:solidFill>
                <a:cs typeface="微软雅黑" panose="020B0503020204020204" charset="-122"/>
                <a:sym typeface="Arial" panose="020B0604020202020204" pitchFamily="34" charset="0"/>
              </a:rPr>
              <a:t> </a:t>
            </a:r>
            <a:r>
              <a:rPr lang="zh-CN" altLang="en-US" sz="2000" dirty="0">
                <a:solidFill>
                  <a:srgbClr val="FF0066"/>
                </a:solidFill>
                <a:cs typeface="微软雅黑" panose="020B0503020204020204" charset="-122"/>
                <a:sym typeface="Arial" panose="020B0604020202020204" pitchFamily="34" charset="0"/>
              </a:rPr>
              <a:t>资源栅格</a:t>
            </a:r>
            <a:r>
              <a:rPr lang="zh-CN" altLang="en-US" sz="2000" dirty="0">
                <a:solidFill>
                  <a:schemeClr val="tx1">
                    <a:lumMod val="85000"/>
                    <a:lumOff val="15000"/>
                  </a:schemeClr>
                </a:solidFill>
                <a:cs typeface="微软雅黑" panose="020B0503020204020204" charset="-122"/>
                <a:sym typeface="Arial" panose="020B0604020202020204" pitchFamily="34" charset="0"/>
              </a:rPr>
              <a:t>（</a:t>
            </a:r>
            <a:r>
              <a:rPr lang="en-US" altLang="zh-CN" sz="2000" dirty="0">
                <a:solidFill>
                  <a:schemeClr val="tx1">
                    <a:lumMod val="85000"/>
                    <a:lumOff val="15000"/>
                  </a:schemeClr>
                </a:solidFill>
                <a:cs typeface="微软雅黑" panose="020B0503020204020204" charset="-122"/>
                <a:sym typeface="Arial" panose="020B0604020202020204" pitchFamily="34" charset="0"/>
              </a:rPr>
              <a:t>Resource </a:t>
            </a:r>
            <a:r>
              <a:rPr lang="en-US" altLang="zh-CN" sz="2000" dirty="0" smtClean="0">
                <a:solidFill>
                  <a:schemeClr val="tx1">
                    <a:lumMod val="85000"/>
                    <a:lumOff val="15000"/>
                  </a:schemeClr>
                </a:solidFill>
                <a:cs typeface="微软雅黑" panose="020B0503020204020204" charset="-122"/>
                <a:sym typeface="Arial" panose="020B0604020202020204" pitchFamily="34" charset="0"/>
              </a:rPr>
              <a:t>Grid</a:t>
            </a:r>
            <a:r>
              <a:rPr lang="zh-CN" altLang="en-US" sz="2000" dirty="0" smtClean="0">
                <a:solidFill>
                  <a:schemeClr val="tx1">
                    <a:lumMod val="85000"/>
                    <a:lumOff val="15000"/>
                  </a:schemeClr>
                </a:solidFill>
                <a:cs typeface="微软雅黑" panose="020B0503020204020204" charset="-122"/>
                <a:sym typeface="Arial" panose="020B0604020202020204" pitchFamily="34" charset="0"/>
              </a:rPr>
              <a:t>）</a:t>
            </a:r>
            <a:endParaRPr lang="en-US" altLang="zh-CN" sz="2000" dirty="0" smtClean="0">
              <a:solidFill>
                <a:schemeClr val="tx1">
                  <a:lumMod val="85000"/>
                  <a:lumOff val="15000"/>
                </a:schemeClr>
              </a:solidFill>
              <a:cs typeface="微软雅黑" panose="020B0503020204020204" charset="-122"/>
              <a:sym typeface="Arial" panose="020B0604020202020204" pitchFamily="34" charset="0"/>
            </a:endParaRPr>
          </a:p>
          <a:p>
            <a:pPr lvl="1">
              <a:lnSpc>
                <a:spcPct val="110000"/>
              </a:lnSpc>
            </a:pPr>
            <a:r>
              <a:rPr lang="zh-CN" altLang="en-US" sz="2000" dirty="0">
                <a:solidFill>
                  <a:schemeClr val="tx1">
                    <a:lumMod val="85000"/>
                    <a:lumOff val="15000"/>
                  </a:schemeClr>
                </a:solidFill>
                <a:cs typeface="微软雅黑" panose="020B0503020204020204" charset="-122"/>
                <a:sym typeface="Arial" panose="020B0604020202020204" pitchFamily="34" charset="0"/>
              </a:rPr>
              <a:t>资源网格，上下行分别定义</a:t>
            </a:r>
            <a:r>
              <a:rPr lang="en-US" altLang="zh-CN" sz="2000" dirty="0">
                <a:solidFill>
                  <a:schemeClr val="tx1">
                    <a:lumMod val="85000"/>
                    <a:lumOff val="15000"/>
                  </a:schemeClr>
                </a:solidFill>
                <a:cs typeface="微软雅黑" panose="020B0503020204020204" charset="-122"/>
                <a:sym typeface="Arial" panose="020B0604020202020204" pitchFamily="34" charset="0"/>
              </a:rPr>
              <a:t>(</a:t>
            </a:r>
            <a:r>
              <a:rPr lang="zh-CN" altLang="en-US" sz="2000" dirty="0">
                <a:solidFill>
                  <a:schemeClr val="tx1">
                    <a:lumMod val="85000"/>
                    <a:lumOff val="15000"/>
                  </a:schemeClr>
                </a:solidFill>
                <a:cs typeface="微软雅黑" panose="020B0503020204020204" charset="-122"/>
                <a:sym typeface="Arial" panose="020B0604020202020204" pitchFamily="34" charset="0"/>
              </a:rPr>
              <a:t>每个</a:t>
            </a:r>
            <a:r>
              <a:rPr lang="en-US" altLang="zh-CN" sz="2000" dirty="0">
                <a:solidFill>
                  <a:schemeClr val="tx1">
                    <a:lumMod val="85000"/>
                    <a:lumOff val="15000"/>
                  </a:schemeClr>
                </a:solidFill>
                <a:cs typeface="微软雅黑" panose="020B0503020204020204" charset="-122"/>
                <a:sym typeface="Arial" panose="020B0604020202020204" pitchFamily="34" charset="0"/>
              </a:rPr>
              <a:t>Numerology</a:t>
            </a:r>
            <a:r>
              <a:rPr lang="zh-CN" altLang="en-US" sz="2000" dirty="0">
                <a:solidFill>
                  <a:schemeClr val="tx1">
                    <a:lumMod val="85000"/>
                    <a:lumOff val="15000"/>
                  </a:schemeClr>
                </a:solidFill>
                <a:cs typeface="微软雅黑" panose="020B0503020204020204" charset="-122"/>
                <a:sym typeface="Arial" panose="020B0604020202020204" pitchFamily="34" charset="0"/>
              </a:rPr>
              <a:t>都有对应的</a:t>
            </a:r>
            <a:r>
              <a:rPr lang="en-US" altLang="zh-CN" sz="2000" dirty="0">
                <a:solidFill>
                  <a:schemeClr val="tx1">
                    <a:lumMod val="85000"/>
                    <a:lumOff val="15000"/>
                  </a:schemeClr>
                </a:solidFill>
                <a:cs typeface="微软雅黑" panose="020B0503020204020204" charset="-122"/>
                <a:sym typeface="Arial" panose="020B0604020202020204" pitchFamily="34" charset="0"/>
              </a:rPr>
              <a:t>RG</a:t>
            </a:r>
            <a:r>
              <a:rPr lang="zh-CN" altLang="en-US" sz="2000" dirty="0">
                <a:solidFill>
                  <a:schemeClr val="tx1">
                    <a:lumMod val="85000"/>
                    <a:lumOff val="15000"/>
                  </a:schemeClr>
                </a:solidFill>
                <a:cs typeface="微软雅黑" panose="020B0503020204020204" charset="-122"/>
                <a:sym typeface="Arial" panose="020B0604020202020204" pitchFamily="34" charset="0"/>
              </a:rPr>
              <a:t>定义</a:t>
            </a:r>
            <a:r>
              <a:rPr lang="en-US" altLang="zh-CN" sz="2000" dirty="0">
                <a:solidFill>
                  <a:schemeClr val="tx1">
                    <a:lumMod val="85000"/>
                    <a:lumOff val="15000"/>
                  </a:schemeClr>
                </a:solidFill>
                <a:cs typeface="微软雅黑" panose="020B0503020204020204" charset="-122"/>
                <a:sym typeface="Arial" panose="020B0604020202020204" pitchFamily="34" charset="0"/>
              </a:rPr>
              <a:t>)</a:t>
            </a:r>
            <a:r>
              <a:rPr lang="zh-CN" altLang="en-US" sz="2000" dirty="0">
                <a:solidFill>
                  <a:schemeClr val="tx1">
                    <a:lumMod val="85000"/>
                    <a:lumOff val="15000"/>
                  </a:schemeClr>
                </a:solidFill>
                <a:cs typeface="微软雅黑" panose="020B0503020204020204" charset="-122"/>
                <a:sym typeface="Arial" panose="020B0604020202020204" pitchFamily="34" charset="0"/>
              </a:rPr>
              <a:t>；</a:t>
            </a:r>
            <a:endParaRPr lang="zh-CN" altLang="en-US" sz="2000" dirty="0">
              <a:solidFill>
                <a:schemeClr val="tx1">
                  <a:lumMod val="85000"/>
                  <a:lumOff val="15000"/>
                </a:schemeClr>
              </a:solidFill>
              <a:cs typeface="微软雅黑" panose="020B0503020204020204" charset="-122"/>
              <a:sym typeface="Arial" panose="020B0604020202020204" pitchFamily="34" charset="0"/>
            </a:endParaRPr>
          </a:p>
          <a:p>
            <a:pPr lvl="1">
              <a:lnSpc>
                <a:spcPct val="110000"/>
              </a:lnSpc>
            </a:pPr>
            <a:r>
              <a:rPr lang="zh-CN" altLang="en-US" sz="2000" dirty="0">
                <a:solidFill>
                  <a:srgbClr val="0000FF"/>
                </a:solidFill>
                <a:cs typeface="微软雅黑" panose="020B0503020204020204" charset="-122"/>
                <a:sym typeface="Arial" panose="020B0604020202020204" pitchFamily="34" charset="0"/>
              </a:rPr>
              <a:t>时域：</a:t>
            </a:r>
            <a:r>
              <a:rPr lang="en-US" altLang="zh-CN" sz="2000" dirty="0">
                <a:solidFill>
                  <a:srgbClr val="0000FF"/>
                </a:solidFill>
                <a:cs typeface="微软雅黑" panose="020B0503020204020204" charset="-122"/>
                <a:sym typeface="Arial" panose="020B0604020202020204" pitchFamily="34" charset="0"/>
              </a:rPr>
              <a:t>1</a:t>
            </a:r>
            <a:r>
              <a:rPr lang="zh-CN" altLang="en-US" sz="2000" dirty="0">
                <a:solidFill>
                  <a:srgbClr val="0000FF"/>
                </a:solidFill>
                <a:cs typeface="微软雅黑" panose="020B0503020204020204" charset="-122"/>
                <a:sym typeface="Arial" panose="020B0604020202020204" pitchFamily="34" charset="0"/>
              </a:rPr>
              <a:t>个子帧；频域：传输带宽内可用</a:t>
            </a:r>
            <a:r>
              <a:rPr lang="en-US" altLang="zh-CN" sz="2000" dirty="0">
                <a:solidFill>
                  <a:srgbClr val="0000FF"/>
                </a:solidFill>
                <a:cs typeface="微软雅黑" panose="020B0503020204020204" charset="-122"/>
                <a:sym typeface="Arial" panose="020B0604020202020204" pitchFamily="34" charset="0"/>
              </a:rPr>
              <a:t>RB</a:t>
            </a:r>
            <a:r>
              <a:rPr lang="zh-CN" altLang="en-US" sz="2000" dirty="0">
                <a:solidFill>
                  <a:srgbClr val="0000FF"/>
                </a:solidFill>
                <a:cs typeface="微软雅黑" panose="020B0503020204020204" charset="-122"/>
                <a:sym typeface="Arial" panose="020B0604020202020204" pitchFamily="34" charset="0"/>
              </a:rPr>
              <a:t>资源</a:t>
            </a:r>
            <a:r>
              <a:rPr lang="zh-CN" altLang="en-US" sz="2000" dirty="0" smtClean="0">
                <a:solidFill>
                  <a:srgbClr val="0000FF"/>
                </a:solidFill>
                <a:cs typeface="微软雅黑" panose="020B0503020204020204" charset="-122"/>
                <a:sym typeface="Arial" panose="020B0604020202020204" pitchFamily="34" charset="0"/>
              </a:rPr>
              <a:t>。</a:t>
            </a:r>
            <a:endParaRPr lang="en-US" altLang="zh-CN" sz="2000" i="0" dirty="0" smtClean="0">
              <a:solidFill>
                <a:srgbClr val="0000FF"/>
              </a:solidFill>
              <a:cs typeface="微软雅黑" panose="020B0503020204020204" charset="-122"/>
              <a:sym typeface="Arial" panose="020B0604020202020204" pitchFamily="34" charset="0"/>
            </a:endParaRPr>
          </a:p>
          <a:p>
            <a:endParaRPr lang="en-US" altLang="zh-CN" sz="2000" i="0" dirty="0" smtClean="0">
              <a:solidFill>
                <a:srgbClr val="0000FF"/>
              </a:solidFill>
              <a:cs typeface="微软雅黑" panose="020B0503020204020204" charset="-122"/>
              <a:sym typeface="Arial" panose="020B0604020202020204" pitchFamily="34" charset="0"/>
            </a:endParaRPr>
          </a:p>
        </p:txBody>
      </p:sp>
      <p:sp>
        <p:nvSpPr>
          <p:cNvPr id="9" name="内容占位符 2"/>
          <p:cNvSpPr txBox="1"/>
          <p:nvPr/>
        </p:nvSpPr>
        <p:spPr bwMode="auto">
          <a:xfrm>
            <a:off x="6000115" y="1295400"/>
            <a:ext cx="5773420" cy="4897120"/>
          </a:xfrm>
          <a:prstGeom prst="rect">
            <a:avLst/>
          </a:prstGeom>
          <a:noFill/>
          <a:ln w="9525">
            <a:noFill/>
            <a:miter lim="800000"/>
          </a:ln>
          <a:effectLst/>
        </p:spPr>
        <p:txBody>
          <a:bodyPr vert="horz" wrap="square" lIns="80126" tIns="40064" rIns="80126" bIns="40064" numCol="1" anchor="t" anchorCtr="0" compatLnSpc="1">
            <a:noAutofit/>
          </a:bodyPr>
          <a:lstStyle>
            <a:defPPr>
              <a:defRPr lang="zh-CN"/>
            </a:defPPr>
            <a:lvl1pPr marL="301625" indent="-301625" defTabSz="802005" eaLnBrk="1" fontAlgn="base" hangingPunct="1">
              <a:lnSpc>
                <a:spcPct val="130000"/>
              </a:lnSpc>
              <a:spcBef>
                <a:spcPct val="30000"/>
              </a:spcBef>
              <a:buClr>
                <a:srgbClr val="808080"/>
              </a:buClr>
              <a:buSzPct val="60000"/>
              <a:buFont typeface="Wingdings" panose="05000000000000000000" pitchFamily="2" charset="2"/>
              <a:buChar char="l"/>
              <a:defRPr sz="1600">
                <a:latin typeface="Arial" panose="020B0604020202020204" pitchFamily="34" charset="0"/>
                <a:ea typeface="方正兰亭黑简体"/>
                <a:cs typeface="Arial" panose="020B0604020202020204" pitchFamily="34" charset="0"/>
              </a:defRPr>
            </a:lvl1pPr>
            <a:lvl2pPr marL="654050" lvl="1" indent="-252730" defTabSz="802005" eaLnBrk="1" fontAlgn="base" hangingPunct="1">
              <a:lnSpc>
                <a:spcPct val="130000"/>
              </a:lnSpc>
              <a:spcBef>
                <a:spcPct val="30000"/>
              </a:spcBef>
              <a:buClr>
                <a:srgbClr val="080808"/>
              </a:buClr>
              <a:buSzPct val="50000"/>
              <a:buFont typeface="Wingdings" panose="05000000000000000000" pitchFamily="2" charset="2"/>
              <a:buChar char="p"/>
              <a:defRPr sz="1600">
                <a:latin typeface="Arial" panose="020B0604020202020204" pitchFamily="34" charset="0"/>
                <a:ea typeface="方正兰亭黑简体"/>
                <a:cs typeface="Arial" panose="020B0604020202020204" pitchFamily="34" charset="0"/>
              </a:defRPr>
            </a:lvl2pPr>
            <a:lvl3pPr marL="1003300" indent="-201930" defTabSz="802005" eaLnBrk="1" fontAlgn="base" hangingPunct="1">
              <a:lnSpc>
                <a:spcPct val="130000"/>
              </a:lnSpc>
              <a:spcBef>
                <a:spcPct val="30000"/>
              </a:spcBef>
              <a:buSzPct val="50000"/>
              <a:buFont typeface="Wingdings" panose="05000000000000000000" pitchFamily="2" charset="2"/>
              <a:buChar char="n"/>
              <a:defRPr sz="1400">
                <a:latin typeface="微软雅黑" panose="020B0503020204020204" charset="-122"/>
                <a:ea typeface="微软雅黑" panose="020B0503020204020204" charset="-122"/>
                <a:cs typeface="Arial" panose="020B0604020202020204" pitchFamily="34" charset="0"/>
              </a:defRPr>
            </a:lvl3pPr>
            <a:lvl4pPr marL="1400175" indent="-198755" defTabSz="802005" eaLnBrk="1" fontAlgn="base" hangingPunct="1">
              <a:lnSpc>
                <a:spcPct val="130000"/>
              </a:lnSpc>
              <a:spcBef>
                <a:spcPct val="30000"/>
              </a:spcBef>
              <a:buChar char="–"/>
              <a:defRPr sz="1200">
                <a:latin typeface="微软雅黑" panose="020B0503020204020204" charset="-122"/>
                <a:ea typeface="微软雅黑" panose="020B0503020204020204" charset="-122"/>
                <a:cs typeface="Arial" panose="020B0604020202020204" pitchFamily="34" charset="0"/>
              </a:defRPr>
            </a:lvl4pPr>
            <a:lvl5pPr marL="1800225" indent="-200025" defTabSz="802005" eaLnBrk="1" fontAlgn="base" hangingPunct="1">
              <a:lnSpc>
                <a:spcPct val="130000"/>
              </a:lnSpc>
              <a:spcBef>
                <a:spcPct val="30000"/>
              </a:spcBef>
              <a:buFont typeface="FrutigerNext LT Medium" pitchFamily="34" charset="0"/>
              <a:buChar char="~"/>
              <a:defRPr sz="1200">
                <a:latin typeface="微软雅黑" panose="020B0503020204020204" charset="-122"/>
                <a:ea typeface="微软雅黑" panose="020B0503020204020204" charset="-122"/>
                <a:cs typeface="Arial" panose="020B0604020202020204" pitchFamily="34" charset="0"/>
              </a:defRPr>
            </a:lvl5pPr>
            <a:lvl6pPr marL="2257425" indent="-200025" defTabSz="802005" fontAlgn="base">
              <a:lnSpc>
                <a:spcPct val="140000"/>
              </a:lnSpc>
              <a:spcBef>
                <a:spcPct val="30000"/>
              </a:spcBef>
              <a:spcAft>
                <a:spcPct val="0"/>
              </a:spcAft>
              <a:buFont typeface="FrutigerNext LT Medium" pitchFamily="34" charset="0"/>
              <a:buChar char="~"/>
              <a:defRPr sz="1600">
                <a:latin typeface="+mj-lt"/>
                <a:ea typeface="+mn-ea"/>
              </a:defRPr>
            </a:lvl6pPr>
            <a:lvl7pPr marL="2714625" indent="-200025" defTabSz="802005" fontAlgn="base">
              <a:lnSpc>
                <a:spcPct val="140000"/>
              </a:lnSpc>
              <a:spcBef>
                <a:spcPct val="30000"/>
              </a:spcBef>
              <a:spcAft>
                <a:spcPct val="0"/>
              </a:spcAft>
              <a:buFont typeface="FrutigerNext LT Medium" pitchFamily="34" charset="0"/>
              <a:buChar char="~"/>
              <a:defRPr sz="1600">
                <a:latin typeface="+mj-lt"/>
                <a:ea typeface="+mn-ea"/>
              </a:defRPr>
            </a:lvl7pPr>
            <a:lvl8pPr marL="3171825" indent="-200025" defTabSz="802005" fontAlgn="base">
              <a:lnSpc>
                <a:spcPct val="140000"/>
              </a:lnSpc>
              <a:spcBef>
                <a:spcPct val="30000"/>
              </a:spcBef>
              <a:spcAft>
                <a:spcPct val="0"/>
              </a:spcAft>
              <a:buFont typeface="FrutigerNext LT Medium" pitchFamily="34" charset="0"/>
              <a:buChar char="~"/>
              <a:defRPr sz="1600">
                <a:latin typeface="+mj-lt"/>
                <a:ea typeface="+mn-ea"/>
              </a:defRPr>
            </a:lvl8pPr>
            <a:lvl9pPr marL="3629025" indent="-200025" defTabSz="802005" fontAlgn="base">
              <a:lnSpc>
                <a:spcPct val="140000"/>
              </a:lnSpc>
              <a:spcBef>
                <a:spcPct val="30000"/>
              </a:spcBef>
              <a:spcAft>
                <a:spcPct val="0"/>
              </a:spcAft>
              <a:buFont typeface="FrutigerNext LT Medium" pitchFamily="34" charset="0"/>
              <a:buChar char="~"/>
              <a:defRPr sz="1600">
                <a:latin typeface="+mj-lt"/>
                <a:ea typeface="+mn-ea"/>
              </a:defRPr>
            </a:lvl9pPr>
          </a:lstStyle>
          <a:p>
            <a:pPr>
              <a:lnSpc>
                <a:spcPct val="120000"/>
              </a:lnSpc>
            </a:pPr>
            <a:r>
              <a:rPr lang="en-US" altLang="zh-CN" sz="2000" dirty="0">
                <a:solidFill>
                  <a:srgbClr val="FF0000"/>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RBG</a:t>
            </a:r>
            <a:r>
              <a:rPr lang="zh-CN" altLang="en-US"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2000" dirty="0">
                <a:solidFill>
                  <a:srgbClr val="FF006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资源块组</a:t>
            </a:r>
            <a:r>
              <a:rPr lang="zh-CN" altLang="en-US"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en-US" altLang="zh-CN"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Resource Block Group</a:t>
            </a:r>
            <a:r>
              <a:rPr lang="zh-CN" altLang="en-US"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a:t>
            </a:r>
            <a:endParaRPr lang="en-US" altLang="zh-CN"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lvl="1">
              <a:lnSpc>
                <a:spcPct val="120000"/>
              </a:lnSpc>
            </a:pPr>
            <a:r>
              <a:rPr lang="zh-CN" altLang="en-US"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数据信道资源分配基本调度单位，用于资源分配</a:t>
            </a:r>
            <a:r>
              <a:rPr lang="en-US" altLang="zh-CN"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type0</a:t>
            </a:r>
            <a:r>
              <a:rPr lang="zh-CN" altLang="en-US"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，降低控制信道开销；</a:t>
            </a:r>
            <a:endParaRPr lang="zh-CN" altLang="en-US"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lvl="1">
              <a:lnSpc>
                <a:spcPct val="120000"/>
              </a:lnSpc>
            </a:pPr>
            <a:r>
              <a:rPr lang="zh-CN" altLang="en-US" sz="2000" dirty="0">
                <a:solidFill>
                  <a:srgbClr val="0000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频域：</a:t>
            </a:r>
            <a:r>
              <a:rPr lang="en-US" altLang="zh-CN" sz="2000" dirty="0">
                <a:solidFill>
                  <a:srgbClr val="0000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{2</a:t>
            </a:r>
            <a:r>
              <a:rPr lang="zh-CN" altLang="en-US" sz="2000" dirty="0">
                <a:solidFill>
                  <a:srgbClr val="0000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en-US" altLang="zh-CN" sz="2000" dirty="0">
                <a:solidFill>
                  <a:srgbClr val="0000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4</a:t>
            </a:r>
            <a:r>
              <a:rPr lang="zh-CN" altLang="en-US" sz="2000" dirty="0">
                <a:solidFill>
                  <a:srgbClr val="0000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en-US" altLang="zh-CN" sz="2000" dirty="0">
                <a:solidFill>
                  <a:srgbClr val="0000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8</a:t>
            </a:r>
            <a:r>
              <a:rPr lang="zh-CN" altLang="en-US" sz="2000" dirty="0">
                <a:solidFill>
                  <a:srgbClr val="0000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en-US" altLang="zh-CN" sz="2000" dirty="0">
                <a:solidFill>
                  <a:srgbClr val="0000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16}</a:t>
            </a:r>
            <a:r>
              <a:rPr lang="zh-CN" altLang="en-US" sz="2000" dirty="0">
                <a:solidFill>
                  <a:srgbClr val="0000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个</a:t>
            </a:r>
            <a:r>
              <a:rPr lang="en-US" altLang="zh-CN" sz="2000" dirty="0">
                <a:solidFill>
                  <a:srgbClr val="0000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RB</a:t>
            </a:r>
            <a:r>
              <a:rPr lang="zh-CN" altLang="en-US"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a:t>
            </a:r>
            <a:endParaRPr lang="zh-CN" altLang="en-US"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nSpc>
                <a:spcPct val="120000"/>
              </a:lnSpc>
            </a:pPr>
            <a:r>
              <a:rPr lang="en-US" altLang="zh-CN" sz="2000" dirty="0">
                <a:solidFill>
                  <a:srgbClr val="FF0000"/>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REG</a:t>
            </a:r>
            <a:r>
              <a:rPr lang="zh-CN" altLang="en-US"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2000" dirty="0">
                <a:solidFill>
                  <a:srgbClr val="FF006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资源粒子组</a:t>
            </a:r>
            <a:r>
              <a:rPr lang="zh-CN" altLang="en-US"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 （</a:t>
            </a:r>
            <a:r>
              <a:rPr lang="en-US" altLang="zh-CN" sz="18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Resource Element Group</a:t>
            </a:r>
            <a:r>
              <a:rPr lang="zh-CN" altLang="en-US"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a:t>
            </a:r>
            <a:endParaRPr lang="en-US" altLang="zh-CN"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lvl="1">
              <a:lnSpc>
                <a:spcPct val="120000"/>
              </a:lnSpc>
            </a:pPr>
            <a:r>
              <a:rPr lang="zh-CN" altLang="en-US"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控制信道资源分配基本组成单位；</a:t>
            </a:r>
            <a:endParaRPr lang="zh-CN" altLang="en-US"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lvl="1">
              <a:lnSpc>
                <a:spcPct val="120000"/>
              </a:lnSpc>
            </a:pPr>
            <a:r>
              <a:rPr lang="zh-CN" altLang="en-US" sz="2000" dirty="0">
                <a:solidFill>
                  <a:srgbClr val="0000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时域：</a:t>
            </a:r>
            <a:r>
              <a:rPr lang="en-US" altLang="zh-CN" sz="2000" dirty="0">
                <a:solidFill>
                  <a:srgbClr val="0000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a:t>
            </a:r>
            <a:r>
              <a:rPr lang="zh-CN" altLang="en-US" sz="2000" dirty="0">
                <a:solidFill>
                  <a:srgbClr val="0000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个</a:t>
            </a:r>
            <a:r>
              <a:rPr lang="en-US" altLang="zh-CN" sz="2000" dirty="0">
                <a:solidFill>
                  <a:srgbClr val="0000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OFDM</a:t>
            </a:r>
            <a:r>
              <a:rPr lang="zh-CN" altLang="en-US" sz="2000" dirty="0">
                <a:solidFill>
                  <a:srgbClr val="0000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符号；频域：</a:t>
            </a:r>
            <a:r>
              <a:rPr lang="en-US" altLang="zh-CN" sz="2000" dirty="0">
                <a:solidFill>
                  <a:srgbClr val="0000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12</a:t>
            </a:r>
            <a:r>
              <a:rPr lang="zh-CN" altLang="en-US" sz="2000" dirty="0">
                <a:solidFill>
                  <a:srgbClr val="0000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个子载波</a:t>
            </a:r>
            <a:r>
              <a:rPr lang="en-US" altLang="zh-CN" sz="2000" dirty="0">
                <a:solidFill>
                  <a:srgbClr val="0000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(1RB)</a:t>
            </a:r>
            <a:r>
              <a:rPr lang="zh-CN" altLang="en-US"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a:t>
            </a:r>
            <a:endParaRPr lang="zh-CN" altLang="en-US"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a:lnSpc>
                <a:spcPct val="120000"/>
              </a:lnSpc>
            </a:pPr>
            <a:r>
              <a:rPr lang="en-US" altLang="zh-CN" sz="2000" dirty="0">
                <a:solidFill>
                  <a:srgbClr val="FF0000"/>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CCE</a:t>
            </a:r>
            <a:r>
              <a:rPr lang="zh-CN" altLang="en-US" sz="2000" dirty="0">
                <a:solidFill>
                  <a:srgbClr val="FF0066"/>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：控制信道元素</a:t>
            </a:r>
            <a:r>
              <a:rPr lang="zh-CN" altLang="en-US"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en-US" altLang="zh-CN"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Control Channel Element</a:t>
            </a:r>
            <a:r>
              <a:rPr lang="zh-CN" altLang="en-US"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a:t>
            </a:r>
            <a:endParaRPr lang="en-US" altLang="zh-CN"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lvl="1">
              <a:lnSpc>
                <a:spcPct val="120000"/>
              </a:lnSpc>
            </a:pPr>
            <a:r>
              <a:rPr lang="zh-CN" altLang="en-US"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控制信道资源分配基本调度单位；</a:t>
            </a:r>
            <a:endParaRPr lang="zh-CN" altLang="en-US"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lvl="1">
              <a:lnSpc>
                <a:spcPct val="120000"/>
              </a:lnSpc>
            </a:pPr>
            <a:r>
              <a:rPr lang="zh-CN" altLang="en-US" sz="2000" dirty="0">
                <a:solidFill>
                  <a:srgbClr val="0000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频域：</a:t>
            </a:r>
            <a:r>
              <a:rPr lang="en-US" altLang="zh-CN" sz="2000" dirty="0">
                <a:solidFill>
                  <a:srgbClr val="0000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1CCE = 6REG = 6PRB</a:t>
            </a:r>
            <a:r>
              <a:rPr lang="zh-CN" altLang="en-US"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a:t>
            </a:r>
            <a:endParaRPr lang="en-US" altLang="zh-CN"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lvl="1">
              <a:lnSpc>
                <a:spcPct val="120000"/>
              </a:lnSpc>
            </a:pPr>
            <a:endParaRPr lang="en-US" altLang="zh-CN"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lvl="1"/>
            <a:endParaRPr lang="en-US" altLang="zh-CN"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1" y="457041"/>
            <a:ext cx="10327216" cy="868363"/>
          </a:xfrm>
        </p:spPr>
        <p:txBody>
          <a:bodyPr/>
          <a:lstStyle/>
          <a:p>
            <a:r>
              <a:rPr lang="zh-CN" altLang="en-US" sz="3600" dirty="0">
                <a:sym typeface="Arial" panose="020B0604020202020204" pitchFamily="34" charset="0"/>
              </a:rPr>
              <a:t>频域资源</a:t>
            </a:r>
            <a:r>
              <a:rPr lang="en-US" altLang="zh-CN" sz="3600" dirty="0">
                <a:sym typeface="Arial" panose="020B0604020202020204" pitchFamily="34" charset="0"/>
              </a:rPr>
              <a:t>——BWP </a:t>
            </a:r>
            <a:r>
              <a:rPr lang="zh-CN" altLang="en-US" sz="3600" dirty="0">
                <a:sym typeface="Arial" panose="020B0604020202020204" pitchFamily="34" charset="0"/>
              </a:rPr>
              <a:t>部分带宽</a:t>
            </a:r>
            <a:endParaRPr lang="zh-CN" altLang="en-US" sz="3600" dirty="0">
              <a:sym typeface="Arial" panose="020B0604020202020204" pitchFamily="34" charset="0"/>
            </a:endParaRPr>
          </a:p>
        </p:txBody>
      </p:sp>
      <p:sp>
        <p:nvSpPr>
          <p:cNvPr id="10" name="内容占位符 2"/>
          <p:cNvSpPr>
            <a:spLocks noGrp="1"/>
          </p:cNvSpPr>
          <p:nvPr>
            <p:ph idx="1"/>
          </p:nvPr>
        </p:nvSpPr>
        <p:spPr>
          <a:xfrm>
            <a:off x="869951" y="1088740"/>
            <a:ext cx="10572749" cy="4195763"/>
          </a:xfrm>
        </p:spPr>
        <p:txBody>
          <a:bodyPr/>
          <a:lstStyle/>
          <a:p>
            <a:r>
              <a:rPr lang="zh-CN" altLang="en-US" sz="2000" b="1" dirty="0">
                <a:sym typeface="Arial" panose="020B0604020202020204" pitchFamily="34" charset="0"/>
              </a:rPr>
              <a:t>基本定义和特点：</a:t>
            </a:r>
            <a:endParaRPr lang="zh-CN" altLang="en-US" sz="2000" b="1" dirty="0">
              <a:sym typeface="Arial" panose="020B0604020202020204" pitchFamily="34" charset="0"/>
            </a:endParaRPr>
          </a:p>
          <a:p>
            <a:pPr lvl="1"/>
            <a:r>
              <a:rPr lang="en-US" altLang="zh-CN" sz="2000" b="1" dirty="0">
                <a:sym typeface="Arial" panose="020B0604020202020204" pitchFamily="34" charset="0"/>
              </a:rPr>
              <a:t>BWP</a:t>
            </a:r>
            <a:r>
              <a:rPr lang="zh-CN" altLang="en-US" sz="2000" b="1" dirty="0">
                <a:sym typeface="Arial" panose="020B0604020202020204" pitchFamily="34" charset="0"/>
              </a:rPr>
              <a:t>：</a:t>
            </a:r>
            <a:r>
              <a:rPr lang="en-US" altLang="zh-CN" sz="2000" b="1" dirty="0">
                <a:sym typeface="Arial" panose="020B0604020202020204" pitchFamily="34" charset="0"/>
              </a:rPr>
              <a:t>Bandwidth Part</a:t>
            </a:r>
            <a:r>
              <a:rPr lang="zh-CN" altLang="en-US" sz="2000" b="1" dirty="0">
                <a:sym typeface="Arial" panose="020B0604020202020204" pitchFamily="34" charset="0"/>
              </a:rPr>
              <a:t>，是</a:t>
            </a:r>
            <a:r>
              <a:rPr lang="en-US" altLang="zh-CN" sz="2000" b="1" dirty="0">
                <a:sym typeface="Arial" panose="020B0604020202020204" pitchFamily="34" charset="0"/>
              </a:rPr>
              <a:t>NR</a:t>
            </a:r>
            <a:r>
              <a:rPr lang="zh-CN" altLang="en-US" sz="2000" b="1" dirty="0">
                <a:sym typeface="Arial" panose="020B0604020202020204" pitchFamily="34" charset="0"/>
              </a:rPr>
              <a:t>标准提出的新的概念；网络侧给</a:t>
            </a:r>
            <a:r>
              <a:rPr lang="en-US" altLang="zh-CN" sz="2000" b="1" dirty="0">
                <a:sym typeface="Arial" panose="020B0604020202020204" pitchFamily="34" charset="0"/>
              </a:rPr>
              <a:t>UE</a:t>
            </a:r>
            <a:r>
              <a:rPr lang="zh-CN" altLang="en-US" sz="2000" b="1" dirty="0">
                <a:sym typeface="Arial" panose="020B0604020202020204" pitchFamily="34" charset="0"/>
              </a:rPr>
              <a:t>分配的一段连续的带宽资源，它是</a:t>
            </a:r>
            <a:r>
              <a:rPr lang="en-US" altLang="zh-CN" sz="2000" b="1" dirty="0">
                <a:sym typeface="Arial" panose="020B0604020202020204" pitchFamily="34" charset="0"/>
              </a:rPr>
              <a:t>5G UE</a:t>
            </a:r>
            <a:r>
              <a:rPr lang="zh-CN" altLang="en-US" sz="2000" b="1" dirty="0">
                <a:sym typeface="Arial" panose="020B0604020202020204" pitchFamily="34" charset="0"/>
              </a:rPr>
              <a:t> 接入</a:t>
            </a:r>
            <a:r>
              <a:rPr lang="en-US" altLang="zh-CN" sz="2000" b="1" dirty="0">
                <a:sym typeface="Arial" panose="020B0604020202020204" pitchFamily="34" charset="0"/>
              </a:rPr>
              <a:t>NR</a:t>
            </a:r>
            <a:r>
              <a:rPr lang="zh-CN" altLang="en-US" sz="2000" b="1" dirty="0">
                <a:sym typeface="Arial" panose="020B0604020202020204" pitchFamily="34" charset="0"/>
              </a:rPr>
              <a:t>网络的必备配置</a:t>
            </a:r>
            <a:endParaRPr lang="en-US" altLang="zh-CN" sz="2000" b="1" dirty="0">
              <a:sym typeface="Arial" panose="020B0604020202020204" pitchFamily="34" charset="0"/>
            </a:endParaRPr>
          </a:p>
          <a:p>
            <a:pPr lvl="1"/>
            <a:r>
              <a:rPr lang="en-US" altLang="zh-CN" sz="2000" b="1" dirty="0">
                <a:sym typeface="Arial" panose="020B0604020202020204" pitchFamily="34" charset="0"/>
              </a:rPr>
              <a:t>UE</a:t>
            </a:r>
            <a:r>
              <a:rPr lang="zh-CN" altLang="en-US" sz="2000" b="1" dirty="0">
                <a:sym typeface="Arial" panose="020B0604020202020204" pitchFamily="34" charset="0"/>
              </a:rPr>
              <a:t>级概念，不同</a:t>
            </a:r>
            <a:r>
              <a:rPr lang="en-US" altLang="zh-CN" sz="2000" b="1" dirty="0">
                <a:sym typeface="Arial" panose="020B0604020202020204" pitchFamily="34" charset="0"/>
              </a:rPr>
              <a:t>UE</a:t>
            </a:r>
            <a:r>
              <a:rPr lang="zh-CN" altLang="en-US" sz="2000" b="1" dirty="0">
                <a:sym typeface="Arial" panose="020B0604020202020204" pitchFamily="34" charset="0"/>
              </a:rPr>
              <a:t>可配置不同</a:t>
            </a:r>
            <a:r>
              <a:rPr lang="en-US" altLang="zh-CN" sz="2000" b="1" dirty="0">
                <a:sym typeface="Arial" panose="020B0604020202020204" pitchFamily="34" charset="0"/>
              </a:rPr>
              <a:t>BWP</a:t>
            </a:r>
            <a:r>
              <a:rPr lang="zh-CN" altLang="en-US" sz="2000" b="1" dirty="0">
                <a:sym typeface="Arial" panose="020B0604020202020204" pitchFamily="34" charset="0"/>
              </a:rPr>
              <a:t>；</a:t>
            </a:r>
            <a:r>
              <a:rPr lang="en-US" altLang="zh-CN" sz="2000" b="1" dirty="0">
                <a:sym typeface="Arial" panose="020B0604020202020204" pitchFamily="34" charset="0"/>
              </a:rPr>
              <a:t>UE</a:t>
            </a:r>
            <a:r>
              <a:rPr lang="zh-CN" altLang="en-US" sz="2000" b="1" dirty="0">
                <a:sym typeface="Arial" panose="020B0604020202020204" pitchFamily="34" charset="0"/>
              </a:rPr>
              <a:t>的所有信道资源配置均在</a:t>
            </a:r>
            <a:r>
              <a:rPr lang="en-US" altLang="zh-CN" sz="2000" b="1" dirty="0">
                <a:sym typeface="Arial" panose="020B0604020202020204" pitchFamily="34" charset="0"/>
              </a:rPr>
              <a:t>BWP</a:t>
            </a:r>
            <a:r>
              <a:rPr lang="zh-CN" altLang="en-US" sz="2000" b="1" dirty="0">
                <a:sym typeface="Arial" panose="020B0604020202020204" pitchFamily="34" charset="0"/>
              </a:rPr>
              <a:t>内进行分配和调度</a:t>
            </a:r>
            <a:endParaRPr lang="en-US" altLang="zh-CN" sz="2000" b="1" dirty="0">
              <a:sym typeface="Arial" panose="020B0604020202020204" pitchFamily="34" charset="0"/>
            </a:endParaRPr>
          </a:p>
          <a:p>
            <a:r>
              <a:rPr lang="zh-CN" altLang="en-US" sz="2000" b="1" dirty="0">
                <a:sym typeface="Arial" panose="020B0604020202020204" pitchFamily="34" charset="0"/>
              </a:rPr>
              <a:t>应用场景：</a:t>
            </a:r>
            <a:endParaRPr lang="en-US" altLang="zh-CN" sz="2000" b="1" dirty="0">
              <a:sym typeface="Arial" panose="020B0604020202020204" pitchFamily="34" charset="0"/>
            </a:endParaRPr>
          </a:p>
          <a:p>
            <a:pPr lvl="1"/>
            <a:r>
              <a:rPr lang="zh-CN" altLang="en-US" sz="2000" b="1" dirty="0">
                <a:sym typeface="Arial" panose="020B0604020202020204" pitchFamily="34" charset="0"/>
              </a:rPr>
              <a:t>场景</a:t>
            </a:r>
            <a:r>
              <a:rPr lang="en-US" altLang="zh-CN" sz="2000" b="1" dirty="0">
                <a:sym typeface="Arial" panose="020B0604020202020204" pitchFamily="34" charset="0"/>
              </a:rPr>
              <a:t>1</a:t>
            </a:r>
            <a:r>
              <a:rPr lang="zh-CN" altLang="en-US" sz="2000" b="1" dirty="0">
                <a:sym typeface="Arial" panose="020B0604020202020204" pitchFamily="34" charset="0"/>
              </a:rPr>
              <a:t>：应用于小带宽能力</a:t>
            </a:r>
            <a:r>
              <a:rPr lang="en-US" altLang="zh-CN" sz="2000" b="1" dirty="0">
                <a:sym typeface="Arial" panose="020B0604020202020204" pitchFamily="34" charset="0"/>
              </a:rPr>
              <a:t>UE</a:t>
            </a:r>
            <a:r>
              <a:rPr lang="zh-CN" altLang="en-US" sz="2000" b="1" dirty="0">
                <a:sym typeface="Arial" panose="020B0604020202020204" pitchFamily="34" charset="0"/>
              </a:rPr>
              <a:t>接入大带宽网络</a:t>
            </a:r>
            <a:endParaRPr lang="en-US" altLang="zh-CN" sz="2000" b="1" dirty="0">
              <a:sym typeface="Arial" panose="020B0604020202020204" pitchFamily="34" charset="0"/>
            </a:endParaRPr>
          </a:p>
          <a:p>
            <a:pPr lvl="1"/>
            <a:r>
              <a:rPr lang="zh-CN" altLang="en-US" sz="2000" b="1" dirty="0">
                <a:sym typeface="Arial" panose="020B0604020202020204" pitchFamily="34" charset="0"/>
              </a:rPr>
              <a:t>场景</a:t>
            </a:r>
            <a:r>
              <a:rPr lang="en-US" altLang="zh-CN" sz="2000" b="1" dirty="0">
                <a:sym typeface="Arial" panose="020B0604020202020204" pitchFamily="34" charset="0"/>
              </a:rPr>
              <a:t>2</a:t>
            </a:r>
            <a:r>
              <a:rPr lang="zh-CN" altLang="en-US" sz="2000" b="1" dirty="0">
                <a:sym typeface="Arial" panose="020B0604020202020204" pitchFamily="34" charset="0"/>
              </a:rPr>
              <a:t>：</a:t>
            </a:r>
            <a:r>
              <a:rPr lang="en-US" altLang="zh-CN" sz="2000" b="1" dirty="0">
                <a:sym typeface="Arial" panose="020B0604020202020204" pitchFamily="34" charset="0"/>
              </a:rPr>
              <a:t> UE</a:t>
            </a:r>
            <a:r>
              <a:rPr lang="zh-CN" altLang="en-US" sz="2000" b="1" dirty="0">
                <a:sym typeface="Arial" panose="020B0604020202020204" pitchFamily="34" charset="0"/>
              </a:rPr>
              <a:t>在大小</a:t>
            </a:r>
            <a:r>
              <a:rPr lang="en-US" altLang="zh-CN" sz="2000" b="1" dirty="0">
                <a:sym typeface="Arial" panose="020B0604020202020204" pitchFamily="34" charset="0"/>
              </a:rPr>
              <a:t>BWP</a:t>
            </a:r>
            <a:r>
              <a:rPr lang="zh-CN" altLang="en-US" sz="2000" b="1" dirty="0">
                <a:sym typeface="Arial" panose="020B0604020202020204" pitchFamily="34" charset="0"/>
              </a:rPr>
              <a:t>间进行切换，达到省电效果</a:t>
            </a:r>
            <a:endParaRPr lang="en-US" altLang="zh-CN" sz="2000" b="1" dirty="0">
              <a:sym typeface="Arial" panose="020B0604020202020204" pitchFamily="34" charset="0"/>
            </a:endParaRPr>
          </a:p>
          <a:p>
            <a:pPr lvl="1"/>
            <a:r>
              <a:rPr lang="zh-CN" altLang="en-US" sz="2000" b="1" dirty="0">
                <a:sym typeface="Arial" panose="020B0604020202020204" pitchFamily="34" charset="0"/>
              </a:rPr>
              <a:t>场景</a:t>
            </a:r>
            <a:r>
              <a:rPr lang="en-US" altLang="zh-CN" sz="2000" b="1" dirty="0">
                <a:sym typeface="Arial" panose="020B0604020202020204" pitchFamily="34" charset="0"/>
              </a:rPr>
              <a:t>3</a:t>
            </a:r>
            <a:r>
              <a:rPr lang="zh-CN" altLang="en-US" sz="2000" b="1" dirty="0">
                <a:sym typeface="Arial" panose="020B0604020202020204" pitchFamily="34" charset="0"/>
              </a:rPr>
              <a:t>：不同</a:t>
            </a:r>
            <a:r>
              <a:rPr lang="en-US" altLang="zh-CN" sz="2000" b="1" dirty="0">
                <a:sym typeface="Arial" panose="020B0604020202020204" pitchFamily="34" charset="0"/>
              </a:rPr>
              <a:t>BWP</a:t>
            </a:r>
            <a:r>
              <a:rPr lang="zh-CN" altLang="en-US" sz="2000" b="1" dirty="0">
                <a:sym typeface="Arial" panose="020B0604020202020204" pitchFamily="34" charset="0"/>
              </a:rPr>
              <a:t>，配置不同</a:t>
            </a:r>
            <a:r>
              <a:rPr lang="en-US" altLang="zh-CN" sz="2000" b="1" dirty="0">
                <a:sym typeface="Arial" panose="020B0604020202020204" pitchFamily="34" charset="0"/>
              </a:rPr>
              <a:t>Numerology</a:t>
            </a:r>
            <a:r>
              <a:rPr lang="zh-CN" altLang="en-US" sz="2000" b="1" dirty="0">
                <a:sym typeface="Arial" panose="020B0604020202020204" pitchFamily="34" charset="0"/>
              </a:rPr>
              <a:t>，承载不同业务</a:t>
            </a:r>
            <a:endParaRPr lang="zh-CN" altLang="en-US" sz="2000" b="1" dirty="0">
              <a:sym typeface="Arial" panose="020B0604020202020204" pitchFamily="34" charset="0"/>
            </a:endParaRPr>
          </a:p>
          <a:p>
            <a:pPr marL="0" indent="0">
              <a:buNone/>
            </a:pPr>
            <a:endParaRPr lang="zh-CN" altLang="en-US" sz="2000" b="1" dirty="0">
              <a:sym typeface="Arial" panose="020B0604020202020204" pitchFamily="34" charset="0"/>
            </a:endParaRPr>
          </a:p>
        </p:txBody>
      </p:sp>
      <p:sp>
        <p:nvSpPr>
          <p:cNvPr id="3" name="Rectangle 2"/>
          <p:cNvSpPr>
            <a:spLocks noChangeArrowheads="1"/>
          </p:cNvSpPr>
          <p:nvPr/>
        </p:nvSpPr>
        <p:spPr bwMode="auto">
          <a:xfrm>
            <a:off x="0" y="172403"/>
            <a:ext cx="309880" cy="112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sz="135"/>
          </a:p>
        </p:txBody>
      </p:sp>
      <p:grpSp>
        <p:nvGrpSpPr>
          <p:cNvPr id="12" name="组合 110"/>
          <p:cNvGrpSpPr/>
          <p:nvPr/>
        </p:nvGrpSpPr>
        <p:grpSpPr>
          <a:xfrm>
            <a:off x="338783" y="4451555"/>
            <a:ext cx="3467395" cy="1389758"/>
            <a:chOff x="649715" y="3942813"/>
            <a:chExt cx="4657373" cy="1233335"/>
          </a:xfrm>
        </p:grpSpPr>
        <p:sp>
          <p:nvSpPr>
            <p:cNvPr id="13" name="Freeform 5"/>
            <p:cNvSpPr/>
            <p:nvPr/>
          </p:nvSpPr>
          <p:spPr bwMode="auto">
            <a:xfrm>
              <a:off x="649715" y="3985676"/>
              <a:ext cx="4611688" cy="574675"/>
            </a:xfrm>
            <a:custGeom>
              <a:avLst/>
              <a:gdLst>
                <a:gd name="T0" fmla="*/ 0 w 10886"/>
                <a:gd name="T1" fmla="*/ 670 h 1353"/>
                <a:gd name="T2" fmla="*/ 0 w 10886"/>
                <a:gd name="T3" fmla="*/ 1353 h 1353"/>
                <a:gd name="T4" fmla="*/ 10886 w 10886"/>
                <a:gd name="T5" fmla="*/ 1353 h 1353"/>
                <a:gd name="T6" fmla="*/ 10886 w 10886"/>
                <a:gd name="T7" fmla="*/ 670 h 1353"/>
                <a:gd name="T8" fmla="*/ 2488 w 10886"/>
                <a:gd name="T9" fmla="*/ 266 h 1353"/>
                <a:gd name="T10" fmla="*/ 0 w 10886"/>
                <a:gd name="T11" fmla="*/ 670 h 1353"/>
              </a:gdLst>
              <a:ahLst/>
              <a:cxnLst>
                <a:cxn ang="0">
                  <a:pos x="T0" y="T1"/>
                </a:cxn>
                <a:cxn ang="0">
                  <a:pos x="T2" y="T3"/>
                </a:cxn>
                <a:cxn ang="0">
                  <a:pos x="T4" y="T5"/>
                </a:cxn>
                <a:cxn ang="0">
                  <a:pos x="T6" y="T7"/>
                </a:cxn>
                <a:cxn ang="0">
                  <a:pos x="T8" y="T9"/>
                </a:cxn>
                <a:cxn ang="0">
                  <a:pos x="T10" y="T11"/>
                </a:cxn>
              </a:cxnLst>
              <a:rect l="0" t="0" r="r" b="b"/>
              <a:pathLst>
                <a:path w="10886" h="1353">
                  <a:moveTo>
                    <a:pt x="0" y="670"/>
                  </a:moveTo>
                  <a:lnTo>
                    <a:pt x="0" y="1353"/>
                  </a:lnTo>
                  <a:lnTo>
                    <a:pt x="10886" y="1353"/>
                  </a:lnTo>
                  <a:lnTo>
                    <a:pt x="10886" y="670"/>
                  </a:lnTo>
                  <a:cubicBezTo>
                    <a:pt x="9253" y="181"/>
                    <a:pt x="5493" y="0"/>
                    <a:pt x="2488" y="266"/>
                  </a:cubicBezTo>
                  <a:cubicBezTo>
                    <a:pt x="1436" y="359"/>
                    <a:pt x="572" y="499"/>
                    <a:pt x="0" y="670"/>
                  </a:cubicBezTo>
                  <a:close/>
                </a:path>
              </a:pathLst>
            </a:custGeom>
            <a:solidFill>
              <a:srgbClr val="D8D8D8"/>
            </a:solidFill>
            <a:ln w="0">
              <a:solidFill>
                <a:srgbClr val="000000"/>
              </a:solidFill>
              <a:prstDash val="solid"/>
              <a:round/>
            </a:ln>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4" name="Freeform 6"/>
            <p:cNvSpPr/>
            <p:nvPr/>
          </p:nvSpPr>
          <p:spPr bwMode="auto">
            <a:xfrm>
              <a:off x="695400" y="3952338"/>
              <a:ext cx="4611688" cy="574675"/>
            </a:xfrm>
            <a:custGeom>
              <a:avLst/>
              <a:gdLst>
                <a:gd name="T0" fmla="*/ 0 w 10886"/>
                <a:gd name="T1" fmla="*/ 670 h 1353"/>
                <a:gd name="T2" fmla="*/ 0 w 10886"/>
                <a:gd name="T3" fmla="*/ 1353 h 1353"/>
                <a:gd name="T4" fmla="*/ 10886 w 10886"/>
                <a:gd name="T5" fmla="*/ 1353 h 1353"/>
                <a:gd name="T6" fmla="*/ 10886 w 10886"/>
                <a:gd name="T7" fmla="*/ 670 h 1353"/>
                <a:gd name="T8" fmla="*/ 2488 w 10886"/>
                <a:gd name="T9" fmla="*/ 266 h 1353"/>
                <a:gd name="T10" fmla="*/ 0 w 10886"/>
                <a:gd name="T11" fmla="*/ 670 h 1353"/>
              </a:gdLst>
              <a:ahLst/>
              <a:cxnLst>
                <a:cxn ang="0">
                  <a:pos x="T0" y="T1"/>
                </a:cxn>
                <a:cxn ang="0">
                  <a:pos x="T2" y="T3"/>
                </a:cxn>
                <a:cxn ang="0">
                  <a:pos x="T4" y="T5"/>
                </a:cxn>
                <a:cxn ang="0">
                  <a:pos x="T6" y="T7"/>
                </a:cxn>
                <a:cxn ang="0">
                  <a:pos x="T8" y="T9"/>
                </a:cxn>
                <a:cxn ang="0">
                  <a:pos x="T10" y="T11"/>
                </a:cxn>
              </a:cxnLst>
              <a:rect l="0" t="0" r="r" b="b"/>
              <a:pathLst>
                <a:path w="10886" h="1353">
                  <a:moveTo>
                    <a:pt x="0" y="670"/>
                  </a:moveTo>
                  <a:lnTo>
                    <a:pt x="0" y="1353"/>
                  </a:lnTo>
                  <a:lnTo>
                    <a:pt x="10886" y="1353"/>
                  </a:lnTo>
                  <a:lnTo>
                    <a:pt x="10886" y="670"/>
                  </a:lnTo>
                  <a:cubicBezTo>
                    <a:pt x="9253" y="181"/>
                    <a:pt x="5493" y="0"/>
                    <a:pt x="2488" y="266"/>
                  </a:cubicBezTo>
                  <a:cubicBezTo>
                    <a:pt x="1436" y="359"/>
                    <a:pt x="572" y="499"/>
                    <a:pt x="0" y="670"/>
                  </a:cubicBezTo>
                  <a:close/>
                </a:path>
              </a:pathLst>
            </a:custGeom>
            <a:noFill/>
            <a:ln w="6350" cap="sq">
              <a:solidFill>
                <a:srgbClr val="D8D8D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5" name="Freeform 7"/>
            <p:cNvSpPr/>
            <p:nvPr/>
          </p:nvSpPr>
          <p:spPr bwMode="auto">
            <a:xfrm>
              <a:off x="1336750" y="4096800"/>
              <a:ext cx="1408113" cy="430212"/>
            </a:xfrm>
            <a:custGeom>
              <a:avLst/>
              <a:gdLst>
                <a:gd name="T0" fmla="*/ 0 w 3326"/>
                <a:gd name="T1" fmla="*/ 503 h 1015"/>
                <a:gd name="T2" fmla="*/ 0 w 3326"/>
                <a:gd name="T3" fmla="*/ 1015 h 1015"/>
                <a:gd name="T4" fmla="*/ 3326 w 3326"/>
                <a:gd name="T5" fmla="*/ 1015 h 1015"/>
                <a:gd name="T6" fmla="*/ 3326 w 3326"/>
                <a:gd name="T7" fmla="*/ 503 h 1015"/>
                <a:gd name="T8" fmla="*/ 760 w 3326"/>
                <a:gd name="T9" fmla="*/ 200 h 1015"/>
                <a:gd name="T10" fmla="*/ 0 w 3326"/>
                <a:gd name="T11" fmla="*/ 503 h 1015"/>
              </a:gdLst>
              <a:ahLst/>
              <a:cxnLst>
                <a:cxn ang="0">
                  <a:pos x="T0" y="T1"/>
                </a:cxn>
                <a:cxn ang="0">
                  <a:pos x="T2" y="T3"/>
                </a:cxn>
                <a:cxn ang="0">
                  <a:pos x="T4" y="T5"/>
                </a:cxn>
                <a:cxn ang="0">
                  <a:pos x="T6" y="T7"/>
                </a:cxn>
                <a:cxn ang="0">
                  <a:pos x="T8" y="T9"/>
                </a:cxn>
                <a:cxn ang="0">
                  <a:pos x="T10" y="T11"/>
                </a:cxn>
              </a:cxnLst>
              <a:rect l="0" t="0" r="r" b="b"/>
              <a:pathLst>
                <a:path w="3326" h="1015">
                  <a:moveTo>
                    <a:pt x="0" y="503"/>
                  </a:moveTo>
                  <a:lnTo>
                    <a:pt x="0" y="1015"/>
                  </a:lnTo>
                  <a:lnTo>
                    <a:pt x="3326" y="1015"/>
                  </a:lnTo>
                  <a:lnTo>
                    <a:pt x="3326" y="503"/>
                  </a:lnTo>
                  <a:cubicBezTo>
                    <a:pt x="2828" y="136"/>
                    <a:pt x="1679" y="0"/>
                    <a:pt x="760" y="200"/>
                  </a:cubicBezTo>
                  <a:cubicBezTo>
                    <a:pt x="439" y="269"/>
                    <a:pt x="175" y="375"/>
                    <a:pt x="0" y="503"/>
                  </a:cubicBezTo>
                  <a:close/>
                </a:path>
              </a:pathLst>
            </a:custGeom>
            <a:solidFill>
              <a:srgbClr val="F4B183"/>
            </a:solidFill>
            <a:ln w="0">
              <a:solidFill>
                <a:srgbClr val="000000"/>
              </a:solidFill>
              <a:prstDash val="solid"/>
              <a:round/>
            </a:ln>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6" name="Freeform 8"/>
            <p:cNvSpPr/>
            <p:nvPr/>
          </p:nvSpPr>
          <p:spPr bwMode="auto">
            <a:xfrm>
              <a:off x="1336750" y="4096800"/>
              <a:ext cx="1408113" cy="430212"/>
            </a:xfrm>
            <a:custGeom>
              <a:avLst/>
              <a:gdLst>
                <a:gd name="T0" fmla="*/ 0 w 3326"/>
                <a:gd name="T1" fmla="*/ 503 h 1015"/>
                <a:gd name="T2" fmla="*/ 0 w 3326"/>
                <a:gd name="T3" fmla="*/ 1015 h 1015"/>
                <a:gd name="T4" fmla="*/ 3326 w 3326"/>
                <a:gd name="T5" fmla="*/ 1015 h 1015"/>
                <a:gd name="T6" fmla="*/ 3326 w 3326"/>
                <a:gd name="T7" fmla="*/ 503 h 1015"/>
                <a:gd name="T8" fmla="*/ 760 w 3326"/>
                <a:gd name="T9" fmla="*/ 200 h 1015"/>
                <a:gd name="T10" fmla="*/ 0 w 3326"/>
                <a:gd name="T11" fmla="*/ 503 h 1015"/>
              </a:gdLst>
              <a:ahLst/>
              <a:cxnLst>
                <a:cxn ang="0">
                  <a:pos x="T0" y="T1"/>
                </a:cxn>
                <a:cxn ang="0">
                  <a:pos x="T2" y="T3"/>
                </a:cxn>
                <a:cxn ang="0">
                  <a:pos x="T4" y="T5"/>
                </a:cxn>
                <a:cxn ang="0">
                  <a:pos x="T6" y="T7"/>
                </a:cxn>
                <a:cxn ang="0">
                  <a:pos x="T8" y="T9"/>
                </a:cxn>
                <a:cxn ang="0">
                  <a:pos x="T10" y="T11"/>
                </a:cxn>
              </a:cxnLst>
              <a:rect l="0" t="0" r="r" b="b"/>
              <a:pathLst>
                <a:path w="3326" h="1015">
                  <a:moveTo>
                    <a:pt x="0" y="503"/>
                  </a:moveTo>
                  <a:lnTo>
                    <a:pt x="0" y="1015"/>
                  </a:lnTo>
                  <a:lnTo>
                    <a:pt x="3326" y="1015"/>
                  </a:lnTo>
                  <a:lnTo>
                    <a:pt x="3326" y="503"/>
                  </a:lnTo>
                  <a:cubicBezTo>
                    <a:pt x="2828" y="136"/>
                    <a:pt x="1679" y="0"/>
                    <a:pt x="760" y="200"/>
                  </a:cubicBezTo>
                  <a:cubicBezTo>
                    <a:pt x="439" y="269"/>
                    <a:pt x="175" y="375"/>
                    <a:pt x="0" y="503"/>
                  </a:cubicBezTo>
                  <a:close/>
                </a:path>
              </a:pathLst>
            </a:custGeom>
            <a:noFill/>
            <a:ln w="6350" cap="sq">
              <a:solidFill>
                <a:srgbClr val="D8D8D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7" name="Rectangle 9"/>
            <p:cNvSpPr>
              <a:spLocks noChangeArrowheads="1"/>
            </p:cNvSpPr>
            <p:nvPr/>
          </p:nvSpPr>
          <p:spPr bwMode="auto">
            <a:xfrm>
              <a:off x="1938413" y="4268249"/>
              <a:ext cx="358229" cy="122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900" dirty="0">
                  <a:solidFill>
                    <a:srgbClr val="000000"/>
                  </a:solidFill>
                  <a:ea typeface="微软雅黑" panose="020B0503020204020204" charset="-122"/>
                  <a:sym typeface="Arial" panose="020B0604020202020204" pitchFamily="34" charset="0"/>
                </a:rPr>
                <a:t>BWP</a:t>
              </a:r>
              <a:endParaRPr lang="zh-CN" altLang="zh-CN" sz="135" dirty="0">
                <a:solidFill>
                  <a:prstClr val="black"/>
                </a:solidFill>
                <a:ea typeface="微软雅黑" panose="020B0503020204020204" charset="-122"/>
                <a:sym typeface="Arial" panose="020B0604020202020204" pitchFamily="34" charset="0"/>
              </a:endParaRPr>
            </a:p>
          </p:txBody>
        </p:sp>
        <p:sp>
          <p:nvSpPr>
            <p:cNvPr id="18" name="Rectangle 14"/>
            <p:cNvSpPr>
              <a:spLocks noChangeArrowheads="1"/>
            </p:cNvSpPr>
            <p:nvPr/>
          </p:nvSpPr>
          <p:spPr bwMode="auto">
            <a:xfrm>
              <a:off x="1432619" y="4707624"/>
              <a:ext cx="1275556" cy="122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900" dirty="0">
                  <a:solidFill>
                    <a:srgbClr val="000000"/>
                  </a:solidFill>
                  <a:ea typeface="微软雅黑" panose="020B0503020204020204" charset="-122"/>
                  <a:sym typeface="Arial" panose="020B0604020202020204" pitchFamily="34" charset="0"/>
                </a:rPr>
                <a:t>BWP</a:t>
              </a:r>
              <a:r>
                <a:rPr lang="en-US" altLang="zh-CN" sz="900" dirty="0">
                  <a:solidFill>
                    <a:srgbClr val="000000"/>
                  </a:solidFill>
                  <a:ea typeface="微软雅黑" panose="020B0503020204020204" charset="-122"/>
                  <a:sym typeface="Arial" panose="020B0604020202020204" pitchFamily="34" charset="0"/>
                </a:rPr>
                <a:t> Band Width </a:t>
              </a:r>
              <a:endParaRPr lang="zh-CN" altLang="zh-CN" sz="135" dirty="0">
                <a:solidFill>
                  <a:prstClr val="black"/>
                </a:solidFill>
                <a:ea typeface="微软雅黑" panose="020B0503020204020204" charset="-122"/>
                <a:sym typeface="Arial" panose="020B0604020202020204" pitchFamily="34" charset="0"/>
              </a:endParaRPr>
            </a:p>
          </p:txBody>
        </p:sp>
        <p:sp>
          <p:nvSpPr>
            <p:cNvPr id="19" name="Line 15"/>
            <p:cNvSpPr>
              <a:spLocks noChangeShapeType="1"/>
            </p:cNvSpPr>
            <p:nvPr/>
          </p:nvSpPr>
          <p:spPr bwMode="auto">
            <a:xfrm>
              <a:off x="765250" y="4911188"/>
              <a:ext cx="4473575" cy="0"/>
            </a:xfrm>
            <a:prstGeom prst="line">
              <a:avLst/>
            </a:prstGeom>
            <a:noFill/>
            <a:ln w="6350"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0" name="Freeform 16"/>
            <p:cNvSpPr/>
            <p:nvPr/>
          </p:nvSpPr>
          <p:spPr bwMode="auto">
            <a:xfrm>
              <a:off x="695400" y="4887375"/>
              <a:ext cx="76200" cy="49212"/>
            </a:xfrm>
            <a:custGeom>
              <a:avLst/>
              <a:gdLst>
                <a:gd name="T0" fmla="*/ 48 w 48"/>
                <a:gd name="T1" fmla="*/ 31 h 31"/>
                <a:gd name="T2" fmla="*/ 0 w 48"/>
                <a:gd name="T3" fmla="*/ 15 h 31"/>
                <a:gd name="T4" fmla="*/ 48 w 48"/>
                <a:gd name="T5" fmla="*/ 0 h 31"/>
                <a:gd name="T6" fmla="*/ 48 w 48"/>
                <a:gd name="T7" fmla="*/ 31 h 31"/>
              </a:gdLst>
              <a:ahLst/>
              <a:cxnLst>
                <a:cxn ang="0">
                  <a:pos x="T0" y="T1"/>
                </a:cxn>
                <a:cxn ang="0">
                  <a:pos x="T2" y="T3"/>
                </a:cxn>
                <a:cxn ang="0">
                  <a:pos x="T4" y="T5"/>
                </a:cxn>
                <a:cxn ang="0">
                  <a:pos x="T6" y="T7"/>
                </a:cxn>
              </a:cxnLst>
              <a:rect l="0" t="0" r="r" b="b"/>
              <a:pathLst>
                <a:path w="48" h="31">
                  <a:moveTo>
                    <a:pt x="48" y="31"/>
                  </a:moveTo>
                  <a:lnTo>
                    <a:pt x="0" y="15"/>
                  </a:lnTo>
                  <a:lnTo>
                    <a:pt x="48" y="0"/>
                  </a:lnTo>
                  <a:lnTo>
                    <a:pt x="48" y="3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1" name="Freeform 17"/>
            <p:cNvSpPr/>
            <p:nvPr/>
          </p:nvSpPr>
          <p:spPr bwMode="auto">
            <a:xfrm>
              <a:off x="5232475" y="4887375"/>
              <a:ext cx="74613" cy="49212"/>
            </a:xfrm>
            <a:custGeom>
              <a:avLst/>
              <a:gdLst>
                <a:gd name="T0" fmla="*/ 0 w 47"/>
                <a:gd name="T1" fmla="*/ 0 h 31"/>
                <a:gd name="T2" fmla="*/ 47 w 47"/>
                <a:gd name="T3" fmla="*/ 15 h 31"/>
                <a:gd name="T4" fmla="*/ 0 w 47"/>
                <a:gd name="T5" fmla="*/ 31 h 31"/>
                <a:gd name="T6" fmla="*/ 0 w 47"/>
                <a:gd name="T7" fmla="*/ 0 h 31"/>
              </a:gdLst>
              <a:ahLst/>
              <a:cxnLst>
                <a:cxn ang="0">
                  <a:pos x="T0" y="T1"/>
                </a:cxn>
                <a:cxn ang="0">
                  <a:pos x="T2" y="T3"/>
                </a:cxn>
                <a:cxn ang="0">
                  <a:pos x="T4" y="T5"/>
                </a:cxn>
                <a:cxn ang="0">
                  <a:pos x="T6" y="T7"/>
                </a:cxn>
              </a:cxnLst>
              <a:rect l="0" t="0" r="r" b="b"/>
              <a:pathLst>
                <a:path w="47" h="31">
                  <a:moveTo>
                    <a:pt x="0" y="0"/>
                  </a:moveTo>
                  <a:lnTo>
                    <a:pt x="47" y="15"/>
                  </a:lnTo>
                  <a:lnTo>
                    <a:pt x="0" y="3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2" name="Rectangle 19"/>
            <p:cNvSpPr>
              <a:spLocks noChangeArrowheads="1"/>
            </p:cNvSpPr>
            <p:nvPr/>
          </p:nvSpPr>
          <p:spPr bwMode="auto">
            <a:xfrm>
              <a:off x="2112713" y="5053299"/>
              <a:ext cx="1888752" cy="122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900" dirty="0">
                  <a:solidFill>
                    <a:srgbClr val="000000"/>
                  </a:solidFill>
                  <a:ea typeface="微软雅黑" panose="020B0503020204020204" charset="-122"/>
                  <a:sym typeface="Arial" panose="020B0604020202020204" pitchFamily="34" charset="0"/>
                </a:rPr>
                <a:t>Carrier B</a:t>
              </a:r>
              <a:r>
                <a:rPr lang="en-US" altLang="zh-CN" sz="900" dirty="0">
                  <a:solidFill>
                    <a:srgbClr val="000000"/>
                  </a:solidFill>
                  <a:ea typeface="微软雅黑" panose="020B0503020204020204" charset="-122"/>
                  <a:sym typeface="Arial" panose="020B0604020202020204" pitchFamily="34" charset="0"/>
                </a:rPr>
                <a:t>and </a:t>
              </a:r>
              <a:r>
                <a:rPr lang="zh-CN" altLang="zh-CN" sz="900" dirty="0">
                  <a:solidFill>
                    <a:srgbClr val="000000"/>
                  </a:solidFill>
                  <a:ea typeface="微软雅黑" panose="020B0503020204020204" charset="-122"/>
                  <a:sym typeface="Arial" panose="020B0604020202020204" pitchFamily="34" charset="0"/>
                </a:rPr>
                <a:t>W</a:t>
              </a:r>
              <a:r>
                <a:rPr lang="en-US" altLang="zh-CN" sz="900" dirty="0" err="1">
                  <a:solidFill>
                    <a:srgbClr val="000000"/>
                  </a:solidFill>
                  <a:ea typeface="微软雅黑" panose="020B0503020204020204" charset="-122"/>
                  <a:sym typeface="Arial" panose="020B0604020202020204" pitchFamily="34" charset="0"/>
                </a:rPr>
                <a:t>idth</a:t>
              </a:r>
              <a:endParaRPr lang="zh-CN" altLang="zh-CN" sz="135" dirty="0">
                <a:solidFill>
                  <a:prstClr val="black"/>
                </a:solidFill>
                <a:ea typeface="微软雅黑" panose="020B0503020204020204" charset="-122"/>
                <a:sym typeface="Arial" panose="020B0604020202020204" pitchFamily="34" charset="0"/>
              </a:endParaRPr>
            </a:p>
          </p:txBody>
        </p:sp>
        <p:sp>
          <p:nvSpPr>
            <p:cNvPr id="23" name="Freeform 20"/>
            <p:cNvSpPr>
              <a:spLocks noEditPoints="1"/>
            </p:cNvSpPr>
            <p:nvPr/>
          </p:nvSpPr>
          <p:spPr bwMode="auto">
            <a:xfrm>
              <a:off x="1333575" y="4138075"/>
              <a:ext cx="6350" cy="646112"/>
            </a:xfrm>
            <a:custGeom>
              <a:avLst/>
              <a:gdLst>
                <a:gd name="T0" fmla="*/ 0 w 16"/>
                <a:gd name="T1" fmla="*/ 24 h 1521"/>
                <a:gd name="T2" fmla="*/ 16 w 16"/>
                <a:gd name="T3" fmla="*/ 56 h 1521"/>
                <a:gd name="T4" fmla="*/ 0 w 16"/>
                <a:gd name="T5" fmla="*/ 56 h 1521"/>
                <a:gd name="T6" fmla="*/ 16 w 16"/>
                <a:gd name="T7" fmla="*/ 120 h 1521"/>
                <a:gd name="T8" fmla="*/ 8 w 16"/>
                <a:gd name="T9" fmla="*/ 96 h 1521"/>
                <a:gd name="T10" fmla="*/ 8 w 16"/>
                <a:gd name="T11" fmla="*/ 176 h 1521"/>
                <a:gd name="T12" fmla="*/ 16 w 16"/>
                <a:gd name="T13" fmla="*/ 152 h 1521"/>
                <a:gd name="T14" fmla="*/ 0 w 16"/>
                <a:gd name="T15" fmla="*/ 216 h 1521"/>
                <a:gd name="T16" fmla="*/ 16 w 16"/>
                <a:gd name="T17" fmla="*/ 248 h 1521"/>
                <a:gd name="T18" fmla="*/ 0 w 16"/>
                <a:gd name="T19" fmla="*/ 248 h 1521"/>
                <a:gd name="T20" fmla="*/ 16 w 16"/>
                <a:gd name="T21" fmla="*/ 312 h 1521"/>
                <a:gd name="T22" fmla="*/ 8 w 16"/>
                <a:gd name="T23" fmla="*/ 288 h 1521"/>
                <a:gd name="T24" fmla="*/ 8 w 16"/>
                <a:gd name="T25" fmla="*/ 368 h 1521"/>
                <a:gd name="T26" fmla="*/ 16 w 16"/>
                <a:gd name="T27" fmla="*/ 344 h 1521"/>
                <a:gd name="T28" fmla="*/ 0 w 16"/>
                <a:gd name="T29" fmla="*/ 408 h 1521"/>
                <a:gd name="T30" fmla="*/ 16 w 16"/>
                <a:gd name="T31" fmla="*/ 440 h 1521"/>
                <a:gd name="T32" fmla="*/ 0 w 16"/>
                <a:gd name="T33" fmla="*/ 440 h 1521"/>
                <a:gd name="T34" fmla="*/ 16 w 16"/>
                <a:gd name="T35" fmla="*/ 504 h 1521"/>
                <a:gd name="T36" fmla="*/ 8 w 16"/>
                <a:gd name="T37" fmla="*/ 480 h 1521"/>
                <a:gd name="T38" fmla="*/ 8 w 16"/>
                <a:gd name="T39" fmla="*/ 560 h 1521"/>
                <a:gd name="T40" fmla="*/ 16 w 16"/>
                <a:gd name="T41" fmla="*/ 536 h 1521"/>
                <a:gd name="T42" fmla="*/ 0 w 16"/>
                <a:gd name="T43" fmla="*/ 601 h 1521"/>
                <a:gd name="T44" fmla="*/ 16 w 16"/>
                <a:gd name="T45" fmla="*/ 633 h 1521"/>
                <a:gd name="T46" fmla="*/ 0 w 16"/>
                <a:gd name="T47" fmla="*/ 633 h 1521"/>
                <a:gd name="T48" fmla="*/ 16 w 16"/>
                <a:gd name="T49" fmla="*/ 697 h 1521"/>
                <a:gd name="T50" fmla="*/ 8 w 16"/>
                <a:gd name="T51" fmla="*/ 673 h 1521"/>
                <a:gd name="T52" fmla="*/ 8 w 16"/>
                <a:gd name="T53" fmla="*/ 753 h 1521"/>
                <a:gd name="T54" fmla="*/ 16 w 16"/>
                <a:gd name="T55" fmla="*/ 729 h 1521"/>
                <a:gd name="T56" fmla="*/ 0 w 16"/>
                <a:gd name="T57" fmla="*/ 793 h 1521"/>
                <a:gd name="T58" fmla="*/ 16 w 16"/>
                <a:gd name="T59" fmla="*/ 825 h 1521"/>
                <a:gd name="T60" fmla="*/ 0 w 16"/>
                <a:gd name="T61" fmla="*/ 825 h 1521"/>
                <a:gd name="T62" fmla="*/ 16 w 16"/>
                <a:gd name="T63" fmla="*/ 889 h 1521"/>
                <a:gd name="T64" fmla="*/ 8 w 16"/>
                <a:gd name="T65" fmla="*/ 865 h 1521"/>
                <a:gd name="T66" fmla="*/ 8 w 16"/>
                <a:gd name="T67" fmla="*/ 945 h 1521"/>
                <a:gd name="T68" fmla="*/ 16 w 16"/>
                <a:gd name="T69" fmla="*/ 921 h 1521"/>
                <a:gd name="T70" fmla="*/ 0 w 16"/>
                <a:gd name="T71" fmla="*/ 985 h 1521"/>
                <a:gd name="T72" fmla="*/ 16 w 16"/>
                <a:gd name="T73" fmla="*/ 1017 h 1521"/>
                <a:gd name="T74" fmla="*/ 0 w 16"/>
                <a:gd name="T75" fmla="*/ 1017 h 1521"/>
                <a:gd name="T76" fmla="*/ 16 w 16"/>
                <a:gd name="T77" fmla="*/ 1081 h 1521"/>
                <a:gd name="T78" fmla="*/ 8 w 16"/>
                <a:gd name="T79" fmla="*/ 1057 h 1521"/>
                <a:gd name="T80" fmla="*/ 8 w 16"/>
                <a:gd name="T81" fmla="*/ 1137 h 1521"/>
                <a:gd name="T82" fmla="*/ 16 w 16"/>
                <a:gd name="T83" fmla="*/ 1113 h 1521"/>
                <a:gd name="T84" fmla="*/ 0 w 16"/>
                <a:gd name="T85" fmla="*/ 1177 h 1521"/>
                <a:gd name="T86" fmla="*/ 16 w 16"/>
                <a:gd name="T87" fmla="*/ 1209 h 1521"/>
                <a:gd name="T88" fmla="*/ 0 w 16"/>
                <a:gd name="T89" fmla="*/ 1209 h 1521"/>
                <a:gd name="T90" fmla="*/ 16 w 16"/>
                <a:gd name="T91" fmla="*/ 1273 h 1521"/>
                <a:gd name="T92" fmla="*/ 8 w 16"/>
                <a:gd name="T93" fmla="*/ 1249 h 1521"/>
                <a:gd name="T94" fmla="*/ 8 w 16"/>
                <a:gd name="T95" fmla="*/ 1329 h 1521"/>
                <a:gd name="T96" fmla="*/ 16 w 16"/>
                <a:gd name="T97" fmla="*/ 1305 h 1521"/>
                <a:gd name="T98" fmla="*/ 0 w 16"/>
                <a:gd name="T99" fmla="*/ 1369 h 1521"/>
                <a:gd name="T100" fmla="*/ 16 w 16"/>
                <a:gd name="T101" fmla="*/ 1401 h 1521"/>
                <a:gd name="T102" fmla="*/ 0 w 16"/>
                <a:gd name="T103" fmla="*/ 1401 h 1521"/>
                <a:gd name="T104" fmla="*/ 16 w 16"/>
                <a:gd name="T105" fmla="*/ 1465 h 1521"/>
                <a:gd name="T106" fmla="*/ 8 w 16"/>
                <a:gd name="T107" fmla="*/ 1441 h 1521"/>
                <a:gd name="T108" fmla="*/ 8 w 16"/>
                <a:gd name="T109" fmla="*/ 1521 h 1521"/>
                <a:gd name="T110" fmla="*/ 16 w 16"/>
                <a:gd name="T111" fmla="*/ 1497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 h="1521">
                  <a:moveTo>
                    <a:pt x="16" y="8"/>
                  </a:moveTo>
                  <a:lnTo>
                    <a:pt x="16" y="24"/>
                  </a:lnTo>
                  <a:cubicBezTo>
                    <a:pt x="16" y="28"/>
                    <a:pt x="13" y="32"/>
                    <a:pt x="8" y="32"/>
                  </a:cubicBezTo>
                  <a:cubicBezTo>
                    <a:pt x="4" y="32"/>
                    <a:pt x="0" y="28"/>
                    <a:pt x="0" y="24"/>
                  </a:cubicBezTo>
                  <a:lnTo>
                    <a:pt x="0" y="8"/>
                  </a:lnTo>
                  <a:cubicBezTo>
                    <a:pt x="0" y="3"/>
                    <a:pt x="4" y="0"/>
                    <a:pt x="8" y="0"/>
                  </a:cubicBezTo>
                  <a:cubicBezTo>
                    <a:pt x="13" y="0"/>
                    <a:pt x="16" y="3"/>
                    <a:pt x="16" y="8"/>
                  </a:cubicBezTo>
                  <a:close/>
                  <a:moveTo>
                    <a:pt x="16" y="56"/>
                  </a:moveTo>
                  <a:lnTo>
                    <a:pt x="16" y="72"/>
                  </a:lnTo>
                  <a:cubicBezTo>
                    <a:pt x="16" y="76"/>
                    <a:pt x="13" y="80"/>
                    <a:pt x="8" y="80"/>
                  </a:cubicBezTo>
                  <a:cubicBezTo>
                    <a:pt x="4" y="80"/>
                    <a:pt x="0" y="76"/>
                    <a:pt x="0" y="72"/>
                  </a:cubicBezTo>
                  <a:lnTo>
                    <a:pt x="0" y="56"/>
                  </a:lnTo>
                  <a:cubicBezTo>
                    <a:pt x="0" y="52"/>
                    <a:pt x="4" y="48"/>
                    <a:pt x="8" y="48"/>
                  </a:cubicBezTo>
                  <a:cubicBezTo>
                    <a:pt x="13" y="48"/>
                    <a:pt x="16" y="52"/>
                    <a:pt x="16" y="56"/>
                  </a:cubicBezTo>
                  <a:close/>
                  <a:moveTo>
                    <a:pt x="16" y="104"/>
                  </a:moveTo>
                  <a:lnTo>
                    <a:pt x="16" y="120"/>
                  </a:lnTo>
                  <a:cubicBezTo>
                    <a:pt x="16" y="124"/>
                    <a:pt x="13" y="128"/>
                    <a:pt x="8" y="128"/>
                  </a:cubicBezTo>
                  <a:cubicBezTo>
                    <a:pt x="4" y="128"/>
                    <a:pt x="0" y="124"/>
                    <a:pt x="0" y="120"/>
                  </a:cubicBezTo>
                  <a:lnTo>
                    <a:pt x="0" y="104"/>
                  </a:lnTo>
                  <a:cubicBezTo>
                    <a:pt x="0" y="100"/>
                    <a:pt x="4" y="96"/>
                    <a:pt x="8" y="96"/>
                  </a:cubicBezTo>
                  <a:cubicBezTo>
                    <a:pt x="13" y="96"/>
                    <a:pt x="16" y="100"/>
                    <a:pt x="16" y="104"/>
                  </a:cubicBezTo>
                  <a:close/>
                  <a:moveTo>
                    <a:pt x="16" y="152"/>
                  </a:moveTo>
                  <a:lnTo>
                    <a:pt x="16" y="168"/>
                  </a:lnTo>
                  <a:cubicBezTo>
                    <a:pt x="16" y="172"/>
                    <a:pt x="13" y="176"/>
                    <a:pt x="8" y="176"/>
                  </a:cubicBezTo>
                  <a:cubicBezTo>
                    <a:pt x="4" y="176"/>
                    <a:pt x="0" y="172"/>
                    <a:pt x="0" y="168"/>
                  </a:cubicBezTo>
                  <a:lnTo>
                    <a:pt x="0" y="152"/>
                  </a:lnTo>
                  <a:cubicBezTo>
                    <a:pt x="0" y="148"/>
                    <a:pt x="4" y="144"/>
                    <a:pt x="8" y="144"/>
                  </a:cubicBezTo>
                  <a:cubicBezTo>
                    <a:pt x="13" y="144"/>
                    <a:pt x="16" y="148"/>
                    <a:pt x="16" y="152"/>
                  </a:cubicBezTo>
                  <a:close/>
                  <a:moveTo>
                    <a:pt x="16" y="200"/>
                  </a:moveTo>
                  <a:lnTo>
                    <a:pt x="16" y="216"/>
                  </a:lnTo>
                  <a:cubicBezTo>
                    <a:pt x="16" y="221"/>
                    <a:pt x="13" y="224"/>
                    <a:pt x="8" y="224"/>
                  </a:cubicBezTo>
                  <a:cubicBezTo>
                    <a:pt x="4" y="224"/>
                    <a:pt x="0" y="221"/>
                    <a:pt x="0" y="216"/>
                  </a:cubicBezTo>
                  <a:lnTo>
                    <a:pt x="0" y="200"/>
                  </a:lnTo>
                  <a:cubicBezTo>
                    <a:pt x="0" y="196"/>
                    <a:pt x="4" y="192"/>
                    <a:pt x="8" y="192"/>
                  </a:cubicBezTo>
                  <a:cubicBezTo>
                    <a:pt x="13" y="192"/>
                    <a:pt x="16" y="196"/>
                    <a:pt x="16" y="200"/>
                  </a:cubicBezTo>
                  <a:close/>
                  <a:moveTo>
                    <a:pt x="16" y="248"/>
                  </a:moveTo>
                  <a:lnTo>
                    <a:pt x="16" y="264"/>
                  </a:lnTo>
                  <a:cubicBezTo>
                    <a:pt x="16" y="269"/>
                    <a:pt x="13" y="272"/>
                    <a:pt x="8" y="272"/>
                  </a:cubicBezTo>
                  <a:cubicBezTo>
                    <a:pt x="4" y="272"/>
                    <a:pt x="0" y="269"/>
                    <a:pt x="0" y="264"/>
                  </a:cubicBezTo>
                  <a:lnTo>
                    <a:pt x="0" y="248"/>
                  </a:lnTo>
                  <a:cubicBezTo>
                    <a:pt x="0" y="244"/>
                    <a:pt x="4" y="240"/>
                    <a:pt x="8" y="240"/>
                  </a:cubicBezTo>
                  <a:cubicBezTo>
                    <a:pt x="13" y="240"/>
                    <a:pt x="16" y="244"/>
                    <a:pt x="16" y="248"/>
                  </a:cubicBezTo>
                  <a:close/>
                  <a:moveTo>
                    <a:pt x="16" y="296"/>
                  </a:moveTo>
                  <a:lnTo>
                    <a:pt x="16" y="312"/>
                  </a:lnTo>
                  <a:cubicBezTo>
                    <a:pt x="16" y="317"/>
                    <a:pt x="13" y="320"/>
                    <a:pt x="8" y="320"/>
                  </a:cubicBezTo>
                  <a:cubicBezTo>
                    <a:pt x="4" y="320"/>
                    <a:pt x="0" y="317"/>
                    <a:pt x="0" y="312"/>
                  </a:cubicBezTo>
                  <a:lnTo>
                    <a:pt x="0" y="296"/>
                  </a:lnTo>
                  <a:cubicBezTo>
                    <a:pt x="0" y="292"/>
                    <a:pt x="4" y="288"/>
                    <a:pt x="8" y="288"/>
                  </a:cubicBezTo>
                  <a:cubicBezTo>
                    <a:pt x="13" y="288"/>
                    <a:pt x="16" y="292"/>
                    <a:pt x="16" y="296"/>
                  </a:cubicBezTo>
                  <a:close/>
                  <a:moveTo>
                    <a:pt x="16" y="344"/>
                  </a:moveTo>
                  <a:lnTo>
                    <a:pt x="16" y="360"/>
                  </a:lnTo>
                  <a:cubicBezTo>
                    <a:pt x="16" y="365"/>
                    <a:pt x="13" y="368"/>
                    <a:pt x="8" y="368"/>
                  </a:cubicBezTo>
                  <a:cubicBezTo>
                    <a:pt x="4" y="368"/>
                    <a:pt x="0" y="365"/>
                    <a:pt x="0" y="360"/>
                  </a:cubicBezTo>
                  <a:lnTo>
                    <a:pt x="0" y="344"/>
                  </a:lnTo>
                  <a:cubicBezTo>
                    <a:pt x="0" y="340"/>
                    <a:pt x="4" y="336"/>
                    <a:pt x="8" y="336"/>
                  </a:cubicBezTo>
                  <a:cubicBezTo>
                    <a:pt x="13" y="336"/>
                    <a:pt x="16" y="340"/>
                    <a:pt x="16" y="344"/>
                  </a:cubicBezTo>
                  <a:close/>
                  <a:moveTo>
                    <a:pt x="16" y="392"/>
                  </a:moveTo>
                  <a:lnTo>
                    <a:pt x="16" y="408"/>
                  </a:lnTo>
                  <a:cubicBezTo>
                    <a:pt x="16" y="413"/>
                    <a:pt x="13" y="416"/>
                    <a:pt x="8" y="416"/>
                  </a:cubicBezTo>
                  <a:cubicBezTo>
                    <a:pt x="4" y="416"/>
                    <a:pt x="0" y="413"/>
                    <a:pt x="0" y="408"/>
                  </a:cubicBezTo>
                  <a:lnTo>
                    <a:pt x="0" y="392"/>
                  </a:lnTo>
                  <a:cubicBezTo>
                    <a:pt x="0" y="388"/>
                    <a:pt x="4" y="384"/>
                    <a:pt x="8" y="384"/>
                  </a:cubicBezTo>
                  <a:cubicBezTo>
                    <a:pt x="13" y="384"/>
                    <a:pt x="16" y="388"/>
                    <a:pt x="16" y="392"/>
                  </a:cubicBezTo>
                  <a:close/>
                  <a:moveTo>
                    <a:pt x="16" y="440"/>
                  </a:moveTo>
                  <a:lnTo>
                    <a:pt x="16" y="456"/>
                  </a:lnTo>
                  <a:cubicBezTo>
                    <a:pt x="16" y="461"/>
                    <a:pt x="13" y="464"/>
                    <a:pt x="8" y="464"/>
                  </a:cubicBezTo>
                  <a:cubicBezTo>
                    <a:pt x="4" y="464"/>
                    <a:pt x="0" y="461"/>
                    <a:pt x="0" y="456"/>
                  </a:cubicBezTo>
                  <a:lnTo>
                    <a:pt x="0" y="440"/>
                  </a:lnTo>
                  <a:cubicBezTo>
                    <a:pt x="0" y="436"/>
                    <a:pt x="4" y="432"/>
                    <a:pt x="8" y="432"/>
                  </a:cubicBezTo>
                  <a:cubicBezTo>
                    <a:pt x="13" y="432"/>
                    <a:pt x="16" y="436"/>
                    <a:pt x="16" y="440"/>
                  </a:cubicBezTo>
                  <a:close/>
                  <a:moveTo>
                    <a:pt x="16" y="488"/>
                  </a:moveTo>
                  <a:lnTo>
                    <a:pt x="16" y="504"/>
                  </a:lnTo>
                  <a:cubicBezTo>
                    <a:pt x="16" y="509"/>
                    <a:pt x="13" y="512"/>
                    <a:pt x="8" y="512"/>
                  </a:cubicBezTo>
                  <a:cubicBezTo>
                    <a:pt x="4" y="512"/>
                    <a:pt x="0" y="509"/>
                    <a:pt x="0" y="504"/>
                  </a:cubicBezTo>
                  <a:lnTo>
                    <a:pt x="0" y="488"/>
                  </a:lnTo>
                  <a:cubicBezTo>
                    <a:pt x="0" y="484"/>
                    <a:pt x="4" y="480"/>
                    <a:pt x="8" y="480"/>
                  </a:cubicBezTo>
                  <a:cubicBezTo>
                    <a:pt x="13" y="480"/>
                    <a:pt x="16" y="484"/>
                    <a:pt x="16" y="488"/>
                  </a:cubicBezTo>
                  <a:close/>
                  <a:moveTo>
                    <a:pt x="16" y="536"/>
                  </a:moveTo>
                  <a:lnTo>
                    <a:pt x="16" y="552"/>
                  </a:lnTo>
                  <a:cubicBezTo>
                    <a:pt x="16" y="557"/>
                    <a:pt x="13" y="560"/>
                    <a:pt x="8" y="560"/>
                  </a:cubicBezTo>
                  <a:cubicBezTo>
                    <a:pt x="4" y="560"/>
                    <a:pt x="0" y="557"/>
                    <a:pt x="0" y="552"/>
                  </a:cubicBezTo>
                  <a:lnTo>
                    <a:pt x="0" y="536"/>
                  </a:lnTo>
                  <a:cubicBezTo>
                    <a:pt x="0" y="532"/>
                    <a:pt x="4" y="528"/>
                    <a:pt x="8" y="528"/>
                  </a:cubicBezTo>
                  <a:cubicBezTo>
                    <a:pt x="13" y="528"/>
                    <a:pt x="16" y="532"/>
                    <a:pt x="16" y="536"/>
                  </a:cubicBezTo>
                  <a:close/>
                  <a:moveTo>
                    <a:pt x="16" y="584"/>
                  </a:moveTo>
                  <a:lnTo>
                    <a:pt x="16" y="601"/>
                  </a:lnTo>
                  <a:cubicBezTo>
                    <a:pt x="16" y="605"/>
                    <a:pt x="13" y="609"/>
                    <a:pt x="8" y="609"/>
                  </a:cubicBezTo>
                  <a:cubicBezTo>
                    <a:pt x="4" y="609"/>
                    <a:pt x="0" y="605"/>
                    <a:pt x="0" y="601"/>
                  </a:cubicBezTo>
                  <a:lnTo>
                    <a:pt x="0" y="584"/>
                  </a:lnTo>
                  <a:cubicBezTo>
                    <a:pt x="0" y="580"/>
                    <a:pt x="4" y="576"/>
                    <a:pt x="8" y="576"/>
                  </a:cubicBezTo>
                  <a:cubicBezTo>
                    <a:pt x="13" y="576"/>
                    <a:pt x="16" y="580"/>
                    <a:pt x="16" y="584"/>
                  </a:cubicBezTo>
                  <a:close/>
                  <a:moveTo>
                    <a:pt x="16" y="633"/>
                  </a:moveTo>
                  <a:lnTo>
                    <a:pt x="16" y="649"/>
                  </a:lnTo>
                  <a:cubicBezTo>
                    <a:pt x="16" y="653"/>
                    <a:pt x="13" y="657"/>
                    <a:pt x="8" y="657"/>
                  </a:cubicBezTo>
                  <a:cubicBezTo>
                    <a:pt x="4" y="657"/>
                    <a:pt x="0" y="653"/>
                    <a:pt x="0" y="649"/>
                  </a:cubicBezTo>
                  <a:lnTo>
                    <a:pt x="0" y="633"/>
                  </a:lnTo>
                  <a:cubicBezTo>
                    <a:pt x="0" y="628"/>
                    <a:pt x="4" y="625"/>
                    <a:pt x="8" y="625"/>
                  </a:cubicBezTo>
                  <a:cubicBezTo>
                    <a:pt x="13" y="625"/>
                    <a:pt x="16" y="628"/>
                    <a:pt x="16" y="633"/>
                  </a:cubicBezTo>
                  <a:close/>
                  <a:moveTo>
                    <a:pt x="16" y="681"/>
                  </a:moveTo>
                  <a:lnTo>
                    <a:pt x="16" y="697"/>
                  </a:lnTo>
                  <a:cubicBezTo>
                    <a:pt x="16" y="701"/>
                    <a:pt x="13" y="705"/>
                    <a:pt x="8" y="705"/>
                  </a:cubicBezTo>
                  <a:cubicBezTo>
                    <a:pt x="4" y="705"/>
                    <a:pt x="0" y="701"/>
                    <a:pt x="0" y="697"/>
                  </a:cubicBezTo>
                  <a:lnTo>
                    <a:pt x="0" y="681"/>
                  </a:lnTo>
                  <a:cubicBezTo>
                    <a:pt x="0" y="676"/>
                    <a:pt x="4" y="673"/>
                    <a:pt x="8" y="673"/>
                  </a:cubicBezTo>
                  <a:cubicBezTo>
                    <a:pt x="13" y="673"/>
                    <a:pt x="16" y="676"/>
                    <a:pt x="16" y="681"/>
                  </a:cubicBezTo>
                  <a:close/>
                  <a:moveTo>
                    <a:pt x="16" y="729"/>
                  </a:moveTo>
                  <a:lnTo>
                    <a:pt x="16" y="745"/>
                  </a:lnTo>
                  <a:cubicBezTo>
                    <a:pt x="16" y="749"/>
                    <a:pt x="13" y="753"/>
                    <a:pt x="8" y="753"/>
                  </a:cubicBezTo>
                  <a:cubicBezTo>
                    <a:pt x="4" y="753"/>
                    <a:pt x="0" y="749"/>
                    <a:pt x="0" y="745"/>
                  </a:cubicBezTo>
                  <a:lnTo>
                    <a:pt x="0" y="729"/>
                  </a:lnTo>
                  <a:cubicBezTo>
                    <a:pt x="0" y="724"/>
                    <a:pt x="4" y="721"/>
                    <a:pt x="8" y="721"/>
                  </a:cubicBezTo>
                  <a:cubicBezTo>
                    <a:pt x="13" y="721"/>
                    <a:pt x="16" y="724"/>
                    <a:pt x="16" y="729"/>
                  </a:cubicBezTo>
                  <a:close/>
                  <a:moveTo>
                    <a:pt x="16" y="777"/>
                  </a:moveTo>
                  <a:lnTo>
                    <a:pt x="16" y="793"/>
                  </a:lnTo>
                  <a:cubicBezTo>
                    <a:pt x="16" y="797"/>
                    <a:pt x="13" y="801"/>
                    <a:pt x="8" y="801"/>
                  </a:cubicBezTo>
                  <a:cubicBezTo>
                    <a:pt x="4" y="801"/>
                    <a:pt x="0" y="797"/>
                    <a:pt x="0" y="793"/>
                  </a:cubicBezTo>
                  <a:lnTo>
                    <a:pt x="0" y="777"/>
                  </a:lnTo>
                  <a:cubicBezTo>
                    <a:pt x="0" y="772"/>
                    <a:pt x="4" y="769"/>
                    <a:pt x="8" y="769"/>
                  </a:cubicBezTo>
                  <a:cubicBezTo>
                    <a:pt x="13" y="769"/>
                    <a:pt x="16" y="772"/>
                    <a:pt x="16" y="777"/>
                  </a:cubicBezTo>
                  <a:close/>
                  <a:moveTo>
                    <a:pt x="16" y="825"/>
                  </a:moveTo>
                  <a:lnTo>
                    <a:pt x="16" y="841"/>
                  </a:lnTo>
                  <a:cubicBezTo>
                    <a:pt x="16" y="845"/>
                    <a:pt x="13" y="849"/>
                    <a:pt x="8" y="849"/>
                  </a:cubicBezTo>
                  <a:cubicBezTo>
                    <a:pt x="4" y="849"/>
                    <a:pt x="0" y="845"/>
                    <a:pt x="0" y="841"/>
                  </a:cubicBezTo>
                  <a:lnTo>
                    <a:pt x="0" y="825"/>
                  </a:lnTo>
                  <a:cubicBezTo>
                    <a:pt x="0" y="820"/>
                    <a:pt x="4" y="817"/>
                    <a:pt x="8" y="817"/>
                  </a:cubicBezTo>
                  <a:cubicBezTo>
                    <a:pt x="13" y="817"/>
                    <a:pt x="16" y="820"/>
                    <a:pt x="16" y="825"/>
                  </a:cubicBezTo>
                  <a:close/>
                  <a:moveTo>
                    <a:pt x="16" y="873"/>
                  </a:moveTo>
                  <a:lnTo>
                    <a:pt x="16" y="889"/>
                  </a:lnTo>
                  <a:cubicBezTo>
                    <a:pt x="16" y="893"/>
                    <a:pt x="13" y="897"/>
                    <a:pt x="8" y="897"/>
                  </a:cubicBezTo>
                  <a:cubicBezTo>
                    <a:pt x="4" y="897"/>
                    <a:pt x="0" y="893"/>
                    <a:pt x="0" y="889"/>
                  </a:cubicBezTo>
                  <a:lnTo>
                    <a:pt x="0" y="873"/>
                  </a:lnTo>
                  <a:cubicBezTo>
                    <a:pt x="0" y="868"/>
                    <a:pt x="4" y="865"/>
                    <a:pt x="8" y="865"/>
                  </a:cubicBezTo>
                  <a:cubicBezTo>
                    <a:pt x="13" y="865"/>
                    <a:pt x="16" y="868"/>
                    <a:pt x="16" y="873"/>
                  </a:cubicBezTo>
                  <a:close/>
                  <a:moveTo>
                    <a:pt x="16" y="921"/>
                  </a:moveTo>
                  <a:lnTo>
                    <a:pt x="16" y="937"/>
                  </a:lnTo>
                  <a:cubicBezTo>
                    <a:pt x="16" y="941"/>
                    <a:pt x="13" y="945"/>
                    <a:pt x="8" y="945"/>
                  </a:cubicBezTo>
                  <a:cubicBezTo>
                    <a:pt x="4" y="945"/>
                    <a:pt x="0" y="941"/>
                    <a:pt x="0" y="937"/>
                  </a:cubicBezTo>
                  <a:lnTo>
                    <a:pt x="0" y="921"/>
                  </a:lnTo>
                  <a:cubicBezTo>
                    <a:pt x="0" y="916"/>
                    <a:pt x="4" y="913"/>
                    <a:pt x="8" y="913"/>
                  </a:cubicBezTo>
                  <a:cubicBezTo>
                    <a:pt x="13" y="913"/>
                    <a:pt x="16" y="916"/>
                    <a:pt x="16" y="921"/>
                  </a:cubicBezTo>
                  <a:close/>
                  <a:moveTo>
                    <a:pt x="16" y="969"/>
                  </a:moveTo>
                  <a:lnTo>
                    <a:pt x="16" y="985"/>
                  </a:lnTo>
                  <a:cubicBezTo>
                    <a:pt x="16" y="989"/>
                    <a:pt x="13" y="993"/>
                    <a:pt x="8" y="993"/>
                  </a:cubicBezTo>
                  <a:cubicBezTo>
                    <a:pt x="4" y="993"/>
                    <a:pt x="0" y="989"/>
                    <a:pt x="0" y="985"/>
                  </a:cubicBezTo>
                  <a:lnTo>
                    <a:pt x="0" y="969"/>
                  </a:lnTo>
                  <a:cubicBezTo>
                    <a:pt x="0" y="964"/>
                    <a:pt x="4" y="961"/>
                    <a:pt x="8" y="961"/>
                  </a:cubicBezTo>
                  <a:cubicBezTo>
                    <a:pt x="13" y="961"/>
                    <a:pt x="16" y="964"/>
                    <a:pt x="16" y="969"/>
                  </a:cubicBezTo>
                  <a:close/>
                  <a:moveTo>
                    <a:pt x="16" y="1017"/>
                  </a:moveTo>
                  <a:lnTo>
                    <a:pt x="16" y="1033"/>
                  </a:lnTo>
                  <a:cubicBezTo>
                    <a:pt x="16" y="1037"/>
                    <a:pt x="13" y="1041"/>
                    <a:pt x="8" y="1041"/>
                  </a:cubicBezTo>
                  <a:cubicBezTo>
                    <a:pt x="4" y="1041"/>
                    <a:pt x="0" y="1037"/>
                    <a:pt x="0" y="1033"/>
                  </a:cubicBezTo>
                  <a:lnTo>
                    <a:pt x="0" y="1017"/>
                  </a:lnTo>
                  <a:cubicBezTo>
                    <a:pt x="0" y="1012"/>
                    <a:pt x="4" y="1009"/>
                    <a:pt x="8" y="1009"/>
                  </a:cubicBezTo>
                  <a:cubicBezTo>
                    <a:pt x="13" y="1009"/>
                    <a:pt x="16" y="1012"/>
                    <a:pt x="16" y="1017"/>
                  </a:cubicBezTo>
                  <a:close/>
                  <a:moveTo>
                    <a:pt x="16" y="1065"/>
                  </a:moveTo>
                  <a:lnTo>
                    <a:pt x="16" y="1081"/>
                  </a:lnTo>
                  <a:cubicBezTo>
                    <a:pt x="16" y="1085"/>
                    <a:pt x="13" y="1089"/>
                    <a:pt x="8" y="1089"/>
                  </a:cubicBezTo>
                  <a:cubicBezTo>
                    <a:pt x="4" y="1089"/>
                    <a:pt x="0" y="1085"/>
                    <a:pt x="0" y="1081"/>
                  </a:cubicBezTo>
                  <a:lnTo>
                    <a:pt x="0" y="1065"/>
                  </a:lnTo>
                  <a:cubicBezTo>
                    <a:pt x="0" y="1061"/>
                    <a:pt x="4" y="1057"/>
                    <a:pt x="8" y="1057"/>
                  </a:cubicBezTo>
                  <a:cubicBezTo>
                    <a:pt x="13" y="1057"/>
                    <a:pt x="16" y="1061"/>
                    <a:pt x="16" y="1065"/>
                  </a:cubicBezTo>
                  <a:close/>
                  <a:moveTo>
                    <a:pt x="16" y="1113"/>
                  </a:moveTo>
                  <a:lnTo>
                    <a:pt x="16" y="1129"/>
                  </a:lnTo>
                  <a:cubicBezTo>
                    <a:pt x="16" y="1133"/>
                    <a:pt x="13" y="1137"/>
                    <a:pt x="8" y="1137"/>
                  </a:cubicBezTo>
                  <a:cubicBezTo>
                    <a:pt x="4" y="1137"/>
                    <a:pt x="0" y="1133"/>
                    <a:pt x="0" y="1129"/>
                  </a:cubicBezTo>
                  <a:lnTo>
                    <a:pt x="0" y="1113"/>
                  </a:lnTo>
                  <a:cubicBezTo>
                    <a:pt x="0" y="1109"/>
                    <a:pt x="4" y="1105"/>
                    <a:pt x="8" y="1105"/>
                  </a:cubicBezTo>
                  <a:cubicBezTo>
                    <a:pt x="13" y="1105"/>
                    <a:pt x="16" y="1109"/>
                    <a:pt x="16" y="1113"/>
                  </a:cubicBezTo>
                  <a:close/>
                  <a:moveTo>
                    <a:pt x="16" y="1161"/>
                  </a:moveTo>
                  <a:lnTo>
                    <a:pt x="16" y="1177"/>
                  </a:lnTo>
                  <a:cubicBezTo>
                    <a:pt x="16" y="1182"/>
                    <a:pt x="13" y="1185"/>
                    <a:pt x="8" y="1185"/>
                  </a:cubicBezTo>
                  <a:cubicBezTo>
                    <a:pt x="4" y="1185"/>
                    <a:pt x="0" y="1182"/>
                    <a:pt x="0" y="1177"/>
                  </a:cubicBezTo>
                  <a:lnTo>
                    <a:pt x="0" y="1161"/>
                  </a:lnTo>
                  <a:cubicBezTo>
                    <a:pt x="0" y="1157"/>
                    <a:pt x="4" y="1153"/>
                    <a:pt x="8" y="1153"/>
                  </a:cubicBezTo>
                  <a:cubicBezTo>
                    <a:pt x="13" y="1153"/>
                    <a:pt x="16" y="1157"/>
                    <a:pt x="16" y="1161"/>
                  </a:cubicBezTo>
                  <a:close/>
                  <a:moveTo>
                    <a:pt x="16" y="1209"/>
                  </a:moveTo>
                  <a:lnTo>
                    <a:pt x="16" y="1225"/>
                  </a:lnTo>
                  <a:cubicBezTo>
                    <a:pt x="16" y="1230"/>
                    <a:pt x="13" y="1233"/>
                    <a:pt x="8" y="1233"/>
                  </a:cubicBezTo>
                  <a:cubicBezTo>
                    <a:pt x="4" y="1233"/>
                    <a:pt x="0" y="1230"/>
                    <a:pt x="0" y="1225"/>
                  </a:cubicBezTo>
                  <a:lnTo>
                    <a:pt x="0" y="1209"/>
                  </a:lnTo>
                  <a:cubicBezTo>
                    <a:pt x="0" y="1205"/>
                    <a:pt x="4" y="1201"/>
                    <a:pt x="8" y="1201"/>
                  </a:cubicBezTo>
                  <a:cubicBezTo>
                    <a:pt x="13" y="1201"/>
                    <a:pt x="16" y="1205"/>
                    <a:pt x="16" y="1209"/>
                  </a:cubicBezTo>
                  <a:close/>
                  <a:moveTo>
                    <a:pt x="16" y="1257"/>
                  </a:moveTo>
                  <a:lnTo>
                    <a:pt x="16" y="1273"/>
                  </a:lnTo>
                  <a:cubicBezTo>
                    <a:pt x="16" y="1278"/>
                    <a:pt x="13" y="1281"/>
                    <a:pt x="8" y="1281"/>
                  </a:cubicBezTo>
                  <a:cubicBezTo>
                    <a:pt x="4" y="1281"/>
                    <a:pt x="0" y="1278"/>
                    <a:pt x="0" y="1273"/>
                  </a:cubicBezTo>
                  <a:lnTo>
                    <a:pt x="0" y="1257"/>
                  </a:lnTo>
                  <a:cubicBezTo>
                    <a:pt x="0" y="1253"/>
                    <a:pt x="4" y="1249"/>
                    <a:pt x="8" y="1249"/>
                  </a:cubicBezTo>
                  <a:cubicBezTo>
                    <a:pt x="13" y="1249"/>
                    <a:pt x="16" y="1253"/>
                    <a:pt x="16" y="1257"/>
                  </a:cubicBezTo>
                  <a:close/>
                  <a:moveTo>
                    <a:pt x="16" y="1305"/>
                  </a:moveTo>
                  <a:lnTo>
                    <a:pt x="16" y="1321"/>
                  </a:lnTo>
                  <a:cubicBezTo>
                    <a:pt x="16" y="1326"/>
                    <a:pt x="13" y="1329"/>
                    <a:pt x="8" y="1329"/>
                  </a:cubicBezTo>
                  <a:cubicBezTo>
                    <a:pt x="4" y="1329"/>
                    <a:pt x="0" y="1326"/>
                    <a:pt x="0" y="1321"/>
                  </a:cubicBezTo>
                  <a:lnTo>
                    <a:pt x="0" y="1305"/>
                  </a:lnTo>
                  <a:cubicBezTo>
                    <a:pt x="0" y="1301"/>
                    <a:pt x="4" y="1297"/>
                    <a:pt x="8" y="1297"/>
                  </a:cubicBezTo>
                  <a:cubicBezTo>
                    <a:pt x="13" y="1297"/>
                    <a:pt x="16" y="1301"/>
                    <a:pt x="16" y="1305"/>
                  </a:cubicBezTo>
                  <a:close/>
                  <a:moveTo>
                    <a:pt x="16" y="1353"/>
                  </a:moveTo>
                  <a:lnTo>
                    <a:pt x="16" y="1369"/>
                  </a:lnTo>
                  <a:cubicBezTo>
                    <a:pt x="16" y="1374"/>
                    <a:pt x="13" y="1377"/>
                    <a:pt x="8" y="1377"/>
                  </a:cubicBezTo>
                  <a:cubicBezTo>
                    <a:pt x="4" y="1377"/>
                    <a:pt x="0" y="1374"/>
                    <a:pt x="0" y="1369"/>
                  </a:cubicBezTo>
                  <a:lnTo>
                    <a:pt x="0" y="1353"/>
                  </a:lnTo>
                  <a:cubicBezTo>
                    <a:pt x="0" y="1349"/>
                    <a:pt x="4" y="1345"/>
                    <a:pt x="8" y="1345"/>
                  </a:cubicBezTo>
                  <a:cubicBezTo>
                    <a:pt x="13" y="1345"/>
                    <a:pt x="16" y="1349"/>
                    <a:pt x="16" y="1353"/>
                  </a:cubicBezTo>
                  <a:close/>
                  <a:moveTo>
                    <a:pt x="16" y="1401"/>
                  </a:moveTo>
                  <a:lnTo>
                    <a:pt x="16" y="1417"/>
                  </a:lnTo>
                  <a:cubicBezTo>
                    <a:pt x="16" y="1422"/>
                    <a:pt x="13" y="1425"/>
                    <a:pt x="8" y="1425"/>
                  </a:cubicBezTo>
                  <a:cubicBezTo>
                    <a:pt x="4" y="1425"/>
                    <a:pt x="0" y="1422"/>
                    <a:pt x="0" y="1417"/>
                  </a:cubicBezTo>
                  <a:lnTo>
                    <a:pt x="0" y="1401"/>
                  </a:lnTo>
                  <a:cubicBezTo>
                    <a:pt x="0" y="1397"/>
                    <a:pt x="4" y="1393"/>
                    <a:pt x="8" y="1393"/>
                  </a:cubicBezTo>
                  <a:cubicBezTo>
                    <a:pt x="13" y="1393"/>
                    <a:pt x="16" y="1397"/>
                    <a:pt x="16" y="1401"/>
                  </a:cubicBezTo>
                  <a:close/>
                  <a:moveTo>
                    <a:pt x="16" y="1449"/>
                  </a:moveTo>
                  <a:lnTo>
                    <a:pt x="16" y="1465"/>
                  </a:lnTo>
                  <a:cubicBezTo>
                    <a:pt x="16" y="1470"/>
                    <a:pt x="13" y="1473"/>
                    <a:pt x="8" y="1473"/>
                  </a:cubicBezTo>
                  <a:cubicBezTo>
                    <a:pt x="4" y="1473"/>
                    <a:pt x="0" y="1470"/>
                    <a:pt x="0" y="1465"/>
                  </a:cubicBezTo>
                  <a:lnTo>
                    <a:pt x="0" y="1449"/>
                  </a:lnTo>
                  <a:cubicBezTo>
                    <a:pt x="0" y="1445"/>
                    <a:pt x="4" y="1441"/>
                    <a:pt x="8" y="1441"/>
                  </a:cubicBezTo>
                  <a:cubicBezTo>
                    <a:pt x="13" y="1441"/>
                    <a:pt x="16" y="1445"/>
                    <a:pt x="16" y="1449"/>
                  </a:cubicBezTo>
                  <a:close/>
                  <a:moveTo>
                    <a:pt x="16" y="1497"/>
                  </a:moveTo>
                  <a:lnTo>
                    <a:pt x="16" y="1513"/>
                  </a:lnTo>
                  <a:cubicBezTo>
                    <a:pt x="16" y="1518"/>
                    <a:pt x="13" y="1521"/>
                    <a:pt x="8" y="1521"/>
                  </a:cubicBezTo>
                  <a:cubicBezTo>
                    <a:pt x="4" y="1521"/>
                    <a:pt x="0" y="1518"/>
                    <a:pt x="0" y="1513"/>
                  </a:cubicBezTo>
                  <a:lnTo>
                    <a:pt x="0" y="1497"/>
                  </a:lnTo>
                  <a:cubicBezTo>
                    <a:pt x="0" y="1493"/>
                    <a:pt x="4" y="1489"/>
                    <a:pt x="8" y="1489"/>
                  </a:cubicBezTo>
                  <a:cubicBezTo>
                    <a:pt x="13" y="1489"/>
                    <a:pt x="16" y="1493"/>
                    <a:pt x="16" y="1497"/>
                  </a:cubicBezTo>
                  <a:close/>
                </a:path>
              </a:pathLst>
            </a:custGeom>
            <a:solidFill>
              <a:srgbClr val="000000"/>
            </a:solidFill>
            <a:ln w="12700" cap="flat">
              <a:solidFill>
                <a:srgbClr val="000000"/>
              </a:solidFill>
              <a:prstDash val="solid"/>
              <a:round/>
            </a:ln>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4" name="Freeform 21"/>
            <p:cNvSpPr>
              <a:spLocks noEditPoints="1"/>
            </p:cNvSpPr>
            <p:nvPr/>
          </p:nvSpPr>
          <p:spPr bwMode="auto">
            <a:xfrm>
              <a:off x="2741688" y="4138075"/>
              <a:ext cx="7938" cy="646112"/>
            </a:xfrm>
            <a:custGeom>
              <a:avLst/>
              <a:gdLst>
                <a:gd name="T0" fmla="*/ 0 w 16"/>
                <a:gd name="T1" fmla="*/ 24 h 1521"/>
                <a:gd name="T2" fmla="*/ 16 w 16"/>
                <a:gd name="T3" fmla="*/ 56 h 1521"/>
                <a:gd name="T4" fmla="*/ 0 w 16"/>
                <a:gd name="T5" fmla="*/ 56 h 1521"/>
                <a:gd name="T6" fmla="*/ 16 w 16"/>
                <a:gd name="T7" fmla="*/ 120 h 1521"/>
                <a:gd name="T8" fmla="*/ 8 w 16"/>
                <a:gd name="T9" fmla="*/ 96 h 1521"/>
                <a:gd name="T10" fmla="*/ 8 w 16"/>
                <a:gd name="T11" fmla="*/ 176 h 1521"/>
                <a:gd name="T12" fmla="*/ 16 w 16"/>
                <a:gd name="T13" fmla="*/ 152 h 1521"/>
                <a:gd name="T14" fmla="*/ 0 w 16"/>
                <a:gd name="T15" fmla="*/ 216 h 1521"/>
                <a:gd name="T16" fmla="*/ 16 w 16"/>
                <a:gd name="T17" fmla="*/ 248 h 1521"/>
                <a:gd name="T18" fmla="*/ 0 w 16"/>
                <a:gd name="T19" fmla="*/ 248 h 1521"/>
                <a:gd name="T20" fmla="*/ 16 w 16"/>
                <a:gd name="T21" fmla="*/ 312 h 1521"/>
                <a:gd name="T22" fmla="*/ 8 w 16"/>
                <a:gd name="T23" fmla="*/ 288 h 1521"/>
                <a:gd name="T24" fmla="*/ 8 w 16"/>
                <a:gd name="T25" fmla="*/ 368 h 1521"/>
                <a:gd name="T26" fmla="*/ 16 w 16"/>
                <a:gd name="T27" fmla="*/ 344 h 1521"/>
                <a:gd name="T28" fmla="*/ 0 w 16"/>
                <a:gd name="T29" fmla="*/ 408 h 1521"/>
                <a:gd name="T30" fmla="*/ 16 w 16"/>
                <a:gd name="T31" fmla="*/ 440 h 1521"/>
                <a:gd name="T32" fmla="*/ 0 w 16"/>
                <a:gd name="T33" fmla="*/ 440 h 1521"/>
                <a:gd name="T34" fmla="*/ 16 w 16"/>
                <a:gd name="T35" fmla="*/ 504 h 1521"/>
                <a:gd name="T36" fmla="*/ 8 w 16"/>
                <a:gd name="T37" fmla="*/ 480 h 1521"/>
                <a:gd name="T38" fmla="*/ 8 w 16"/>
                <a:gd name="T39" fmla="*/ 560 h 1521"/>
                <a:gd name="T40" fmla="*/ 16 w 16"/>
                <a:gd name="T41" fmla="*/ 536 h 1521"/>
                <a:gd name="T42" fmla="*/ 0 w 16"/>
                <a:gd name="T43" fmla="*/ 601 h 1521"/>
                <a:gd name="T44" fmla="*/ 16 w 16"/>
                <a:gd name="T45" fmla="*/ 633 h 1521"/>
                <a:gd name="T46" fmla="*/ 0 w 16"/>
                <a:gd name="T47" fmla="*/ 633 h 1521"/>
                <a:gd name="T48" fmla="*/ 16 w 16"/>
                <a:gd name="T49" fmla="*/ 697 h 1521"/>
                <a:gd name="T50" fmla="*/ 8 w 16"/>
                <a:gd name="T51" fmla="*/ 673 h 1521"/>
                <a:gd name="T52" fmla="*/ 8 w 16"/>
                <a:gd name="T53" fmla="*/ 753 h 1521"/>
                <a:gd name="T54" fmla="*/ 16 w 16"/>
                <a:gd name="T55" fmla="*/ 729 h 1521"/>
                <a:gd name="T56" fmla="*/ 0 w 16"/>
                <a:gd name="T57" fmla="*/ 793 h 1521"/>
                <a:gd name="T58" fmla="*/ 16 w 16"/>
                <a:gd name="T59" fmla="*/ 825 h 1521"/>
                <a:gd name="T60" fmla="*/ 0 w 16"/>
                <a:gd name="T61" fmla="*/ 825 h 1521"/>
                <a:gd name="T62" fmla="*/ 16 w 16"/>
                <a:gd name="T63" fmla="*/ 889 h 1521"/>
                <a:gd name="T64" fmla="*/ 8 w 16"/>
                <a:gd name="T65" fmla="*/ 865 h 1521"/>
                <a:gd name="T66" fmla="*/ 8 w 16"/>
                <a:gd name="T67" fmla="*/ 945 h 1521"/>
                <a:gd name="T68" fmla="*/ 16 w 16"/>
                <a:gd name="T69" fmla="*/ 921 h 1521"/>
                <a:gd name="T70" fmla="*/ 0 w 16"/>
                <a:gd name="T71" fmla="*/ 985 h 1521"/>
                <a:gd name="T72" fmla="*/ 16 w 16"/>
                <a:gd name="T73" fmla="*/ 1017 h 1521"/>
                <a:gd name="T74" fmla="*/ 0 w 16"/>
                <a:gd name="T75" fmla="*/ 1017 h 1521"/>
                <a:gd name="T76" fmla="*/ 16 w 16"/>
                <a:gd name="T77" fmla="*/ 1081 h 1521"/>
                <a:gd name="T78" fmla="*/ 8 w 16"/>
                <a:gd name="T79" fmla="*/ 1057 h 1521"/>
                <a:gd name="T80" fmla="*/ 8 w 16"/>
                <a:gd name="T81" fmla="*/ 1137 h 1521"/>
                <a:gd name="T82" fmla="*/ 16 w 16"/>
                <a:gd name="T83" fmla="*/ 1113 h 1521"/>
                <a:gd name="T84" fmla="*/ 0 w 16"/>
                <a:gd name="T85" fmla="*/ 1177 h 1521"/>
                <a:gd name="T86" fmla="*/ 16 w 16"/>
                <a:gd name="T87" fmla="*/ 1209 h 1521"/>
                <a:gd name="T88" fmla="*/ 0 w 16"/>
                <a:gd name="T89" fmla="*/ 1209 h 1521"/>
                <a:gd name="T90" fmla="*/ 16 w 16"/>
                <a:gd name="T91" fmla="*/ 1273 h 1521"/>
                <a:gd name="T92" fmla="*/ 8 w 16"/>
                <a:gd name="T93" fmla="*/ 1249 h 1521"/>
                <a:gd name="T94" fmla="*/ 8 w 16"/>
                <a:gd name="T95" fmla="*/ 1329 h 1521"/>
                <a:gd name="T96" fmla="*/ 16 w 16"/>
                <a:gd name="T97" fmla="*/ 1305 h 1521"/>
                <a:gd name="T98" fmla="*/ 0 w 16"/>
                <a:gd name="T99" fmla="*/ 1369 h 1521"/>
                <a:gd name="T100" fmla="*/ 16 w 16"/>
                <a:gd name="T101" fmla="*/ 1401 h 1521"/>
                <a:gd name="T102" fmla="*/ 0 w 16"/>
                <a:gd name="T103" fmla="*/ 1401 h 1521"/>
                <a:gd name="T104" fmla="*/ 16 w 16"/>
                <a:gd name="T105" fmla="*/ 1465 h 1521"/>
                <a:gd name="T106" fmla="*/ 8 w 16"/>
                <a:gd name="T107" fmla="*/ 1441 h 1521"/>
                <a:gd name="T108" fmla="*/ 8 w 16"/>
                <a:gd name="T109" fmla="*/ 1521 h 1521"/>
                <a:gd name="T110" fmla="*/ 16 w 16"/>
                <a:gd name="T111" fmla="*/ 1497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 h="1521">
                  <a:moveTo>
                    <a:pt x="16" y="8"/>
                  </a:moveTo>
                  <a:lnTo>
                    <a:pt x="16" y="24"/>
                  </a:lnTo>
                  <a:cubicBezTo>
                    <a:pt x="16" y="28"/>
                    <a:pt x="13" y="32"/>
                    <a:pt x="8" y="32"/>
                  </a:cubicBezTo>
                  <a:cubicBezTo>
                    <a:pt x="4" y="32"/>
                    <a:pt x="0" y="28"/>
                    <a:pt x="0" y="24"/>
                  </a:cubicBezTo>
                  <a:lnTo>
                    <a:pt x="0" y="8"/>
                  </a:lnTo>
                  <a:cubicBezTo>
                    <a:pt x="0" y="3"/>
                    <a:pt x="4" y="0"/>
                    <a:pt x="8" y="0"/>
                  </a:cubicBezTo>
                  <a:cubicBezTo>
                    <a:pt x="13" y="0"/>
                    <a:pt x="16" y="3"/>
                    <a:pt x="16" y="8"/>
                  </a:cubicBezTo>
                  <a:close/>
                  <a:moveTo>
                    <a:pt x="16" y="56"/>
                  </a:moveTo>
                  <a:lnTo>
                    <a:pt x="16" y="72"/>
                  </a:lnTo>
                  <a:cubicBezTo>
                    <a:pt x="16" y="76"/>
                    <a:pt x="13" y="80"/>
                    <a:pt x="8" y="80"/>
                  </a:cubicBezTo>
                  <a:cubicBezTo>
                    <a:pt x="4" y="80"/>
                    <a:pt x="0" y="76"/>
                    <a:pt x="0" y="72"/>
                  </a:cubicBezTo>
                  <a:lnTo>
                    <a:pt x="0" y="56"/>
                  </a:lnTo>
                  <a:cubicBezTo>
                    <a:pt x="0" y="52"/>
                    <a:pt x="4" y="48"/>
                    <a:pt x="8" y="48"/>
                  </a:cubicBezTo>
                  <a:cubicBezTo>
                    <a:pt x="13" y="48"/>
                    <a:pt x="16" y="52"/>
                    <a:pt x="16" y="56"/>
                  </a:cubicBezTo>
                  <a:close/>
                  <a:moveTo>
                    <a:pt x="16" y="104"/>
                  </a:moveTo>
                  <a:lnTo>
                    <a:pt x="16" y="120"/>
                  </a:lnTo>
                  <a:cubicBezTo>
                    <a:pt x="16" y="124"/>
                    <a:pt x="13" y="128"/>
                    <a:pt x="8" y="128"/>
                  </a:cubicBezTo>
                  <a:cubicBezTo>
                    <a:pt x="4" y="128"/>
                    <a:pt x="0" y="124"/>
                    <a:pt x="0" y="120"/>
                  </a:cubicBezTo>
                  <a:lnTo>
                    <a:pt x="0" y="104"/>
                  </a:lnTo>
                  <a:cubicBezTo>
                    <a:pt x="0" y="100"/>
                    <a:pt x="4" y="96"/>
                    <a:pt x="8" y="96"/>
                  </a:cubicBezTo>
                  <a:cubicBezTo>
                    <a:pt x="13" y="96"/>
                    <a:pt x="16" y="100"/>
                    <a:pt x="16" y="104"/>
                  </a:cubicBezTo>
                  <a:close/>
                  <a:moveTo>
                    <a:pt x="16" y="152"/>
                  </a:moveTo>
                  <a:lnTo>
                    <a:pt x="16" y="168"/>
                  </a:lnTo>
                  <a:cubicBezTo>
                    <a:pt x="16" y="172"/>
                    <a:pt x="13" y="176"/>
                    <a:pt x="8" y="176"/>
                  </a:cubicBezTo>
                  <a:cubicBezTo>
                    <a:pt x="4" y="176"/>
                    <a:pt x="0" y="172"/>
                    <a:pt x="0" y="168"/>
                  </a:cubicBezTo>
                  <a:lnTo>
                    <a:pt x="0" y="152"/>
                  </a:lnTo>
                  <a:cubicBezTo>
                    <a:pt x="0" y="148"/>
                    <a:pt x="4" y="144"/>
                    <a:pt x="8" y="144"/>
                  </a:cubicBezTo>
                  <a:cubicBezTo>
                    <a:pt x="13" y="144"/>
                    <a:pt x="16" y="148"/>
                    <a:pt x="16" y="152"/>
                  </a:cubicBezTo>
                  <a:close/>
                  <a:moveTo>
                    <a:pt x="16" y="200"/>
                  </a:moveTo>
                  <a:lnTo>
                    <a:pt x="16" y="216"/>
                  </a:lnTo>
                  <a:cubicBezTo>
                    <a:pt x="16" y="221"/>
                    <a:pt x="13" y="224"/>
                    <a:pt x="8" y="224"/>
                  </a:cubicBezTo>
                  <a:cubicBezTo>
                    <a:pt x="4" y="224"/>
                    <a:pt x="0" y="221"/>
                    <a:pt x="0" y="216"/>
                  </a:cubicBezTo>
                  <a:lnTo>
                    <a:pt x="0" y="200"/>
                  </a:lnTo>
                  <a:cubicBezTo>
                    <a:pt x="0" y="196"/>
                    <a:pt x="4" y="192"/>
                    <a:pt x="8" y="192"/>
                  </a:cubicBezTo>
                  <a:cubicBezTo>
                    <a:pt x="13" y="192"/>
                    <a:pt x="16" y="196"/>
                    <a:pt x="16" y="200"/>
                  </a:cubicBezTo>
                  <a:close/>
                  <a:moveTo>
                    <a:pt x="16" y="248"/>
                  </a:moveTo>
                  <a:lnTo>
                    <a:pt x="16" y="264"/>
                  </a:lnTo>
                  <a:cubicBezTo>
                    <a:pt x="16" y="269"/>
                    <a:pt x="13" y="272"/>
                    <a:pt x="8" y="272"/>
                  </a:cubicBezTo>
                  <a:cubicBezTo>
                    <a:pt x="4" y="272"/>
                    <a:pt x="0" y="269"/>
                    <a:pt x="0" y="264"/>
                  </a:cubicBezTo>
                  <a:lnTo>
                    <a:pt x="0" y="248"/>
                  </a:lnTo>
                  <a:cubicBezTo>
                    <a:pt x="0" y="244"/>
                    <a:pt x="4" y="240"/>
                    <a:pt x="8" y="240"/>
                  </a:cubicBezTo>
                  <a:cubicBezTo>
                    <a:pt x="13" y="240"/>
                    <a:pt x="16" y="244"/>
                    <a:pt x="16" y="248"/>
                  </a:cubicBezTo>
                  <a:close/>
                  <a:moveTo>
                    <a:pt x="16" y="296"/>
                  </a:moveTo>
                  <a:lnTo>
                    <a:pt x="16" y="312"/>
                  </a:lnTo>
                  <a:cubicBezTo>
                    <a:pt x="16" y="317"/>
                    <a:pt x="13" y="320"/>
                    <a:pt x="8" y="320"/>
                  </a:cubicBezTo>
                  <a:cubicBezTo>
                    <a:pt x="4" y="320"/>
                    <a:pt x="0" y="317"/>
                    <a:pt x="0" y="312"/>
                  </a:cubicBezTo>
                  <a:lnTo>
                    <a:pt x="0" y="296"/>
                  </a:lnTo>
                  <a:cubicBezTo>
                    <a:pt x="0" y="292"/>
                    <a:pt x="4" y="288"/>
                    <a:pt x="8" y="288"/>
                  </a:cubicBezTo>
                  <a:cubicBezTo>
                    <a:pt x="13" y="288"/>
                    <a:pt x="16" y="292"/>
                    <a:pt x="16" y="296"/>
                  </a:cubicBezTo>
                  <a:close/>
                  <a:moveTo>
                    <a:pt x="16" y="344"/>
                  </a:moveTo>
                  <a:lnTo>
                    <a:pt x="16" y="360"/>
                  </a:lnTo>
                  <a:cubicBezTo>
                    <a:pt x="16" y="365"/>
                    <a:pt x="13" y="368"/>
                    <a:pt x="8" y="368"/>
                  </a:cubicBezTo>
                  <a:cubicBezTo>
                    <a:pt x="4" y="368"/>
                    <a:pt x="0" y="365"/>
                    <a:pt x="0" y="360"/>
                  </a:cubicBezTo>
                  <a:lnTo>
                    <a:pt x="0" y="344"/>
                  </a:lnTo>
                  <a:cubicBezTo>
                    <a:pt x="0" y="340"/>
                    <a:pt x="4" y="336"/>
                    <a:pt x="8" y="336"/>
                  </a:cubicBezTo>
                  <a:cubicBezTo>
                    <a:pt x="13" y="336"/>
                    <a:pt x="16" y="340"/>
                    <a:pt x="16" y="344"/>
                  </a:cubicBezTo>
                  <a:close/>
                  <a:moveTo>
                    <a:pt x="16" y="392"/>
                  </a:moveTo>
                  <a:lnTo>
                    <a:pt x="16" y="408"/>
                  </a:lnTo>
                  <a:cubicBezTo>
                    <a:pt x="16" y="413"/>
                    <a:pt x="13" y="416"/>
                    <a:pt x="8" y="416"/>
                  </a:cubicBezTo>
                  <a:cubicBezTo>
                    <a:pt x="4" y="416"/>
                    <a:pt x="0" y="413"/>
                    <a:pt x="0" y="408"/>
                  </a:cubicBezTo>
                  <a:lnTo>
                    <a:pt x="0" y="392"/>
                  </a:lnTo>
                  <a:cubicBezTo>
                    <a:pt x="0" y="388"/>
                    <a:pt x="4" y="384"/>
                    <a:pt x="8" y="384"/>
                  </a:cubicBezTo>
                  <a:cubicBezTo>
                    <a:pt x="13" y="384"/>
                    <a:pt x="16" y="388"/>
                    <a:pt x="16" y="392"/>
                  </a:cubicBezTo>
                  <a:close/>
                  <a:moveTo>
                    <a:pt x="16" y="440"/>
                  </a:moveTo>
                  <a:lnTo>
                    <a:pt x="16" y="456"/>
                  </a:lnTo>
                  <a:cubicBezTo>
                    <a:pt x="16" y="461"/>
                    <a:pt x="13" y="464"/>
                    <a:pt x="8" y="464"/>
                  </a:cubicBezTo>
                  <a:cubicBezTo>
                    <a:pt x="4" y="464"/>
                    <a:pt x="0" y="461"/>
                    <a:pt x="0" y="456"/>
                  </a:cubicBezTo>
                  <a:lnTo>
                    <a:pt x="0" y="440"/>
                  </a:lnTo>
                  <a:cubicBezTo>
                    <a:pt x="0" y="436"/>
                    <a:pt x="4" y="432"/>
                    <a:pt x="8" y="432"/>
                  </a:cubicBezTo>
                  <a:cubicBezTo>
                    <a:pt x="13" y="432"/>
                    <a:pt x="16" y="436"/>
                    <a:pt x="16" y="440"/>
                  </a:cubicBezTo>
                  <a:close/>
                  <a:moveTo>
                    <a:pt x="16" y="488"/>
                  </a:moveTo>
                  <a:lnTo>
                    <a:pt x="16" y="504"/>
                  </a:lnTo>
                  <a:cubicBezTo>
                    <a:pt x="16" y="509"/>
                    <a:pt x="13" y="512"/>
                    <a:pt x="8" y="512"/>
                  </a:cubicBezTo>
                  <a:cubicBezTo>
                    <a:pt x="4" y="512"/>
                    <a:pt x="0" y="509"/>
                    <a:pt x="0" y="504"/>
                  </a:cubicBezTo>
                  <a:lnTo>
                    <a:pt x="0" y="488"/>
                  </a:lnTo>
                  <a:cubicBezTo>
                    <a:pt x="0" y="484"/>
                    <a:pt x="4" y="480"/>
                    <a:pt x="8" y="480"/>
                  </a:cubicBezTo>
                  <a:cubicBezTo>
                    <a:pt x="13" y="480"/>
                    <a:pt x="16" y="484"/>
                    <a:pt x="16" y="488"/>
                  </a:cubicBezTo>
                  <a:close/>
                  <a:moveTo>
                    <a:pt x="16" y="536"/>
                  </a:moveTo>
                  <a:lnTo>
                    <a:pt x="16" y="552"/>
                  </a:lnTo>
                  <a:cubicBezTo>
                    <a:pt x="16" y="557"/>
                    <a:pt x="13" y="560"/>
                    <a:pt x="8" y="560"/>
                  </a:cubicBezTo>
                  <a:cubicBezTo>
                    <a:pt x="4" y="560"/>
                    <a:pt x="0" y="557"/>
                    <a:pt x="0" y="552"/>
                  </a:cubicBezTo>
                  <a:lnTo>
                    <a:pt x="0" y="536"/>
                  </a:lnTo>
                  <a:cubicBezTo>
                    <a:pt x="0" y="532"/>
                    <a:pt x="4" y="528"/>
                    <a:pt x="8" y="528"/>
                  </a:cubicBezTo>
                  <a:cubicBezTo>
                    <a:pt x="13" y="528"/>
                    <a:pt x="16" y="532"/>
                    <a:pt x="16" y="536"/>
                  </a:cubicBezTo>
                  <a:close/>
                  <a:moveTo>
                    <a:pt x="16" y="584"/>
                  </a:moveTo>
                  <a:lnTo>
                    <a:pt x="16" y="601"/>
                  </a:lnTo>
                  <a:cubicBezTo>
                    <a:pt x="16" y="605"/>
                    <a:pt x="13" y="609"/>
                    <a:pt x="8" y="609"/>
                  </a:cubicBezTo>
                  <a:cubicBezTo>
                    <a:pt x="4" y="609"/>
                    <a:pt x="0" y="605"/>
                    <a:pt x="0" y="601"/>
                  </a:cubicBezTo>
                  <a:lnTo>
                    <a:pt x="0" y="584"/>
                  </a:lnTo>
                  <a:cubicBezTo>
                    <a:pt x="0" y="580"/>
                    <a:pt x="4" y="576"/>
                    <a:pt x="8" y="576"/>
                  </a:cubicBezTo>
                  <a:cubicBezTo>
                    <a:pt x="13" y="576"/>
                    <a:pt x="16" y="580"/>
                    <a:pt x="16" y="584"/>
                  </a:cubicBezTo>
                  <a:close/>
                  <a:moveTo>
                    <a:pt x="16" y="633"/>
                  </a:moveTo>
                  <a:lnTo>
                    <a:pt x="16" y="649"/>
                  </a:lnTo>
                  <a:cubicBezTo>
                    <a:pt x="16" y="653"/>
                    <a:pt x="13" y="657"/>
                    <a:pt x="8" y="657"/>
                  </a:cubicBezTo>
                  <a:cubicBezTo>
                    <a:pt x="4" y="657"/>
                    <a:pt x="0" y="653"/>
                    <a:pt x="0" y="649"/>
                  </a:cubicBezTo>
                  <a:lnTo>
                    <a:pt x="0" y="633"/>
                  </a:lnTo>
                  <a:cubicBezTo>
                    <a:pt x="0" y="628"/>
                    <a:pt x="4" y="625"/>
                    <a:pt x="8" y="625"/>
                  </a:cubicBezTo>
                  <a:cubicBezTo>
                    <a:pt x="13" y="625"/>
                    <a:pt x="16" y="628"/>
                    <a:pt x="16" y="633"/>
                  </a:cubicBezTo>
                  <a:close/>
                  <a:moveTo>
                    <a:pt x="16" y="681"/>
                  </a:moveTo>
                  <a:lnTo>
                    <a:pt x="16" y="697"/>
                  </a:lnTo>
                  <a:cubicBezTo>
                    <a:pt x="16" y="701"/>
                    <a:pt x="13" y="705"/>
                    <a:pt x="8" y="705"/>
                  </a:cubicBezTo>
                  <a:cubicBezTo>
                    <a:pt x="4" y="705"/>
                    <a:pt x="0" y="701"/>
                    <a:pt x="0" y="697"/>
                  </a:cubicBezTo>
                  <a:lnTo>
                    <a:pt x="0" y="681"/>
                  </a:lnTo>
                  <a:cubicBezTo>
                    <a:pt x="0" y="676"/>
                    <a:pt x="4" y="673"/>
                    <a:pt x="8" y="673"/>
                  </a:cubicBezTo>
                  <a:cubicBezTo>
                    <a:pt x="13" y="673"/>
                    <a:pt x="16" y="676"/>
                    <a:pt x="16" y="681"/>
                  </a:cubicBezTo>
                  <a:close/>
                  <a:moveTo>
                    <a:pt x="16" y="729"/>
                  </a:moveTo>
                  <a:lnTo>
                    <a:pt x="16" y="745"/>
                  </a:lnTo>
                  <a:cubicBezTo>
                    <a:pt x="16" y="749"/>
                    <a:pt x="13" y="753"/>
                    <a:pt x="8" y="753"/>
                  </a:cubicBezTo>
                  <a:cubicBezTo>
                    <a:pt x="4" y="753"/>
                    <a:pt x="0" y="749"/>
                    <a:pt x="0" y="745"/>
                  </a:cubicBezTo>
                  <a:lnTo>
                    <a:pt x="0" y="729"/>
                  </a:lnTo>
                  <a:cubicBezTo>
                    <a:pt x="0" y="724"/>
                    <a:pt x="4" y="721"/>
                    <a:pt x="8" y="721"/>
                  </a:cubicBezTo>
                  <a:cubicBezTo>
                    <a:pt x="13" y="721"/>
                    <a:pt x="16" y="724"/>
                    <a:pt x="16" y="729"/>
                  </a:cubicBezTo>
                  <a:close/>
                  <a:moveTo>
                    <a:pt x="16" y="777"/>
                  </a:moveTo>
                  <a:lnTo>
                    <a:pt x="16" y="793"/>
                  </a:lnTo>
                  <a:cubicBezTo>
                    <a:pt x="16" y="797"/>
                    <a:pt x="13" y="801"/>
                    <a:pt x="8" y="801"/>
                  </a:cubicBezTo>
                  <a:cubicBezTo>
                    <a:pt x="4" y="801"/>
                    <a:pt x="0" y="797"/>
                    <a:pt x="0" y="793"/>
                  </a:cubicBezTo>
                  <a:lnTo>
                    <a:pt x="0" y="777"/>
                  </a:lnTo>
                  <a:cubicBezTo>
                    <a:pt x="0" y="772"/>
                    <a:pt x="4" y="769"/>
                    <a:pt x="8" y="769"/>
                  </a:cubicBezTo>
                  <a:cubicBezTo>
                    <a:pt x="13" y="769"/>
                    <a:pt x="16" y="772"/>
                    <a:pt x="16" y="777"/>
                  </a:cubicBezTo>
                  <a:close/>
                  <a:moveTo>
                    <a:pt x="16" y="825"/>
                  </a:moveTo>
                  <a:lnTo>
                    <a:pt x="16" y="841"/>
                  </a:lnTo>
                  <a:cubicBezTo>
                    <a:pt x="16" y="845"/>
                    <a:pt x="13" y="849"/>
                    <a:pt x="8" y="849"/>
                  </a:cubicBezTo>
                  <a:cubicBezTo>
                    <a:pt x="4" y="849"/>
                    <a:pt x="0" y="845"/>
                    <a:pt x="0" y="841"/>
                  </a:cubicBezTo>
                  <a:lnTo>
                    <a:pt x="0" y="825"/>
                  </a:lnTo>
                  <a:cubicBezTo>
                    <a:pt x="0" y="820"/>
                    <a:pt x="4" y="817"/>
                    <a:pt x="8" y="817"/>
                  </a:cubicBezTo>
                  <a:cubicBezTo>
                    <a:pt x="13" y="817"/>
                    <a:pt x="16" y="820"/>
                    <a:pt x="16" y="825"/>
                  </a:cubicBezTo>
                  <a:close/>
                  <a:moveTo>
                    <a:pt x="16" y="873"/>
                  </a:moveTo>
                  <a:lnTo>
                    <a:pt x="16" y="889"/>
                  </a:lnTo>
                  <a:cubicBezTo>
                    <a:pt x="16" y="893"/>
                    <a:pt x="13" y="897"/>
                    <a:pt x="8" y="897"/>
                  </a:cubicBezTo>
                  <a:cubicBezTo>
                    <a:pt x="4" y="897"/>
                    <a:pt x="0" y="893"/>
                    <a:pt x="0" y="889"/>
                  </a:cubicBezTo>
                  <a:lnTo>
                    <a:pt x="0" y="873"/>
                  </a:lnTo>
                  <a:cubicBezTo>
                    <a:pt x="0" y="868"/>
                    <a:pt x="4" y="865"/>
                    <a:pt x="8" y="865"/>
                  </a:cubicBezTo>
                  <a:cubicBezTo>
                    <a:pt x="13" y="865"/>
                    <a:pt x="16" y="868"/>
                    <a:pt x="16" y="873"/>
                  </a:cubicBezTo>
                  <a:close/>
                  <a:moveTo>
                    <a:pt x="16" y="921"/>
                  </a:moveTo>
                  <a:lnTo>
                    <a:pt x="16" y="937"/>
                  </a:lnTo>
                  <a:cubicBezTo>
                    <a:pt x="16" y="941"/>
                    <a:pt x="13" y="945"/>
                    <a:pt x="8" y="945"/>
                  </a:cubicBezTo>
                  <a:cubicBezTo>
                    <a:pt x="4" y="945"/>
                    <a:pt x="0" y="941"/>
                    <a:pt x="0" y="937"/>
                  </a:cubicBezTo>
                  <a:lnTo>
                    <a:pt x="0" y="921"/>
                  </a:lnTo>
                  <a:cubicBezTo>
                    <a:pt x="0" y="916"/>
                    <a:pt x="4" y="913"/>
                    <a:pt x="8" y="913"/>
                  </a:cubicBezTo>
                  <a:cubicBezTo>
                    <a:pt x="13" y="913"/>
                    <a:pt x="16" y="916"/>
                    <a:pt x="16" y="921"/>
                  </a:cubicBezTo>
                  <a:close/>
                  <a:moveTo>
                    <a:pt x="16" y="969"/>
                  </a:moveTo>
                  <a:lnTo>
                    <a:pt x="16" y="985"/>
                  </a:lnTo>
                  <a:cubicBezTo>
                    <a:pt x="16" y="989"/>
                    <a:pt x="13" y="993"/>
                    <a:pt x="8" y="993"/>
                  </a:cubicBezTo>
                  <a:cubicBezTo>
                    <a:pt x="4" y="993"/>
                    <a:pt x="0" y="989"/>
                    <a:pt x="0" y="985"/>
                  </a:cubicBezTo>
                  <a:lnTo>
                    <a:pt x="0" y="969"/>
                  </a:lnTo>
                  <a:cubicBezTo>
                    <a:pt x="0" y="964"/>
                    <a:pt x="4" y="961"/>
                    <a:pt x="8" y="961"/>
                  </a:cubicBezTo>
                  <a:cubicBezTo>
                    <a:pt x="13" y="961"/>
                    <a:pt x="16" y="964"/>
                    <a:pt x="16" y="969"/>
                  </a:cubicBezTo>
                  <a:close/>
                  <a:moveTo>
                    <a:pt x="16" y="1017"/>
                  </a:moveTo>
                  <a:lnTo>
                    <a:pt x="16" y="1033"/>
                  </a:lnTo>
                  <a:cubicBezTo>
                    <a:pt x="16" y="1037"/>
                    <a:pt x="13" y="1041"/>
                    <a:pt x="8" y="1041"/>
                  </a:cubicBezTo>
                  <a:cubicBezTo>
                    <a:pt x="4" y="1041"/>
                    <a:pt x="0" y="1037"/>
                    <a:pt x="0" y="1033"/>
                  </a:cubicBezTo>
                  <a:lnTo>
                    <a:pt x="0" y="1017"/>
                  </a:lnTo>
                  <a:cubicBezTo>
                    <a:pt x="0" y="1012"/>
                    <a:pt x="4" y="1009"/>
                    <a:pt x="8" y="1009"/>
                  </a:cubicBezTo>
                  <a:cubicBezTo>
                    <a:pt x="13" y="1009"/>
                    <a:pt x="16" y="1012"/>
                    <a:pt x="16" y="1017"/>
                  </a:cubicBezTo>
                  <a:close/>
                  <a:moveTo>
                    <a:pt x="16" y="1065"/>
                  </a:moveTo>
                  <a:lnTo>
                    <a:pt x="16" y="1081"/>
                  </a:lnTo>
                  <a:cubicBezTo>
                    <a:pt x="16" y="1085"/>
                    <a:pt x="13" y="1089"/>
                    <a:pt x="8" y="1089"/>
                  </a:cubicBezTo>
                  <a:cubicBezTo>
                    <a:pt x="4" y="1089"/>
                    <a:pt x="0" y="1085"/>
                    <a:pt x="0" y="1081"/>
                  </a:cubicBezTo>
                  <a:lnTo>
                    <a:pt x="0" y="1065"/>
                  </a:lnTo>
                  <a:cubicBezTo>
                    <a:pt x="0" y="1061"/>
                    <a:pt x="4" y="1057"/>
                    <a:pt x="8" y="1057"/>
                  </a:cubicBezTo>
                  <a:cubicBezTo>
                    <a:pt x="13" y="1057"/>
                    <a:pt x="16" y="1061"/>
                    <a:pt x="16" y="1065"/>
                  </a:cubicBezTo>
                  <a:close/>
                  <a:moveTo>
                    <a:pt x="16" y="1113"/>
                  </a:moveTo>
                  <a:lnTo>
                    <a:pt x="16" y="1129"/>
                  </a:lnTo>
                  <a:cubicBezTo>
                    <a:pt x="16" y="1133"/>
                    <a:pt x="13" y="1137"/>
                    <a:pt x="8" y="1137"/>
                  </a:cubicBezTo>
                  <a:cubicBezTo>
                    <a:pt x="4" y="1137"/>
                    <a:pt x="0" y="1133"/>
                    <a:pt x="0" y="1129"/>
                  </a:cubicBezTo>
                  <a:lnTo>
                    <a:pt x="0" y="1113"/>
                  </a:lnTo>
                  <a:cubicBezTo>
                    <a:pt x="0" y="1109"/>
                    <a:pt x="4" y="1105"/>
                    <a:pt x="8" y="1105"/>
                  </a:cubicBezTo>
                  <a:cubicBezTo>
                    <a:pt x="13" y="1105"/>
                    <a:pt x="16" y="1109"/>
                    <a:pt x="16" y="1113"/>
                  </a:cubicBezTo>
                  <a:close/>
                  <a:moveTo>
                    <a:pt x="16" y="1161"/>
                  </a:moveTo>
                  <a:lnTo>
                    <a:pt x="16" y="1177"/>
                  </a:lnTo>
                  <a:cubicBezTo>
                    <a:pt x="16" y="1182"/>
                    <a:pt x="13" y="1185"/>
                    <a:pt x="8" y="1185"/>
                  </a:cubicBezTo>
                  <a:cubicBezTo>
                    <a:pt x="4" y="1185"/>
                    <a:pt x="0" y="1182"/>
                    <a:pt x="0" y="1177"/>
                  </a:cubicBezTo>
                  <a:lnTo>
                    <a:pt x="0" y="1161"/>
                  </a:lnTo>
                  <a:cubicBezTo>
                    <a:pt x="0" y="1157"/>
                    <a:pt x="4" y="1153"/>
                    <a:pt x="8" y="1153"/>
                  </a:cubicBezTo>
                  <a:cubicBezTo>
                    <a:pt x="13" y="1153"/>
                    <a:pt x="16" y="1157"/>
                    <a:pt x="16" y="1161"/>
                  </a:cubicBezTo>
                  <a:close/>
                  <a:moveTo>
                    <a:pt x="16" y="1209"/>
                  </a:moveTo>
                  <a:lnTo>
                    <a:pt x="16" y="1225"/>
                  </a:lnTo>
                  <a:cubicBezTo>
                    <a:pt x="16" y="1230"/>
                    <a:pt x="13" y="1233"/>
                    <a:pt x="8" y="1233"/>
                  </a:cubicBezTo>
                  <a:cubicBezTo>
                    <a:pt x="4" y="1233"/>
                    <a:pt x="0" y="1230"/>
                    <a:pt x="0" y="1225"/>
                  </a:cubicBezTo>
                  <a:lnTo>
                    <a:pt x="0" y="1209"/>
                  </a:lnTo>
                  <a:cubicBezTo>
                    <a:pt x="0" y="1205"/>
                    <a:pt x="4" y="1201"/>
                    <a:pt x="8" y="1201"/>
                  </a:cubicBezTo>
                  <a:cubicBezTo>
                    <a:pt x="13" y="1201"/>
                    <a:pt x="16" y="1205"/>
                    <a:pt x="16" y="1209"/>
                  </a:cubicBezTo>
                  <a:close/>
                  <a:moveTo>
                    <a:pt x="16" y="1257"/>
                  </a:moveTo>
                  <a:lnTo>
                    <a:pt x="16" y="1273"/>
                  </a:lnTo>
                  <a:cubicBezTo>
                    <a:pt x="16" y="1278"/>
                    <a:pt x="13" y="1281"/>
                    <a:pt x="8" y="1281"/>
                  </a:cubicBezTo>
                  <a:cubicBezTo>
                    <a:pt x="4" y="1281"/>
                    <a:pt x="0" y="1278"/>
                    <a:pt x="0" y="1273"/>
                  </a:cubicBezTo>
                  <a:lnTo>
                    <a:pt x="0" y="1257"/>
                  </a:lnTo>
                  <a:cubicBezTo>
                    <a:pt x="0" y="1253"/>
                    <a:pt x="4" y="1249"/>
                    <a:pt x="8" y="1249"/>
                  </a:cubicBezTo>
                  <a:cubicBezTo>
                    <a:pt x="13" y="1249"/>
                    <a:pt x="16" y="1253"/>
                    <a:pt x="16" y="1257"/>
                  </a:cubicBezTo>
                  <a:close/>
                  <a:moveTo>
                    <a:pt x="16" y="1305"/>
                  </a:moveTo>
                  <a:lnTo>
                    <a:pt x="16" y="1321"/>
                  </a:lnTo>
                  <a:cubicBezTo>
                    <a:pt x="16" y="1326"/>
                    <a:pt x="13" y="1329"/>
                    <a:pt x="8" y="1329"/>
                  </a:cubicBezTo>
                  <a:cubicBezTo>
                    <a:pt x="4" y="1329"/>
                    <a:pt x="0" y="1326"/>
                    <a:pt x="0" y="1321"/>
                  </a:cubicBezTo>
                  <a:lnTo>
                    <a:pt x="0" y="1305"/>
                  </a:lnTo>
                  <a:cubicBezTo>
                    <a:pt x="0" y="1301"/>
                    <a:pt x="4" y="1297"/>
                    <a:pt x="8" y="1297"/>
                  </a:cubicBezTo>
                  <a:cubicBezTo>
                    <a:pt x="13" y="1297"/>
                    <a:pt x="16" y="1301"/>
                    <a:pt x="16" y="1305"/>
                  </a:cubicBezTo>
                  <a:close/>
                  <a:moveTo>
                    <a:pt x="16" y="1353"/>
                  </a:moveTo>
                  <a:lnTo>
                    <a:pt x="16" y="1369"/>
                  </a:lnTo>
                  <a:cubicBezTo>
                    <a:pt x="16" y="1374"/>
                    <a:pt x="13" y="1377"/>
                    <a:pt x="8" y="1377"/>
                  </a:cubicBezTo>
                  <a:cubicBezTo>
                    <a:pt x="4" y="1377"/>
                    <a:pt x="0" y="1374"/>
                    <a:pt x="0" y="1369"/>
                  </a:cubicBezTo>
                  <a:lnTo>
                    <a:pt x="0" y="1353"/>
                  </a:lnTo>
                  <a:cubicBezTo>
                    <a:pt x="0" y="1349"/>
                    <a:pt x="4" y="1345"/>
                    <a:pt x="8" y="1345"/>
                  </a:cubicBezTo>
                  <a:cubicBezTo>
                    <a:pt x="13" y="1345"/>
                    <a:pt x="16" y="1349"/>
                    <a:pt x="16" y="1353"/>
                  </a:cubicBezTo>
                  <a:close/>
                  <a:moveTo>
                    <a:pt x="16" y="1401"/>
                  </a:moveTo>
                  <a:lnTo>
                    <a:pt x="16" y="1417"/>
                  </a:lnTo>
                  <a:cubicBezTo>
                    <a:pt x="16" y="1422"/>
                    <a:pt x="13" y="1425"/>
                    <a:pt x="8" y="1425"/>
                  </a:cubicBezTo>
                  <a:cubicBezTo>
                    <a:pt x="4" y="1425"/>
                    <a:pt x="0" y="1422"/>
                    <a:pt x="0" y="1417"/>
                  </a:cubicBezTo>
                  <a:lnTo>
                    <a:pt x="0" y="1401"/>
                  </a:lnTo>
                  <a:cubicBezTo>
                    <a:pt x="0" y="1397"/>
                    <a:pt x="4" y="1393"/>
                    <a:pt x="8" y="1393"/>
                  </a:cubicBezTo>
                  <a:cubicBezTo>
                    <a:pt x="13" y="1393"/>
                    <a:pt x="16" y="1397"/>
                    <a:pt x="16" y="1401"/>
                  </a:cubicBezTo>
                  <a:close/>
                  <a:moveTo>
                    <a:pt x="16" y="1449"/>
                  </a:moveTo>
                  <a:lnTo>
                    <a:pt x="16" y="1465"/>
                  </a:lnTo>
                  <a:cubicBezTo>
                    <a:pt x="16" y="1470"/>
                    <a:pt x="13" y="1473"/>
                    <a:pt x="8" y="1473"/>
                  </a:cubicBezTo>
                  <a:cubicBezTo>
                    <a:pt x="4" y="1473"/>
                    <a:pt x="0" y="1470"/>
                    <a:pt x="0" y="1465"/>
                  </a:cubicBezTo>
                  <a:lnTo>
                    <a:pt x="0" y="1449"/>
                  </a:lnTo>
                  <a:cubicBezTo>
                    <a:pt x="0" y="1445"/>
                    <a:pt x="4" y="1441"/>
                    <a:pt x="8" y="1441"/>
                  </a:cubicBezTo>
                  <a:cubicBezTo>
                    <a:pt x="13" y="1441"/>
                    <a:pt x="16" y="1445"/>
                    <a:pt x="16" y="1449"/>
                  </a:cubicBezTo>
                  <a:close/>
                  <a:moveTo>
                    <a:pt x="16" y="1497"/>
                  </a:moveTo>
                  <a:lnTo>
                    <a:pt x="16" y="1513"/>
                  </a:lnTo>
                  <a:cubicBezTo>
                    <a:pt x="16" y="1518"/>
                    <a:pt x="13" y="1521"/>
                    <a:pt x="8" y="1521"/>
                  </a:cubicBezTo>
                  <a:cubicBezTo>
                    <a:pt x="4" y="1521"/>
                    <a:pt x="0" y="1518"/>
                    <a:pt x="0" y="1513"/>
                  </a:cubicBezTo>
                  <a:lnTo>
                    <a:pt x="0" y="1497"/>
                  </a:lnTo>
                  <a:cubicBezTo>
                    <a:pt x="0" y="1493"/>
                    <a:pt x="4" y="1489"/>
                    <a:pt x="8" y="1489"/>
                  </a:cubicBezTo>
                  <a:cubicBezTo>
                    <a:pt x="13" y="1489"/>
                    <a:pt x="16" y="1493"/>
                    <a:pt x="16" y="1497"/>
                  </a:cubicBezTo>
                  <a:close/>
                </a:path>
              </a:pathLst>
            </a:custGeom>
            <a:solidFill>
              <a:srgbClr val="000000"/>
            </a:solidFill>
            <a:ln w="0" cap="flat">
              <a:solidFill>
                <a:srgbClr val="000000"/>
              </a:solidFill>
              <a:prstDash val="solid"/>
              <a:round/>
            </a:ln>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5" name="Rectangle 22"/>
            <p:cNvSpPr>
              <a:spLocks noChangeArrowheads="1"/>
            </p:cNvSpPr>
            <p:nvPr/>
          </p:nvSpPr>
          <p:spPr bwMode="auto">
            <a:xfrm>
              <a:off x="4624462" y="3942814"/>
              <a:ext cx="595480" cy="23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1700" b="1" dirty="0">
                  <a:solidFill>
                    <a:srgbClr val="FF0000"/>
                  </a:solidFill>
                  <a:ea typeface="微软雅黑" panose="020B0503020204020204" charset="-122"/>
                  <a:sym typeface="Arial" panose="020B0604020202020204" pitchFamily="34" charset="0"/>
                </a:rPr>
                <a:t>#</a:t>
              </a:r>
              <a:r>
                <a:rPr lang="en-US" altLang="zh-CN" sz="1700" b="1" dirty="0">
                  <a:solidFill>
                    <a:srgbClr val="FF0000"/>
                  </a:solidFill>
                  <a:ea typeface="微软雅黑" panose="020B0503020204020204" charset="-122"/>
                  <a:sym typeface="Arial" panose="020B0604020202020204" pitchFamily="34" charset="0"/>
                </a:rPr>
                <a:t>1</a:t>
              </a:r>
              <a:endParaRPr lang="zh-CN" altLang="zh-CN" sz="135" dirty="0">
                <a:solidFill>
                  <a:prstClr val="black"/>
                </a:solidFill>
                <a:ea typeface="微软雅黑" panose="020B0503020204020204" charset="-122"/>
                <a:sym typeface="Arial" panose="020B0604020202020204" pitchFamily="34" charset="0"/>
              </a:endParaRPr>
            </a:p>
          </p:txBody>
        </p:sp>
        <p:sp>
          <p:nvSpPr>
            <p:cNvPr id="26" name="Rectangle 23"/>
            <p:cNvSpPr>
              <a:spLocks noChangeArrowheads="1"/>
            </p:cNvSpPr>
            <p:nvPr/>
          </p:nvSpPr>
          <p:spPr bwMode="auto">
            <a:xfrm>
              <a:off x="4473651" y="3942813"/>
              <a:ext cx="368611" cy="18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sz="135" dirty="0">
                <a:solidFill>
                  <a:prstClr val="black"/>
                </a:solidFill>
                <a:ea typeface="微软雅黑" panose="020B0503020204020204" charset="-122"/>
                <a:sym typeface="Arial" panose="020B0604020202020204" pitchFamily="34" charset="0"/>
              </a:endParaRPr>
            </a:p>
          </p:txBody>
        </p:sp>
      </p:grpSp>
      <p:grpSp>
        <p:nvGrpSpPr>
          <p:cNvPr id="27" name="组合 113"/>
          <p:cNvGrpSpPr/>
          <p:nvPr/>
        </p:nvGrpSpPr>
        <p:grpSpPr>
          <a:xfrm>
            <a:off x="4396465" y="4318785"/>
            <a:ext cx="3227985" cy="1350163"/>
            <a:chOff x="6459613" y="3725965"/>
            <a:chExt cx="4611688" cy="1210622"/>
          </a:xfrm>
        </p:grpSpPr>
        <p:sp>
          <p:nvSpPr>
            <p:cNvPr id="28" name="Freeform 24"/>
            <p:cNvSpPr/>
            <p:nvPr/>
          </p:nvSpPr>
          <p:spPr bwMode="auto">
            <a:xfrm>
              <a:off x="6459613" y="3952338"/>
              <a:ext cx="4611688" cy="574675"/>
            </a:xfrm>
            <a:custGeom>
              <a:avLst/>
              <a:gdLst>
                <a:gd name="T0" fmla="*/ 0 w 10885"/>
                <a:gd name="T1" fmla="*/ 670 h 1353"/>
                <a:gd name="T2" fmla="*/ 0 w 10885"/>
                <a:gd name="T3" fmla="*/ 1353 h 1353"/>
                <a:gd name="T4" fmla="*/ 10885 w 10885"/>
                <a:gd name="T5" fmla="*/ 1353 h 1353"/>
                <a:gd name="T6" fmla="*/ 10885 w 10885"/>
                <a:gd name="T7" fmla="*/ 670 h 1353"/>
                <a:gd name="T8" fmla="*/ 2487 w 10885"/>
                <a:gd name="T9" fmla="*/ 266 h 1353"/>
                <a:gd name="T10" fmla="*/ 0 w 10885"/>
                <a:gd name="T11" fmla="*/ 670 h 1353"/>
              </a:gdLst>
              <a:ahLst/>
              <a:cxnLst>
                <a:cxn ang="0">
                  <a:pos x="T0" y="T1"/>
                </a:cxn>
                <a:cxn ang="0">
                  <a:pos x="T2" y="T3"/>
                </a:cxn>
                <a:cxn ang="0">
                  <a:pos x="T4" y="T5"/>
                </a:cxn>
                <a:cxn ang="0">
                  <a:pos x="T6" y="T7"/>
                </a:cxn>
                <a:cxn ang="0">
                  <a:pos x="T8" y="T9"/>
                </a:cxn>
                <a:cxn ang="0">
                  <a:pos x="T10" y="T11"/>
                </a:cxn>
              </a:cxnLst>
              <a:rect l="0" t="0" r="r" b="b"/>
              <a:pathLst>
                <a:path w="10885" h="1353">
                  <a:moveTo>
                    <a:pt x="0" y="670"/>
                  </a:moveTo>
                  <a:lnTo>
                    <a:pt x="0" y="1353"/>
                  </a:lnTo>
                  <a:lnTo>
                    <a:pt x="10885" y="1353"/>
                  </a:lnTo>
                  <a:lnTo>
                    <a:pt x="10885" y="670"/>
                  </a:lnTo>
                  <a:cubicBezTo>
                    <a:pt x="9253" y="181"/>
                    <a:pt x="5493" y="0"/>
                    <a:pt x="2487" y="266"/>
                  </a:cubicBezTo>
                  <a:cubicBezTo>
                    <a:pt x="1435" y="359"/>
                    <a:pt x="571" y="499"/>
                    <a:pt x="0" y="670"/>
                  </a:cubicBezTo>
                  <a:close/>
                </a:path>
              </a:pathLst>
            </a:custGeom>
            <a:solidFill>
              <a:srgbClr val="D8D8D8"/>
            </a:solidFill>
            <a:ln w="0">
              <a:solidFill>
                <a:srgbClr val="000000"/>
              </a:solidFill>
              <a:prstDash val="solid"/>
              <a:round/>
            </a:ln>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9" name="Freeform 25"/>
            <p:cNvSpPr/>
            <p:nvPr/>
          </p:nvSpPr>
          <p:spPr bwMode="auto">
            <a:xfrm>
              <a:off x="6459613" y="3952338"/>
              <a:ext cx="4611688" cy="574675"/>
            </a:xfrm>
            <a:custGeom>
              <a:avLst/>
              <a:gdLst>
                <a:gd name="T0" fmla="*/ 0 w 10885"/>
                <a:gd name="T1" fmla="*/ 670 h 1353"/>
                <a:gd name="T2" fmla="*/ 0 w 10885"/>
                <a:gd name="T3" fmla="*/ 1353 h 1353"/>
                <a:gd name="T4" fmla="*/ 10885 w 10885"/>
                <a:gd name="T5" fmla="*/ 1353 h 1353"/>
                <a:gd name="T6" fmla="*/ 10885 w 10885"/>
                <a:gd name="T7" fmla="*/ 670 h 1353"/>
                <a:gd name="T8" fmla="*/ 2487 w 10885"/>
                <a:gd name="T9" fmla="*/ 266 h 1353"/>
                <a:gd name="T10" fmla="*/ 0 w 10885"/>
                <a:gd name="T11" fmla="*/ 670 h 1353"/>
              </a:gdLst>
              <a:ahLst/>
              <a:cxnLst>
                <a:cxn ang="0">
                  <a:pos x="T0" y="T1"/>
                </a:cxn>
                <a:cxn ang="0">
                  <a:pos x="T2" y="T3"/>
                </a:cxn>
                <a:cxn ang="0">
                  <a:pos x="T4" y="T5"/>
                </a:cxn>
                <a:cxn ang="0">
                  <a:pos x="T6" y="T7"/>
                </a:cxn>
                <a:cxn ang="0">
                  <a:pos x="T8" y="T9"/>
                </a:cxn>
                <a:cxn ang="0">
                  <a:pos x="T10" y="T11"/>
                </a:cxn>
              </a:cxnLst>
              <a:rect l="0" t="0" r="r" b="b"/>
              <a:pathLst>
                <a:path w="10885" h="1353">
                  <a:moveTo>
                    <a:pt x="0" y="670"/>
                  </a:moveTo>
                  <a:lnTo>
                    <a:pt x="0" y="1353"/>
                  </a:lnTo>
                  <a:lnTo>
                    <a:pt x="10885" y="1353"/>
                  </a:lnTo>
                  <a:lnTo>
                    <a:pt x="10885" y="670"/>
                  </a:lnTo>
                  <a:cubicBezTo>
                    <a:pt x="9253" y="181"/>
                    <a:pt x="5493" y="0"/>
                    <a:pt x="2487" y="266"/>
                  </a:cubicBezTo>
                  <a:cubicBezTo>
                    <a:pt x="1435" y="359"/>
                    <a:pt x="571" y="499"/>
                    <a:pt x="0" y="670"/>
                  </a:cubicBezTo>
                  <a:close/>
                </a:path>
              </a:pathLst>
            </a:custGeom>
            <a:noFill/>
            <a:ln w="6350" cap="sq">
              <a:solidFill>
                <a:srgbClr val="D8D8D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30" name="Freeform 26"/>
            <p:cNvSpPr/>
            <p:nvPr/>
          </p:nvSpPr>
          <p:spPr bwMode="auto">
            <a:xfrm>
              <a:off x="7100963" y="4096800"/>
              <a:ext cx="1408113" cy="430212"/>
            </a:xfrm>
            <a:custGeom>
              <a:avLst/>
              <a:gdLst>
                <a:gd name="T0" fmla="*/ 0 w 3326"/>
                <a:gd name="T1" fmla="*/ 503 h 1015"/>
                <a:gd name="T2" fmla="*/ 0 w 3326"/>
                <a:gd name="T3" fmla="*/ 1015 h 1015"/>
                <a:gd name="T4" fmla="*/ 3326 w 3326"/>
                <a:gd name="T5" fmla="*/ 1015 h 1015"/>
                <a:gd name="T6" fmla="*/ 3326 w 3326"/>
                <a:gd name="T7" fmla="*/ 503 h 1015"/>
                <a:gd name="T8" fmla="*/ 760 w 3326"/>
                <a:gd name="T9" fmla="*/ 200 h 1015"/>
                <a:gd name="T10" fmla="*/ 0 w 3326"/>
                <a:gd name="T11" fmla="*/ 503 h 1015"/>
              </a:gdLst>
              <a:ahLst/>
              <a:cxnLst>
                <a:cxn ang="0">
                  <a:pos x="T0" y="T1"/>
                </a:cxn>
                <a:cxn ang="0">
                  <a:pos x="T2" y="T3"/>
                </a:cxn>
                <a:cxn ang="0">
                  <a:pos x="T4" y="T5"/>
                </a:cxn>
                <a:cxn ang="0">
                  <a:pos x="T6" y="T7"/>
                </a:cxn>
                <a:cxn ang="0">
                  <a:pos x="T8" y="T9"/>
                </a:cxn>
                <a:cxn ang="0">
                  <a:pos x="T10" y="T11"/>
                </a:cxn>
              </a:cxnLst>
              <a:rect l="0" t="0" r="r" b="b"/>
              <a:pathLst>
                <a:path w="3326" h="1015">
                  <a:moveTo>
                    <a:pt x="0" y="503"/>
                  </a:moveTo>
                  <a:lnTo>
                    <a:pt x="0" y="1015"/>
                  </a:lnTo>
                  <a:lnTo>
                    <a:pt x="3326" y="1015"/>
                  </a:lnTo>
                  <a:lnTo>
                    <a:pt x="3326" y="503"/>
                  </a:lnTo>
                  <a:cubicBezTo>
                    <a:pt x="2827" y="136"/>
                    <a:pt x="1678" y="0"/>
                    <a:pt x="760" y="200"/>
                  </a:cubicBezTo>
                  <a:cubicBezTo>
                    <a:pt x="438" y="269"/>
                    <a:pt x="174" y="375"/>
                    <a:pt x="0" y="503"/>
                  </a:cubicBezTo>
                  <a:close/>
                </a:path>
              </a:pathLst>
            </a:custGeom>
            <a:solidFill>
              <a:srgbClr val="F4B183"/>
            </a:solidFill>
            <a:ln w="0">
              <a:solidFill>
                <a:srgbClr val="000000"/>
              </a:solidFill>
              <a:prstDash val="solid"/>
              <a:round/>
            </a:ln>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31" name="Freeform 27"/>
            <p:cNvSpPr/>
            <p:nvPr/>
          </p:nvSpPr>
          <p:spPr bwMode="auto">
            <a:xfrm>
              <a:off x="7100963" y="4096800"/>
              <a:ext cx="1408113" cy="430212"/>
            </a:xfrm>
            <a:custGeom>
              <a:avLst/>
              <a:gdLst>
                <a:gd name="T0" fmla="*/ 0 w 3326"/>
                <a:gd name="T1" fmla="*/ 503 h 1015"/>
                <a:gd name="T2" fmla="*/ 0 w 3326"/>
                <a:gd name="T3" fmla="*/ 1015 h 1015"/>
                <a:gd name="T4" fmla="*/ 3326 w 3326"/>
                <a:gd name="T5" fmla="*/ 1015 h 1015"/>
                <a:gd name="T6" fmla="*/ 3326 w 3326"/>
                <a:gd name="T7" fmla="*/ 503 h 1015"/>
                <a:gd name="T8" fmla="*/ 760 w 3326"/>
                <a:gd name="T9" fmla="*/ 200 h 1015"/>
                <a:gd name="T10" fmla="*/ 0 w 3326"/>
                <a:gd name="T11" fmla="*/ 503 h 1015"/>
              </a:gdLst>
              <a:ahLst/>
              <a:cxnLst>
                <a:cxn ang="0">
                  <a:pos x="T0" y="T1"/>
                </a:cxn>
                <a:cxn ang="0">
                  <a:pos x="T2" y="T3"/>
                </a:cxn>
                <a:cxn ang="0">
                  <a:pos x="T4" y="T5"/>
                </a:cxn>
                <a:cxn ang="0">
                  <a:pos x="T6" y="T7"/>
                </a:cxn>
                <a:cxn ang="0">
                  <a:pos x="T8" y="T9"/>
                </a:cxn>
                <a:cxn ang="0">
                  <a:pos x="T10" y="T11"/>
                </a:cxn>
              </a:cxnLst>
              <a:rect l="0" t="0" r="r" b="b"/>
              <a:pathLst>
                <a:path w="3326" h="1015">
                  <a:moveTo>
                    <a:pt x="0" y="503"/>
                  </a:moveTo>
                  <a:lnTo>
                    <a:pt x="0" y="1015"/>
                  </a:lnTo>
                  <a:lnTo>
                    <a:pt x="3326" y="1015"/>
                  </a:lnTo>
                  <a:lnTo>
                    <a:pt x="3326" y="503"/>
                  </a:lnTo>
                  <a:cubicBezTo>
                    <a:pt x="2827" y="136"/>
                    <a:pt x="1678" y="0"/>
                    <a:pt x="760" y="200"/>
                  </a:cubicBezTo>
                  <a:cubicBezTo>
                    <a:pt x="438" y="269"/>
                    <a:pt x="174" y="375"/>
                    <a:pt x="0" y="503"/>
                  </a:cubicBezTo>
                  <a:close/>
                </a:path>
              </a:pathLst>
            </a:custGeom>
            <a:noFill/>
            <a:ln w="6350" cap="sq">
              <a:solidFill>
                <a:srgbClr val="F4B18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32" name="Line 28"/>
            <p:cNvSpPr>
              <a:spLocks noChangeShapeType="1"/>
            </p:cNvSpPr>
            <p:nvPr/>
          </p:nvSpPr>
          <p:spPr bwMode="auto">
            <a:xfrm>
              <a:off x="7176120" y="4725144"/>
              <a:ext cx="1271588" cy="0"/>
            </a:xfrm>
            <a:prstGeom prst="line">
              <a:avLst/>
            </a:prstGeom>
            <a:noFill/>
            <a:ln w="6350"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33" name="Freeform 29"/>
            <p:cNvSpPr/>
            <p:nvPr/>
          </p:nvSpPr>
          <p:spPr bwMode="auto">
            <a:xfrm>
              <a:off x="7100963" y="4693700"/>
              <a:ext cx="74613" cy="50800"/>
            </a:xfrm>
            <a:custGeom>
              <a:avLst/>
              <a:gdLst>
                <a:gd name="T0" fmla="*/ 47 w 47"/>
                <a:gd name="T1" fmla="*/ 32 h 32"/>
                <a:gd name="T2" fmla="*/ 0 w 47"/>
                <a:gd name="T3" fmla="*/ 16 h 32"/>
                <a:gd name="T4" fmla="*/ 47 w 47"/>
                <a:gd name="T5" fmla="*/ 0 h 32"/>
                <a:gd name="T6" fmla="*/ 47 w 47"/>
                <a:gd name="T7" fmla="*/ 32 h 32"/>
              </a:gdLst>
              <a:ahLst/>
              <a:cxnLst>
                <a:cxn ang="0">
                  <a:pos x="T0" y="T1"/>
                </a:cxn>
                <a:cxn ang="0">
                  <a:pos x="T2" y="T3"/>
                </a:cxn>
                <a:cxn ang="0">
                  <a:pos x="T4" y="T5"/>
                </a:cxn>
                <a:cxn ang="0">
                  <a:pos x="T6" y="T7"/>
                </a:cxn>
              </a:cxnLst>
              <a:rect l="0" t="0" r="r" b="b"/>
              <a:pathLst>
                <a:path w="47" h="32">
                  <a:moveTo>
                    <a:pt x="47" y="32"/>
                  </a:moveTo>
                  <a:lnTo>
                    <a:pt x="0" y="16"/>
                  </a:lnTo>
                  <a:lnTo>
                    <a:pt x="47" y="0"/>
                  </a:lnTo>
                  <a:lnTo>
                    <a:pt x="47" y="3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34" name="Freeform 30"/>
            <p:cNvSpPr/>
            <p:nvPr/>
          </p:nvSpPr>
          <p:spPr bwMode="auto">
            <a:xfrm>
              <a:off x="8434463" y="4693700"/>
              <a:ext cx="74613" cy="50800"/>
            </a:xfrm>
            <a:custGeom>
              <a:avLst/>
              <a:gdLst>
                <a:gd name="T0" fmla="*/ 0 w 47"/>
                <a:gd name="T1" fmla="*/ 0 h 32"/>
                <a:gd name="T2" fmla="*/ 47 w 47"/>
                <a:gd name="T3" fmla="*/ 16 h 32"/>
                <a:gd name="T4" fmla="*/ 0 w 47"/>
                <a:gd name="T5" fmla="*/ 32 h 32"/>
                <a:gd name="T6" fmla="*/ 0 w 47"/>
                <a:gd name="T7" fmla="*/ 0 h 32"/>
              </a:gdLst>
              <a:ahLst/>
              <a:cxnLst>
                <a:cxn ang="0">
                  <a:pos x="T0" y="T1"/>
                </a:cxn>
                <a:cxn ang="0">
                  <a:pos x="T2" y="T3"/>
                </a:cxn>
                <a:cxn ang="0">
                  <a:pos x="T4" y="T5"/>
                </a:cxn>
                <a:cxn ang="0">
                  <a:pos x="T6" y="T7"/>
                </a:cxn>
              </a:cxnLst>
              <a:rect l="0" t="0" r="r" b="b"/>
              <a:pathLst>
                <a:path w="47" h="32">
                  <a:moveTo>
                    <a:pt x="0" y="0"/>
                  </a:moveTo>
                  <a:lnTo>
                    <a:pt x="47" y="16"/>
                  </a:lnTo>
                  <a:lnTo>
                    <a:pt x="0" y="3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35" name="Rectangle 33"/>
            <p:cNvSpPr>
              <a:spLocks noChangeArrowheads="1"/>
            </p:cNvSpPr>
            <p:nvPr/>
          </p:nvSpPr>
          <p:spPr bwMode="auto">
            <a:xfrm>
              <a:off x="7608169" y="4581128"/>
              <a:ext cx="562463" cy="124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zh-CN" sz="900" dirty="0">
                  <a:solidFill>
                    <a:srgbClr val="000000"/>
                  </a:solidFill>
                  <a:ea typeface="微软雅黑" panose="020B0503020204020204" charset="-122"/>
                  <a:sym typeface="Arial" panose="020B0604020202020204" pitchFamily="34" charset="0"/>
                </a:rPr>
                <a:t>BWP </a:t>
              </a:r>
              <a:r>
                <a:rPr lang="zh-CN" altLang="zh-CN" sz="900" dirty="0">
                  <a:solidFill>
                    <a:srgbClr val="000000"/>
                  </a:solidFill>
                  <a:ea typeface="微软雅黑" panose="020B0503020204020204" charset="-122"/>
                  <a:sym typeface="Arial" panose="020B0604020202020204" pitchFamily="34" charset="0"/>
                </a:rPr>
                <a:t>2 </a:t>
              </a:r>
              <a:endParaRPr lang="zh-CN" altLang="zh-CN" sz="135" dirty="0">
                <a:solidFill>
                  <a:prstClr val="black"/>
                </a:solidFill>
                <a:ea typeface="微软雅黑" panose="020B0503020204020204" charset="-122"/>
                <a:sym typeface="Arial" panose="020B0604020202020204" pitchFamily="34" charset="0"/>
              </a:endParaRPr>
            </a:p>
          </p:txBody>
        </p:sp>
        <p:sp>
          <p:nvSpPr>
            <p:cNvPr id="36" name="Line 35"/>
            <p:cNvSpPr>
              <a:spLocks noChangeShapeType="1"/>
            </p:cNvSpPr>
            <p:nvPr/>
          </p:nvSpPr>
          <p:spPr bwMode="auto">
            <a:xfrm>
              <a:off x="6529463" y="4911188"/>
              <a:ext cx="4471988" cy="0"/>
            </a:xfrm>
            <a:prstGeom prst="line">
              <a:avLst/>
            </a:prstGeom>
            <a:noFill/>
            <a:ln w="6350"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37" name="Freeform 36"/>
            <p:cNvSpPr/>
            <p:nvPr/>
          </p:nvSpPr>
          <p:spPr bwMode="auto">
            <a:xfrm>
              <a:off x="6459613" y="4887375"/>
              <a:ext cx="76200" cy="49212"/>
            </a:xfrm>
            <a:custGeom>
              <a:avLst/>
              <a:gdLst>
                <a:gd name="T0" fmla="*/ 48 w 48"/>
                <a:gd name="T1" fmla="*/ 31 h 31"/>
                <a:gd name="T2" fmla="*/ 0 w 48"/>
                <a:gd name="T3" fmla="*/ 15 h 31"/>
                <a:gd name="T4" fmla="*/ 48 w 48"/>
                <a:gd name="T5" fmla="*/ 0 h 31"/>
                <a:gd name="T6" fmla="*/ 48 w 48"/>
                <a:gd name="T7" fmla="*/ 31 h 31"/>
              </a:gdLst>
              <a:ahLst/>
              <a:cxnLst>
                <a:cxn ang="0">
                  <a:pos x="T0" y="T1"/>
                </a:cxn>
                <a:cxn ang="0">
                  <a:pos x="T2" y="T3"/>
                </a:cxn>
                <a:cxn ang="0">
                  <a:pos x="T4" y="T5"/>
                </a:cxn>
                <a:cxn ang="0">
                  <a:pos x="T6" y="T7"/>
                </a:cxn>
              </a:cxnLst>
              <a:rect l="0" t="0" r="r" b="b"/>
              <a:pathLst>
                <a:path w="48" h="31">
                  <a:moveTo>
                    <a:pt x="48" y="31"/>
                  </a:moveTo>
                  <a:lnTo>
                    <a:pt x="0" y="15"/>
                  </a:lnTo>
                  <a:lnTo>
                    <a:pt x="48" y="0"/>
                  </a:lnTo>
                  <a:lnTo>
                    <a:pt x="48" y="3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38" name="Freeform 37"/>
            <p:cNvSpPr/>
            <p:nvPr/>
          </p:nvSpPr>
          <p:spPr bwMode="auto">
            <a:xfrm>
              <a:off x="10996688" y="4887375"/>
              <a:ext cx="74613" cy="49212"/>
            </a:xfrm>
            <a:custGeom>
              <a:avLst/>
              <a:gdLst>
                <a:gd name="T0" fmla="*/ 0 w 47"/>
                <a:gd name="T1" fmla="*/ 0 h 31"/>
                <a:gd name="T2" fmla="*/ 47 w 47"/>
                <a:gd name="T3" fmla="*/ 15 h 31"/>
                <a:gd name="T4" fmla="*/ 0 w 47"/>
                <a:gd name="T5" fmla="*/ 31 h 31"/>
                <a:gd name="T6" fmla="*/ 0 w 47"/>
                <a:gd name="T7" fmla="*/ 0 h 31"/>
              </a:gdLst>
              <a:ahLst/>
              <a:cxnLst>
                <a:cxn ang="0">
                  <a:pos x="T0" y="T1"/>
                </a:cxn>
                <a:cxn ang="0">
                  <a:pos x="T2" y="T3"/>
                </a:cxn>
                <a:cxn ang="0">
                  <a:pos x="T4" y="T5"/>
                </a:cxn>
                <a:cxn ang="0">
                  <a:pos x="T6" y="T7"/>
                </a:cxn>
              </a:cxnLst>
              <a:rect l="0" t="0" r="r" b="b"/>
              <a:pathLst>
                <a:path w="47" h="31">
                  <a:moveTo>
                    <a:pt x="0" y="0"/>
                  </a:moveTo>
                  <a:lnTo>
                    <a:pt x="47" y="15"/>
                  </a:lnTo>
                  <a:lnTo>
                    <a:pt x="0" y="3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39" name="Freeform 40"/>
            <p:cNvSpPr>
              <a:spLocks noEditPoints="1"/>
            </p:cNvSpPr>
            <p:nvPr/>
          </p:nvSpPr>
          <p:spPr bwMode="auto">
            <a:xfrm>
              <a:off x="7097788" y="4138075"/>
              <a:ext cx="6350" cy="646112"/>
            </a:xfrm>
            <a:custGeom>
              <a:avLst/>
              <a:gdLst>
                <a:gd name="T0" fmla="*/ 0 w 16"/>
                <a:gd name="T1" fmla="*/ 24 h 1521"/>
                <a:gd name="T2" fmla="*/ 16 w 16"/>
                <a:gd name="T3" fmla="*/ 56 h 1521"/>
                <a:gd name="T4" fmla="*/ 0 w 16"/>
                <a:gd name="T5" fmla="*/ 56 h 1521"/>
                <a:gd name="T6" fmla="*/ 16 w 16"/>
                <a:gd name="T7" fmla="*/ 120 h 1521"/>
                <a:gd name="T8" fmla="*/ 8 w 16"/>
                <a:gd name="T9" fmla="*/ 96 h 1521"/>
                <a:gd name="T10" fmla="*/ 8 w 16"/>
                <a:gd name="T11" fmla="*/ 176 h 1521"/>
                <a:gd name="T12" fmla="*/ 16 w 16"/>
                <a:gd name="T13" fmla="*/ 152 h 1521"/>
                <a:gd name="T14" fmla="*/ 0 w 16"/>
                <a:gd name="T15" fmla="*/ 216 h 1521"/>
                <a:gd name="T16" fmla="*/ 16 w 16"/>
                <a:gd name="T17" fmla="*/ 248 h 1521"/>
                <a:gd name="T18" fmla="*/ 0 w 16"/>
                <a:gd name="T19" fmla="*/ 248 h 1521"/>
                <a:gd name="T20" fmla="*/ 16 w 16"/>
                <a:gd name="T21" fmla="*/ 312 h 1521"/>
                <a:gd name="T22" fmla="*/ 8 w 16"/>
                <a:gd name="T23" fmla="*/ 288 h 1521"/>
                <a:gd name="T24" fmla="*/ 8 w 16"/>
                <a:gd name="T25" fmla="*/ 368 h 1521"/>
                <a:gd name="T26" fmla="*/ 16 w 16"/>
                <a:gd name="T27" fmla="*/ 344 h 1521"/>
                <a:gd name="T28" fmla="*/ 0 w 16"/>
                <a:gd name="T29" fmla="*/ 408 h 1521"/>
                <a:gd name="T30" fmla="*/ 16 w 16"/>
                <a:gd name="T31" fmla="*/ 440 h 1521"/>
                <a:gd name="T32" fmla="*/ 0 w 16"/>
                <a:gd name="T33" fmla="*/ 440 h 1521"/>
                <a:gd name="T34" fmla="*/ 16 w 16"/>
                <a:gd name="T35" fmla="*/ 504 h 1521"/>
                <a:gd name="T36" fmla="*/ 8 w 16"/>
                <a:gd name="T37" fmla="*/ 480 h 1521"/>
                <a:gd name="T38" fmla="*/ 8 w 16"/>
                <a:gd name="T39" fmla="*/ 560 h 1521"/>
                <a:gd name="T40" fmla="*/ 16 w 16"/>
                <a:gd name="T41" fmla="*/ 536 h 1521"/>
                <a:gd name="T42" fmla="*/ 0 w 16"/>
                <a:gd name="T43" fmla="*/ 601 h 1521"/>
                <a:gd name="T44" fmla="*/ 16 w 16"/>
                <a:gd name="T45" fmla="*/ 633 h 1521"/>
                <a:gd name="T46" fmla="*/ 0 w 16"/>
                <a:gd name="T47" fmla="*/ 633 h 1521"/>
                <a:gd name="T48" fmla="*/ 16 w 16"/>
                <a:gd name="T49" fmla="*/ 697 h 1521"/>
                <a:gd name="T50" fmla="*/ 8 w 16"/>
                <a:gd name="T51" fmla="*/ 673 h 1521"/>
                <a:gd name="T52" fmla="*/ 8 w 16"/>
                <a:gd name="T53" fmla="*/ 753 h 1521"/>
                <a:gd name="T54" fmla="*/ 16 w 16"/>
                <a:gd name="T55" fmla="*/ 729 h 1521"/>
                <a:gd name="T56" fmla="*/ 0 w 16"/>
                <a:gd name="T57" fmla="*/ 793 h 1521"/>
                <a:gd name="T58" fmla="*/ 16 w 16"/>
                <a:gd name="T59" fmla="*/ 825 h 1521"/>
                <a:gd name="T60" fmla="*/ 0 w 16"/>
                <a:gd name="T61" fmla="*/ 825 h 1521"/>
                <a:gd name="T62" fmla="*/ 16 w 16"/>
                <a:gd name="T63" fmla="*/ 889 h 1521"/>
                <a:gd name="T64" fmla="*/ 8 w 16"/>
                <a:gd name="T65" fmla="*/ 865 h 1521"/>
                <a:gd name="T66" fmla="*/ 8 w 16"/>
                <a:gd name="T67" fmla="*/ 945 h 1521"/>
                <a:gd name="T68" fmla="*/ 16 w 16"/>
                <a:gd name="T69" fmla="*/ 921 h 1521"/>
                <a:gd name="T70" fmla="*/ 0 w 16"/>
                <a:gd name="T71" fmla="*/ 985 h 1521"/>
                <a:gd name="T72" fmla="*/ 16 w 16"/>
                <a:gd name="T73" fmla="*/ 1017 h 1521"/>
                <a:gd name="T74" fmla="*/ 0 w 16"/>
                <a:gd name="T75" fmla="*/ 1017 h 1521"/>
                <a:gd name="T76" fmla="*/ 16 w 16"/>
                <a:gd name="T77" fmla="*/ 1081 h 1521"/>
                <a:gd name="T78" fmla="*/ 8 w 16"/>
                <a:gd name="T79" fmla="*/ 1057 h 1521"/>
                <a:gd name="T80" fmla="*/ 8 w 16"/>
                <a:gd name="T81" fmla="*/ 1137 h 1521"/>
                <a:gd name="T82" fmla="*/ 16 w 16"/>
                <a:gd name="T83" fmla="*/ 1113 h 1521"/>
                <a:gd name="T84" fmla="*/ 0 w 16"/>
                <a:gd name="T85" fmla="*/ 1177 h 1521"/>
                <a:gd name="T86" fmla="*/ 16 w 16"/>
                <a:gd name="T87" fmla="*/ 1209 h 1521"/>
                <a:gd name="T88" fmla="*/ 0 w 16"/>
                <a:gd name="T89" fmla="*/ 1209 h 1521"/>
                <a:gd name="T90" fmla="*/ 16 w 16"/>
                <a:gd name="T91" fmla="*/ 1273 h 1521"/>
                <a:gd name="T92" fmla="*/ 8 w 16"/>
                <a:gd name="T93" fmla="*/ 1249 h 1521"/>
                <a:gd name="T94" fmla="*/ 8 w 16"/>
                <a:gd name="T95" fmla="*/ 1329 h 1521"/>
                <a:gd name="T96" fmla="*/ 16 w 16"/>
                <a:gd name="T97" fmla="*/ 1305 h 1521"/>
                <a:gd name="T98" fmla="*/ 0 w 16"/>
                <a:gd name="T99" fmla="*/ 1369 h 1521"/>
                <a:gd name="T100" fmla="*/ 16 w 16"/>
                <a:gd name="T101" fmla="*/ 1401 h 1521"/>
                <a:gd name="T102" fmla="*/ 0 w 16"/>
                <a:gd name="T103" fmla="*/ 1401 h 1521"/>
                <a:gd name="T104" fmla="*/ 16 w 16"/>
                <a:gd name="T105" fmla="*/ 1465 h 1521"/>
                <a:gd name="T106" fmla="*/ 8 w 16"/>
                <a:gd name="T107" fmla="*/ 1441 h 1521"/>
                <a:gd name="T108" fmla="*/ 8 w 16"/>
                <a:gd name="T109" fmla="*/ 1521 h 1521"/>
                <a:gd name="T110" fmla="*/ 16 w 16"/>
                <a:gd name="T111" fmla="*/ 1497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 h="1521">
                  <a:moveTo>
                    <a:pt x="16" y="8"/>
                  </a:moveTo>
                  <a:lnTo>
                    <a:pt x="16" y="24"/>
                  </a:lnTo>
                  <a:cubicBezTo>
                    <a:pt x="16" y="28"/>
                    <a:pt x="12" y="32"/>
                    <a:pt x="8" y="32"/>
                  </a:cubicBezTo>
                  <a:cubicBezTo>
                    <a:pt x="3" y="32"/>
                    <a:pt x="0" y="28"/>
                    <a:pt x="0" y="24"/>
                  </a:cubicBezTo>
                  <a:lnTo>
                    <a:pt x="0" y="8"/>
                  </a:lnTo>
                  <a:cubicBezTo>
                    <a:pt x="0" y="3"/>
                    <a:pt x="3" y="0"/>
                    <a:pt x="8" y="0"/>
                  </a:cubicBezTo>
                  <a:cubicBezTo>
                    <a:pt x="12" y="0"/>
                    <a:pt x="16" y="3"/>
                    <a:pt x="16" y="8"/>
                  </a:cubicBezTo>
                  <a:close/>
                  <a:moveTo>
                    <a:pt x="16" y="56"/>
                  </a:moveTo>
                  <a:lnTo>
                    <a:pt x="16" y="72"/>
                  </a:lnTo>
                  <a:cubicBezTo>
                    <a:pt x="16" y="76"/>
                    <a:pt x="12" y="80"/>
                    <a:pt x="8" y="80"/>
                  </a:cubicBezTo>
                  <a:cubicBezTo>
                    <a:pt x="3" y="80"/>
                    <a:pt x="0" y="76"/>
                    <a:pt x="0" y="72"/>
                  </a:cubicBezTo>
                  <a:lnTo>
                    <a:pt x="0" y="56"/>
                  </a:lnTo>
                  <a:cubicBezTo>
                    <a:pt x="0" y="52"/>
                    <a:pt x="3" y="48"/>
                    <a:pt x="8" y="48"/>
                  </a:cubicBezTo>
                  <a:cubicBezTo>
                    <a:pt x="12" y="48"/>
                    <a:pt x="16" y="52"/>
                    <a:pt x="16" y="56"/>
                  </a:cubicBezTo>
                  <a:close/>
                  <a:moveTo>
                    <a:pt x="16" y="104"/>
                  </a:moveTo>
                  <a:lnTo>
                    <a:pt x="16" y="120"/>
                  </a:lnTo>
                  <a:cubicBezTo>
                    <a:pt x="16" y="124"/>
                    <a:pt x="12" y="128"/>
                    <a:pt x="8" y="128"/>
                  </a:cubicBezTo>
                  <a:cubicBezTo>
                    <a:pt x="3" y="128"/>
                    <a:pt x="0" y="124"/>
                    <a:pt x="0" y="120"/>
                  </a:cubicBezTo>
                  <a:lnTo>
                    <a:pt x="0" y="104"/>
                  </a:lnTo>
                  <a:cubicBezTo>
                    <a:pt x="0" y="100"/>
                    <a:pt x="3" y="96"/>
                    <a:pt x="8" y="96"/>
                  </a:cubicBezTo>
                  <a:cubicBezTo>
                    <a:pt x="12" y="96"/>
                    <a:pt x="16" y="100"/>
                    <a:pt x="16" y="104"/>
                  </a:cubicBezTo>
                  <a:close/>
                  <a:moveTo>
                    <a:pt x="16" y="152"/>
                  </a:moveTo>
                  <a:lnTo>
                    <a:pt x="16" y="168"/>
                  </a:lnTo>
                  <a:cubicBezTo>
                    <a:pt x="16" y="172"/>
                    <a:pt x="12" y="176"/>
                    <a:pt x="8" y="176"/>
                  </a:cubicBezTo>
                  <a:cubicBezTo>
                    <a:pt x="3" y="176"/>
                    <a:pt x="0" y="172"/>
                    <a:pt x="0" y="168"/>
                  </a:cubicBezTo>
                  <a:lnTo>
                    <a:pt x="0" y="152"/>
                  </a:lnTo>
                  <a:cubicBezTo>
                    <a:pt x="0" y="148"/>
                    <a:pt x="3" y="144"/>
                    <a:pt x="8" y="144"/>
                  </a:cubicBezTo>
                  <a:cubicBezTo>
                    <a:pt x="12" y="144"/>
                    <a:pt x="16" y="148"/>
                    <a:pt x="16" y="152"/>
                  </a:cubicBezTo>
                  <a:close/>
                  <a:moveTo>
                    <a:pt x="16" y="200"/>
                  </a:moveTo>
                  <a:lnTo>
                    <a:pt x="16" y="216"/>
                  </a:lnTo>
                  <a:cubicBezTo>
                    <a:pt x="16" y="221"/>
                    <a:pt x="12" y="224"/>
                    <a:pt x="8" y="224"/>
                  </a:cubicBezTo>
                  <a:cubicBezTo>
                    <a:pt x="3" y="224"/>
                    <a:pt x="0" y="221"/>
                    <a:pt x="0" y="216"/>
                  </a:cubicBezTo>
                  <a:lnTo>
                    <a:pt x="0" y="200"/>
                  </a:lnTo>
                  <a:cubicBezTo>
                    <a:pt x="0" y="196"/>
                    <a:pt x="3" y="192"/>
                    <a:pt x="8" y="192"/>
                  </a:cubicBezTo>
                  <a:cubicBezTo>
                    <a:pt x="12" y="192"/>
                    <a:pt x="16" y="196"/>
                    <a:pt x="16" y="200"/>
                  </a:cubicBezTo>
                  <a:close/>
                  <a:moveTo>
                    <a:pt x="16" y="248"/>
                  </a:moveTo>
                  <a:lnTo>
                    <a:pt x="16" y="264"/>
                  </a:lnTo>
                  <a:cubicBezTo>
                    <a:pt x="16" y="269"/>
                    <a:pt x="12" y="272"/>
                    <a:pt x="8" y="272"/>
                  </a:cubicBezTo>
                  <a:cubicBezTo>
                    <a:pt x="3" y="272"/>
                    <a:pt x="0" y="269"/>
                    <a:pt x="0" y="264"/>
                  </a:cubicBezTo>
                  <a:lnTo>
                    <a:pt x="0" y="248"/>
                  </a:lnTo>
                  <a:cubicBezTo>
                    <a:pt x="0" y="244"/>
                    <a:pt x="3" y="240"/>
                    <a:pt x="8" y="240"/>
                  </a:cubicBezTo>
                  <a:cubicBezTo>
                    <a:pt x="12" y="240"/>
                    <a:pt x="16" y="244"/>
                    <a:pt x="16" y="248"/>
                  </a:cubicBezTo>
                  <a:close/>
                  <a:moveTo>
                    <a:pt x="16" y="296"/>
                  </a:moveTo>
                  <a:lnTo>
                    <a:pt x="16" y="312"/>
                  </a:lnTo>
                  <a:cubicBezTo>
                    <a:pt x="16" y="317"/>
                    <a:pt x="12" y="320"/>
                    <a:pt x="8" y="320"/>
                  </a:cubicBezTo>
                  <a:cubicBezTo>
                    <a:pt x="3" y="320"/>
                    <a:pt x="0" y="317"/>
                    <a:pt x="0" y="312"/>
                  </a:cubicBezTo>
                  <a:lnTo>
                    <a:pt x="0" y="296"/>
                  </a:lnTo>
                  <a:cubicBezTo>
                    <a:pt x="0" y="292"/>
                    <a:pt x="3" y="288"/>
                    <a:pt x="8" y="288"/>
                  </a:cubicBezTo>
                  <a:cubicBezTo>
                    <a:pt x="12" y="288"/>
                    <a:pt x="16" y="292"/>
                    <a:pt x="16" y="296"/>
                  </a:cubicBezTo>
                  <a:close/>
                  <a:moveTo>
                    <a:pt x="16" y="344"/>
                  </a:moveTo>
                  <a:lnTo>
                    <a:pt x="16" y="360"/>
                  </a:lnTo>
                  <a:cubicBezTo>
                    <a:pt x="16" y="365"/>
                    <a:pt x="12" y="368"/>
                    <a:pt x="8" y="368"/>
                  </a:cubicBezTo>
                  <a:cubicBezTo>
                    <a:pt x="3" y="368"/>
                    <a:pt x="0" y="365"/>
                    <a:pt x="0" y="360"/>
                  </a:cubicBezTo>
                  <a:lnTo>
                    <a:pt x="0" y="344"/>
                  </a:lnTo>
                  <a:cubicBezTo>
                    <a:pt x="0" y="340"/>
                    <a:pt x="3" y="336"/>
                    <a:pt x="8" y="336"/>
                  </a:cubicBezTo>
                  <a:cubicBezTo>
                    <a:pt x="12" y="336"/>
                    <a:pt x="16" y="340"/>
                    <a:pt x="16" y="344"/>
                  </a:cubicBezTo>
                  <a:close/>
                  <a:moveTo>
                    <a:pt x="16" y="392"/>
                  </a:moveTo>
                  <a:lnTo>
                    <a:pt x="16" y="408"/>
                  </a:lnTo>
                  <a:cubicBezTo>
                    <a:pt x="16" y="413"/>
                    <a:pt x="12" y="416"/>
                    <a:pt x="8" y="416"/>
                  </a:cubicBezTo>
                  <a:cubicBezTo>
                    <a:pt x="3" y="416"/>
                    <a:pt x="0" y="413"/>
                    <a:pt x="0" y="408"/>
                  </a:cubicBezTo>
                  <a:lnTo>
                    <a:pt x="0" y="392"/>
                  </a:lnTo>
                  <a:cubicBezTo>
                    <a:pt x="0" y="388"/>
                    <a:pt x="3" y="384"/>
                    <a:pt x="8" y="384"/>
                  </a:cubicBezTo>
                  <a:cubicBezTo>
                    <a:pt x="12" y="384"/>
                    <a:pt x="16" y="388"/>
                    <a:pt x="16" y="392"/>
                  </a:cubicBezTo>
                  <a:close/>
                  <a:moveTo>
                    <a:pt x="16" y="440"/>
                  </a:moveTo>
                  <a:lnTo>
                    <a:pt x="16" y="456"/>
                  </a:lnTo>
                  <a:cubicBezTo>
                    <a:pt x="16" y="461"/>
                    <a:pt x="12" y="464"/>
                    <a:pt x="8" y="464"/>
                  </a:cubicBezTo>
                  <a:cubicBezTo>
                    <a:pt x="3" y="464"/>
                    <a:pt x="0" y="461"/>
                    <a:pt x="0" y="456"/>
                  </a:cubicBezTo>
                  <a:lnTo>
                    <a:pt x="0" y="440"/>
                  </a:lnTo>
                  <a:cubicBezTo>
                    <a:pt x="0" y="436"/>
                    <a:pt x="3" y="432"/>
                    <a:pt x="8" y="432"/>
                  </a:cubicBezTo>
                  <a:cubicBezTo>
                    <a:pt x="12" y="432"/>
                    <a:pt x="16" y="436"/>
                    <a:pt x="16" y="440"/>
                  </a:cubicBezTo>
                  <a:close/>
                  <a:moveTo>
                    <a:pt x="16" y="488"/>
                  </a:moveTo>
                  <a:lnTo>
                    <a:pt x="16" y="504"/>
                  </a:lnTo>
                  <a:cubicBezTo>
                    <a:pt x="16" y="509"/>
                    <a:pt x="12" y="512"/>
                    <a:pt x="8" y="512"/>
                  </a:cubicBezTo>
                  <a:cubicBezTo>
                    <a:pt x="3" y="512"/>
                    <a:pt x="0" y="509"/>
                    <a:pt x="0" y="504"/>
                  </a:cubicBezTo>
                  <a:lnTo>
                    <a:pt x="0" y="488"/>
                  </a:lnTo>
                  <a:cubicBezTo>
                    <a:pt x="0" y="484"/>
                    <a:pt x="3" y="480"/>
                    <a:pt x="8" y="480"/>
                  </a:cubicBezTo>
                  <a:cubicBezTo>
                    <a:pt x="12" y="480"/>
                    <a:pt x="16" y="484"/>
                    <a:pt x="16" y="488"/>
                  </a:cubicBezTo>
                  <a:close/>
                  <a:moveTo>
                    <a:pt x="16" y="536"/>
                  </a:moveTo>
                  <a:lnTo>
                    <a:pt x="16" y="552"/>
                  </a:lnTo>
                  <a:cubicBezTo>
                    <a:pt x="16" y="557"/>
                    <a:pt x="12" y="560"/>
                    <a:pt x="8" y="560"/>
                  </a:cubicBezTo>
                  <a:cubicBezTo>
                    <a:pt x="3" y="560"/>
                    <a:pt x="0" y="557"/>
                    <a:pt x="0" y="552"/>
                  </a:cubicBezTo>
                  <a:lnTo>
                    <a:pt x="0" y="536"/>
                  </a:lnTo>
                  <a:cubicBezTo>
                    <a:pt x="0" y="532"/>
                    <a:pt x="3" y="528"/>
                    <a:pt x="8" y="528"/>
                  </a:cubicBezTo>
                  <a:cubicBezTo>
                    <a:pt x="12" y="528"/>
                    <a:pt x="16" y="532"/>
                    <a:pt x="16" y="536"/>
                  </a:cubicBezTo>
                  <a:close/>
                  <a:moveTo>
                    <a:pt x="16" y="584"/>
                  </a:moveTo>
                  <a:lnTo>
                    <a:pt x="16" y="601"/>
                  </a:lnTo>
                  <a:cubicBezTo>
                    <a:pt x="16" y="605"/>
                    <a:pt x="12" y="609"/>
                    <a:pt x="8" y="609"/>
                  </a:cubicBezTo>
                  <a:cubicBezTo>
                    <a:pt x="3" y="609"/>
                    <a:pt x="0" y="605"/>
                    <a:pt x="0" y="601"/>
                  </a:cubicBezTo>
                  <a:lnTo>
                    <a:pt x="0" y="584"/>
                  </a:lnTo>
                  <a:cubicBezTo>
                    <a:pt x="0" y="580"/>
                    <a:pt x="3" y="576"/>
                    <a:pt x="8" y="576"/>
                  </a:cubicBezTo>
                  <a:cubicBezTo>
                    <a:pt x="12" y="576"/>
                    <a:pt x="16" y="580"/>
                    <a:pt x="16" y="584"/>
                  </a:cubicBezTo>
                  <a:close/>
                  <a:moveTo>
                    <a:pt x="16" y="633"/>
                  </a:moveTo>
                  <a:lnTo>
                    <a:pt x="16" y="649"/>
                  </a:lnTo>
                  <a:cubicBezTo>
                    <a:pt x="16" y="653"/>
                    <a:pt x="12" y="657"/>
                    <a:pt x="8" y="657"/>
                  </a:cubicBezTo>
                  <a:cubicBezTo>
                    <a:pt x="3" y="657"/>
                    <a:pt x="0" y="653"/>
                    <a:pt x="0" y="649"/>
                  </a:cubicBezTo>
                  <a:lnTo>
                    <a:pt x="0" y="633"/>
                  </a:lnTo>
                  <a:cubicBezTo>
                    <a:pt x="0" y="628"/>
                    <a:pt x="3" y="625"/>
                    <a:pt x="8" y="625"/>
                  </a:cubicBezTo>
                  <a:cubicBezTo>
                    <a:pt x="12" y="625"/>
                    <a:pt x="16" y="628"/>
                    <a:pt x="16" y="633"/>
                  </a:cubicBezTo>
                  <a:close/>
                  <a:moveTo>
                    <a:pt x="16" y="681"/>
                  </a:moveTo>
                  <a:lnTo>
                    <a:pt x="16" y="697"/>
                  </a:lnTo>
                  <a:cubicBezTo>
                    <a:pt x="16" y="701"/>
                    <a:pt x="12" y="705"/>
                    <a:pt x="8" y="705"/>
                  </a:cubicBezTo>
                  <a:cubicBezTo>
                    <a:pt x="3" y="705"/>
                    <a:pt x="0" y="701"/>
                    <a:pt x="0" y="697"/>
                  </a:cubicBezTo>
                  <a:lnTo>
                    <a:pt x="0" y="681"/>
                  </a:lnTo>
                  <a:cubicBezTo>
                    <a:pt x="0" y="676"/>
                    <a:pt x="3" y="673"/>
                    <a:pt x="8" y="673"/>
                  </a:cubicBezTo>
                  <a:cubicBezTo>
                    <a:pt x="12" y="673"/>
                    <a:pt x="16" y="676"/>
                    <a:pt x="16" y="681"/>
                  </a:cubicBezTo>
                  <a:close/>
                  <a:moveTo>
                    <a:pt x="16" y="729"/>
                  </a:moveTo>
                  <a:lnTo>
                    <a:pt x="16" y="745"/>
                  </a:lnTo>
                  <a:cubicBezTo>
                    <a:pt x="16" y="749"/>
                    <a:pt x="12" y="753"/>
                    <a:pt x="8" y="753"/>
                  </a:cubicBezTo>
                  <a:cubicBezTo>
                    <a:pt x="3" y="753"/>
                    <a:pt x="0" y="749"/>
                    <a:pt x="0" y="745"/>
                  </a:cubicBezTo>
                  <a:lnTo>
                    <a:pt x="0" y="729"/>
                  </a:lnTo>
                  <a:cubicBezTo>
                    <a:pt x="0" y="724"/>
                    <a:pt x="3" y="721"/>
                    <a:pt x="8" y="721"/>
                  </a:cubicBezTo>
                  <a:cubicBezTo>
                    <a:pt x="12" y="721"/>
                    <a:pt x="16" y="724"/>
                    <a:pt x="16" y="729"/>
                  </a:cubicBezTo>
                  <a:close/>
                  <a:moveTo>
                    <a:pt x="16" y="777"/>
                  </a:moveTo>
                  <a:lnTo>
                    <a:pt x="16" y="793"/>
                  </a:lnTo>
                  <a:cubicBezTo>
                    <a:pt x="16" y="797"/>
                    <a:pt x="12" y="801"/>
                    <a:pt x="8" y="801"/>
                  </a:cubicBezTo>
                  <a:cubicBezTo>
                    <a:pt x="3" y="801"/>
                    <a:pt x="0" y="797"/>
                    <a:pt x="0" y="793"/>
                  </a:cubicBezTo>
                  <a:lnTo>
                    <a:pt x="0" y="777"/>
                  </a:lnTo>
                  <a:cubicBezTo>
                    <a:pt x="0" y="772"/>
                    <a:pt x="3" y="769"/>
                    <a:pt x="8" y="769"/>
                  </a:cubicBezTo>
                  <a:cubicBezTo>
                    <a:pt x="12" y="769"/>
                    <a:pt x="16" y="772"/>
                    <a:pt x="16" y="777"/>
                  </a:cubicBezTo>
                  <a:close/>
                  <a:moveTo>
                    <a:pt x="16" y="825"/>
                  </a:moveTo>
                  <a:lnTo>
                    <a:pt x="16" y="841"/>
                  </a:lnTo>
                  <a:cubicBezTo>
                    <a:pt x="16" y="845"/>
                    <a:pt x="12" y="849"/>
                    <a:pt x="8" y="849"/>
                  </a:cubicBezTo>
                  <a:cubicBezTo>
                    <a:pt x="3" y="849"/>
                    <a:pt x="0" y="845"/>
                    <a:pt x="0" y="841"/>
                  </a:cubicBezTo>
                  <a:lnTo>
                    <a:pt x="0" y="825"/>
                  </a:lnTo>
                  <a:cubicBezTo>
                    <a:pt x="0" y="820"/>
                    <a:pt x="3" y="817"/>
                    <a:pt x="8" y="817"/>
                  </a:cubicBezTo>
                  <a:cubicBezTo>
                    <a:pt x="12" y="817"/>
                    <a:pt x="16" y="820"/>
                    <a:pt x="16" y="825"/>
                  </a:cubicBezTo>
                  <a:close/>
                  <a:moveTo>
                    <a:pt x="16" y="873"/>
                  </a:moveTo>
                  <a:lnTo>
                    <a:pt x="16" y="889"/>
                  </a:lnTo>
                  <a:cubicBezTo>
                    <a:pt x="16" y="893"/>
                    <a:pt x="12" y="897"/>
                    <a:pt x="8" y="897"/>
                  </a:cubicBezTo>
                  <a:cubicBezTo>
                    <a:pt x="3" y="897"/>
                    <a:pt x="0" y="893"/>
                    <a:pt x="0" y="889"/>
                  </a:cubicBezTo>
                  <a:lnTo>
                    <a:pt x="0" y="873"/>
                  </a:lnTo>
                  <a:cubicBezTo>
                    <a:pt x="0" y="868"/>
                    <a:pt x="3" y="865"/>
                    <a:pt x="8" y="865"/>
                  </a:cubicBezTo>
                  <a:cubicBezTo>
                    <a:pt x="12" y="865"/>
                    <a:pt x="16" y="868"/>
                    <a:pt x="16" y="873"/>
                  </a:cubicBezTo>
                  <a:close/>
                  <a:moveTo>
                    <a:pt x="16" y="921"/>
                  </a:moveTo>
                  <a:lnTo>
                    <a:pt x="16" y="937"/>
                  </a:lnTo>
                  <a:cubicBezTo>
                    <a:pt x="16" y="941"/>
                    <a:pt x="12" y="945"/>
                    <a:pt x="8" y="945"/>
                  </a:cubicBezTo>
                  <a:cubicBezTo>
                    <a:pt x="3" y="945"/>
                    <a:pt x="0" y="941"/>
                    <a:pt x="0" y="937"/>
                  </a:cubicBezTo>
                  <a:lnTo>
                    <a:pt x="0" y="921"/>
                  </a:lnTo>
                  <a:cubicBezTo>
                    <a:pt x="0" y="916"/>
                    <a:pt x="3" y="913"/>
                    <a:pt x="8" y="913"/>
                  </a:cubicBezTo>
                  <a:cubicBezTo>
                    <a:pt x="12" y="913"/>
                    <a:pt x="16" y="916"/>
                    <a:pt x="16" y="921"/>
                  </a:cubicBezTo>
                  <a:close/>
                  <a:moveTo>
                    <a:pt x="16" y="969"/>
                  </a:moveTo>
                  <a:lnTo>
                    <a:pt x="16" y="985"/>
                  </a:lnTo>
                  <a:cubicBezTo>
                    <a:pt x="16" y="989"/>
                    <a:pt x="12" y="993"/>
                    <a:pt x="8" y="993"/>
                  </a:cubicBezTo>
                  <a:cubicBezTo>
                    <a:pt x="3" y="993"/>
                    <a:pt x="0" y="989"/>
                    <a:pt x="0" y="985"/>
                  </a:cubicBezTo>
                  <a:lnTo>
                    <a:pt x="0" y="969"/>
                  </a:lnTo>
                  <a:cubicBezTo>
                    <a:pt x="0" y="964"/>
                    <a:pt x="3" y="961"/>
                    <a:pt x="8" y="961"/>
                  </a:cubicBezTo>
                  <a:cubicBezTo>
                    <a:pt x="12" y="961"/>
                    <a:pt x="16" y="964"/>
                    <a:pt x="16" y="969"/>
                  </a:cubicBezTo>
                  <a:close/>
                  <a:moveTo>
                    <a:pt x="16" y="1017"/>
                  </a:moveTo>
                  <a:lnTo>
                    <a:pt x="16" y="1033"/>
                  </a:lnTo>
                  <a:cubicBezTo>
                    <a:pt x="16" y="1037"/>
                    <a:pt x="12" y="1041"/>
                    <a:pt x="8" y="1041"/>
                  </a:cubicBezTo>
                  <a:cubicBezTo>
                    <a:pt x="3" y="1041"/>
                    <a:pt x="0" y="1037"/>
                    <a:pt x="0" y="1033"/>
                  </a:cubicBezTo>
                  <a:lnTo>
                    <a:pt x="0" y="1017"/>
                  </a:lnTo>
                  <a:cubicBezTo>
                    <a:pt x="0" y="1012"/>
                    <a:pt x="3" y="1009"/>
                    <a:pt x="8" y="1009"/>
                  </a:cubicBezTo>
                  <a:cubicBezTo>
                    <a:pt x="12" y="1009"/>
                    <a:pt x="16" y="1012"/>
                    <a:pt x="16" y="1017"/>
                  </a:cubicBezTo>
                  <a:close/>
                  <a:moveTo>
                    <a:pt x="16" y="1065"/>
                  </a:moveTo>
                  <a:lnTo>
                    <a:pt x="16" y="1081"/>
                  </a:lnTo>
                  <a:cubicBezTo>
                    <a:pt x="16" y="1085"/>
                    <a:pt x="12" y="1089"/>
                    <a:pt x="8" y="1089"/>
                  </a:cubicBezTo>
                  <a:cubicBezTo>
                    <a:pt x="3" y="1089"/>
                    <a:pt x="0" y="1085"/>
                    <a:pt x="0" y="1081"/>
                  </a:cubicBezTo>
                  <a:lnTo>
                    <a:pt x="0" y="1065"/>
                  </a:lnTo>
                  <a:cubicBezTo>
                    <a:pt x="0" y="1061"/>
                    <a:pt x="3" y="1057"/>
                    <a:pt x="8" y="1057"/>
                  </a:cubicBezTo>
                  <a:cubicBezTo>
                    <a:pt x="12" y="1057"/>
                    <a:pt x="16" y="1061"/>
                    <a:pt x="16" y="1065"/>
                  </a:cubicBezTo>
                  <a:close/>
                  <a:moveTo>
                    <a:pt x="16" y="1113"/>
                  </a:moveTo>
                  <a:lnTo>
                    <a:pt x="16" y="1129"/>
                  </a:lnTo>
                  <a:cubicBezTo>
                    <a:pt x="16" y="1133"/>
                    <a:pt x="12" y="1137"/>
                    <a:pt x="8" y="1137"/>
                  </a:cubicBezTo>
                  <a:cubicBezTo>
                    <a:pt x="3" y="1137"/>
                    <a:pt x="0" y="1133"/>
                    <a:pt x="0" y="1129"/>
                  </a:cubicBezTo>
                  <a:lnTo>
                    <a:pt x="0" y="1113"/>
                  </a:lnTo>
                  <a:cubicBezTo>
                    <a:pt x="0" y="1109"/>
                    <a:pt x="3" y="1105"/>
                    <a:pt x="8" y="1105"/>
                  </a:cubicBezTo>
                  <a:cubicBezTo>
                    <a:pt x="12" y="1105"/>
                    <a:pt x="16" y="1109"/>
                    <a:pt x="16" y="1113"/>
                  </a:cubicBezTo>
                  <a:close/>
                  <a:moveTo>
                    <a:pt x="16" y="1161"/>
                  </a:moveTo>
                  <a:lnTo>
                    <a:pt x="16" y="1177"/>
                  </a:lnTo>
                  <a:cubicBezTo>
                    <a:pt x="16" y="1182"/>
                    <a:pt x="12" y="1185"/>
                    <a:pt x="8" y="1185"/>
                  </a:cubicBezTo>
                  <a:cubicBezTo>
                    <a:pt x="3" y="1185"/>
                    <a:pt x="0" y="1182"/>
                    <a:pt x="0" y="1177"/>
                  </a:cubicBezTo>
                  <a:lnTo>
                    <a:pt x="0" y="1161"/>
                  </a:lnTo>
                  <a:cubicBezTo>
                    <a:pt x="0" y="1157"/>
                    <a:pt x="3" y="1153"/>
                    <a:pt x="8" y="1153"/>
                  </a:cubicBezTo>
                  <a:cubicBezTo>
                    <a:pt x="12" y="1153"/>
                    <a:pt x="16" y="1157"/>
                    <a:pt x="16" y="1161"/>
                  </a:cubicBezTo>
                  <a:close/>
                  <a:moveTo>
                    <a:pt x="16" y="1209"/>
                  </a:moveTo>
                  <a:lnTo>
                    <a:pt x="16" y="1225"/>
                  </a:lnTo>
                  <a:cubicBezTo>
                    <a:pt x="16" y="1230"/>
                    <a:pt x="12" y="1233"/>
                    <a:pt x="8" y="1233"/>
                  </a:cubicBezTo>
                  <a:cubicBezTo>
                    <a:pt x="3" y="1233"/>
                    <a:pt x="0" y="1230"/>
                    <a:pt x="0" y="1225"/>
                  </a:cubicBezTo>
                  <a:lnTo>
                    <a:pt x="0" y="1209"/>
                  </a:lnTo>
                  <a:cubicBezTo>
                    <a:pt x="0" y="1205"/>
                    <a:pt x="3" y="1201"/>
                    <a:pt x="8" y="1201"/>
                  </a:cubicBezTo>
                  <a:cubicBezTo>
                    <a:pt x="12" y="1201"/>
                    <a:pt x="16" y="1205"/>
                    <a:pt x="16" y="1209"/>
                  </a:cubicBezTo>
                  <a:close/>
                  <a:moveTo>
                    <a:pt x="16" y="1257"/>
                  </a:moveTo>
                  <a:lnTo>
                    <a:pt x="16" y="1273"/>
                  </a:lnTo>
                  <a:cubicBezTo>
                    <a:pt x="16" y="1278"/>
                    <a:pt x="12" y="1281"/>
                    <a:pt x="8" y="1281"/>
                  </a:cubicBezTo>
                  <a:cubicBezTo>
                    <a:pt x="3" y="1281"/>
                    <a:pt x="0" y="1278"/>
                    <a:pt x="0" y="1273"/>
                  </a:cubicBezTo>
                  <a:lnTo>
                    <a:pt x="0" y="1257"/>
                  </a:lnTo>
                  <a:cubicBezTo>
                    <a:pt x="0" y="1253"/>
                    <a:pt x="3" y="1249"/>
                    <a:pt x="8" y="1249"/>
                  </a:cubicBezTo>
                  <a:cubicBezTo>
                    <a:pt x="12" y="1249"/>
                    <a:pt x="16" y="1253"/>
                    <a:pt x="16" y="1257"/>
                  </a:cubicBezTo>
                  <a:close/>
                  <a:moveTo>
                    <a:pt x="16" y="1305"/>
                  </a:moveTo>
                  <a:lnTo>
                    <a:pt x="16" y="1321"/>
                  </a:lnTo>
                  <a:cubicBezTo>
                    <a:pt x="16" y="1326"/>
                    <a:pt x="12" y="1329"/>
                    <a:pt x="8" y="1329"/>
                  </a:cubicBezTo>
                  <a:cubicBezTo>
                    <a:pt x="3" y="1329"/>
                    <a:pt x="0" y="1326"/>
                    <a:pt x="0" y="1321"/>
                  </a:cubicBezTo>
                  <a:lnTo>
                    <a:pt x="0" y="1305"/>
                  </a:lnTo>
                  <a:cubicBezTo>
                    <a:pt x="0" y="1301"/>
                    <a:pt x="3" y="1297"/>
                    <a:pt x="8" y="1297"/>
                  </a:cubicBezTo>
                  <a:cubicBezTo>
                    <a:pt x="12" y="1297"/>
                    <a:pt x="16" y="1301"/>
                    <a:pt x="16" y="1305"/>
                  </a:cubicBezTo>
                  <a:close/>
                  <a:moveTo>
                    <a:pt x="16" y="1353"/>
                  </a:moveTo>
                  <a:lnTo>
                    <a:pt x="16" y="1369"/>
                  </a:lnTo>
                  <a:cubicBezTo>
                    <a:pt x="16" y="1374"/>
                    <a:pt x="12" y="1377"/>
                    <a:pt x="8" y="1377"/>
                  </a:cubicBezTo>
                  <a:cubicBezTo>
                    <a:pt x="3" y="1377"/>
                    <a:pt x="0" y="1374"/>
                    <a:pt x="0" y="1369"/>
                  </a:cubicBezTo>
                  <a:lnTo>
                    <a:pt x="0" y="1353"/>
                  </a:lnTo>
                  <a:cubicBezTo>
                    <a:pt x="0" y="1349"/>
                    <a:pt x="3" y="1345"/>
                    <a:pt x="8" y="1345"/>
                  </a:cubicBezTo>
                  <a:cubicBezTo>
                    <a:pt x="12" y="1345"/>
                    <a:pt x="16" y="1349"/>
                    <a:pt x="16" y="1353"/>
                  </a:cubicBezTo>
                  <a:close/>
                  <a:moveTo>
                    <a:pt x="16" y="1401"/>
                  </a:moveTo>
                  <a:lnTo>
                    <a:pt x="16" y="1417"/>
                  </a:lnTo>
                  <a:cubicBezTo>
                    <a:pt x="16" y="1422"/>
                    <a:pt x="12" y="1425"/>
                    <a:pt x="8" y="1425"/>
                  </a:cubicBezTo>
                  <a:cubicBezTo>
                    <a:pt x="3" y="1425"/>
                    <a:pt x="0" y="1422"/>
                    <a:pt x="0" y="1417"/>
                  </a:cubicBezTo>
                  <a:lnTo>
                    <a:pt x="0" y="1401"/>
                  </a:lnTo>
                  <a:cubicBezTo>
                    <a:pt x="0" y="1397"/>
                    <a:pt x="3" y="1393"/>
                    <a:pt x="8" y="1393"/>
                  </a:cubicBezTo>
                  <a:cubicBezTo>
                    <a:pt x="12" y="1393"/>
                    <a:pt x="16" y="1397"/>
                    <a:pt x="16" y="1401"/>
                  </a:cubicBezTo>
                  <a:close/>
                  <a:moveTo>
                    <a:pt x="16" y="1449"/>
                  </a:moveTo>
                  <a:lnTo>
                    <a:pt x="16" y="1465"/>
                  </a:lnTo>
                  <a:cubicBezTo>
                    <a:pt x="16" y="1470"/>
                    <a:pt x="12" y="1473"/>
                    <a:pt x="8" y="1473"/>
                  </a:cubicBezTo>
                  <a:cubicBezTo>
                    <a:pt x="3" y="1473"/>
                    <a:pt x="0" y="1470"/>
                    <a:pt x="0" y="1465"/>
                  </a:cubicBezTo>
                  <a:lnTo>
                    <a:pt x="0" y="1449"/>
                  </a:lnTo>
                  <a:cubicBezTo>
                    <a:pt x="0" y="1445"/>
                    <a:pt x="3" y="1441"/>
                    <a:pt x="8" y="1441"/>
                  </a:cubicBezTo>
                  <a:cubicBezTo>
                    <a:pt x="12" y="1441"/>
                    <a:pt x="16" y="1445"/>
                    <a:pt x="16" y="1449"/>
                  </a:cubicBezTo>
                  <a:close/>
                  <a:moveTo>
                    <a:pt x="16" y="1497"/>
                  </a:moveTo>
                  <a:lnTo>
                    <a:pt x="16" y="1513"/>
                  </a:lnTo>
                  <a:cubicBezTo>
                    <a:pt x="16" y="1518"/>
                    <a:pt x="12" y="1521"/>
                    <a:pt x="8" y="1521"/>
                  </a:cubicBezTo>
                  <a:cubicBezTo>
                    <a:pt x="3" y="1521"/>
                    <a:pt x="0" y="1518"/>
                    <a:pt x="0" y="1513"/>
                  </a:cubicBezTo>
                  <a:lnTo>
                    <a:pt x="0" y="1497"/>
                  </a:lnTo>
                  <a:cubicBezTo>
                    <a:pt x="0" y="1493"/>
                    <a:pt x="3" y="1489"/>
                    <a:pt x="8" y="1489"/>
                  </a:cubicBezTo>
                  <a:cubicBezTo>
                    <a:pt x="12" y="1489"/>
                    <a:pt x="16" y="1493"/>
                    <a:pt x="16" y="1497"/>
                  </a:cubicBezTo>
                  <a:close/>
                </a:path>
              </a:pathLst>
            </a:custGeom>
            <a:solidFill>
              <a:srgbClr val="000000"/>
            </a:solidFill>
            <a:ln w="0" cap="flat">
              <a:solidFill>
                <a:srgbClr val="000000"/>
              </a:solidFill>
              <a:prstDash val="solid"/>
              <a:round/>
            </a:ln>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40" name="Freeform 41"/>
            <p:cNvSpPr>
              <a:spLocks noEditPoints="1"/>
            </p:cNvSpPr>
            <p:nvPr/>
          </p:nvSpPr>
          <p:spPr bwMode="auto">
            <a:xfrm>
              <a:off x="8505900" y="4138075"/>
              <a:ext cx="6350" cy="646112"/>
            </a:xfrm>
            <a:custGeom>
              <a:avLst/>
              <a:gdLst>
                <a:gd name="T0" fmla="*/ 0 w 16"/>
                <a:gd name="T1" fmla="*/ 24 h 1521"/>
                <a:gd name="T2" fmla="*/ 16 w 16"/>
                <a:gd name="T3" fmla="*/ 56 h 1521"/>
                <a:gd name="T4" fmla="*/ 0 w 16"/>
                <a:gd name="T5" fmla="*/ 56 h 1521"/>
                <a:gd name="T6" fmla="*/ 16 w 16"/>
                <a:gd name="T7" fmla="*/ 120 h 1521"/>
                <a:gd name="T8" fmla="*/ 8 w 16"/>
                <a:gd name="T9" fmla="*/ 96 h 1521"/>
                <a:gd name="T10" fmla="*/ 8 w 16"/>
                <a:gd name="T11" fmla="*/ 176 h 1521"/>
                <a:gd name="T12" fmla="*/ 16 w 16"/>
                <a:gd name="T13" fmla="*/ 152 h 1521"/>
                <a:gd name="T14" fmla="*/ 0 w 16"/>
                <a:gd name="T15" fmla="*/ 216 h 1521"/>
                <a:gd name="T16" fmla="*/ 16 w 16"/>
                <a:gd name="T17" fmla="*/ 248 h 1521"/>
                <a:gd name="T18" fmla="*/ 0 w 16"/>
                <a:gd name="T19" fmla="*/ 248 h 1521"/>
                <a:gd name="T20" fmla="*/ 16 w 16"/>
                <a:gd name="T21" fmla="*/ 312 h 1521"/>
                <a:gd name="T22" fmla="*/ 8 w 16"/>
                <a:gd name="T23" fmla="*/ 288 h 1521"/>
                <a:gd name="T24" fmla="*/ 8 w 16"/>
                <a:gd name="T25" fmla="*/ 368 h 1521"/>
                <a:gd name="T26" fmla="*/ 16 w 16"/>
                <a:gd name="T27" fmla="*/ 344 h 1521"/>
                <a:gd name="T28" fmla="*/ 0 w 16"/>
                <a:gd name="T29" fmla="*/ 408 h 1521"/>
                <a:gd name="T30" fmla="*/ 16 w 16"/>
                <a:gd name="T31" fmla="*/ 440 h 1521"/>
                <a:gd name="T32" fmla="*/ 0 w 16"/>
                <a:gd name="T33" fmla="*/ 440 h 1521"/>
                <a:gd name="T34" fmla="*/ 16 w 16"/>
                <a:gd name="T35" fmla="*/ 504 h 1521"/>
                <a:gd name="T36" fmla="*/ 8 w 16"/>
                <a:gd name="T37" fmla="*/ 480 h 1521"/>
                <a:gd name="T38" fmla="*/ 8 w 16"/>
                <a:gd name="T39" fmla="*/ 560 h 1521"/>
                <a:gd name="T40" fmla="*/ 16 w 16"/>
                <a:gd name="T41" fmla="*/ 536 h 1521"/>
                <a:gd name="T42" fmla="*/ 0 w 16"/>
                <a:gd name="T43" fmla="*/ 601 h 1521"/>
                <a:gd name="T44" fmla="*/ 16 w 16"/>
                <a:gd name="T45" fmla="*/ 633 h 1521"/>
                <a:gd name="T46" fmla="*/ 0 w 16"/>
                <a:gd name="T47" fmla="*/ 633 h 1521"/>
                <a:gd name="T48" fmla="*/ 16 w 16"/>
                <a:gd name="T49" fmla="*/ 697 h 1521"/>
                <a:gd name="T50" fmla="*/ 8 w 16"/>
                <a:gd name="T51" fmla="*/ 673 h 1521"/>
                <a:gd name="T52" fmla="*/ 8 w 16"/>
                <a:gd name="T53" fmla="*/ 753 h 1521"/>
                <a:gd name="T54" fmla="*/ 16 w 16"/>
                <a:gd name="T55" fmla="*/ 729 h 1521"/>
                <a:gd name="T56" fmla="*/ 0 w 16"/>
                <a:gd name="T57" fmla="*/ 793 h 1521"/>
                <a:gd name="T58" fmla="*/ 16 w 16"/>
                <a:gd name="T59" fmla="*/ 825 h 1521"/>
                <a:gd name="T60" fmla="*/ 0 w 16"/>
                <a:gd name="T61" fmla="*/ 825 h 1521"/>
                <a:gd name="T62" fmla="*/ 16 w 16"/>
                <a:gd name="T63" fmla="*/ 889 h 1521"/>
                <a:gd name="T64" fmla="*/ 8 w 16"/>
                <a:gd name="T65" fmla="*/ 865 h 1521"/>
                <a:gd name="T66" fmla="*/ 8 w 16"/>
                <a:gd name="T67" fmla="*/ 945 h 1521"/>
                <a:gd name="T68" fmla="*/ 16 w 16"/>
                <a:gd name="T69" fmla="*/ 921 h 1521"/>
                <a:gd name="T70" fmla="*/ 0 w 16"/>
                <a:gd name="T71" fmla="*/ 985 h 1521"/>
                <a:gd name="T72" fmla="*/ 16 w 16"/>
                <a:gd name="T73" fmla="*/ 1017 h 1521"/>
                <a:gd name="T74" fmla="*/ 0 w 16"/>
                <a:gd name="T75" fmla="*/ 1017 h 1521"/>
                <a:gd name="T76" fmla="*/ 16 w 16"/>
                <a:gd name="T77" fmla="*/ 1081 h 1521"/>
                <a:gd name="T78" fmla="*/ 8 w 16"/>
                <a:gd name="T79" fmla="*/ 1057 h 1521"/>
                <a:gd name="T80" fmla="*/ 8 w 16"/>
                <a:gd name="T81" fmla="*/ 1137 h 1521"/>
                <a:gd name="T82" fmla="*/ 16 w 16"/>
                <a:gd name="T83" fmla="*/ 1113 h 1521"/>
                <a:gd name="T84" fmla="*/ 0 w 16"/>
                <a:gd name="T85" fmla="*/ 1177 h 1521"/>
                <a:gd name="T86" fmla="*/ 16 w 16"/>
                <a:gd name="T87" fmla="*/ 1209 h 1521"/>
                <a:gd name="T88" fmla="*/ 0 w 16"/>
                <a:gd name="T89" fmla="*/ 1209 h 1521"/>
                <a:gd name="T90" fmla="*/ 16 w 16"/>
                <a:gd name="T91" fmla="*/ 1273 h 1521"/>
                <a:gd name="T92" fmla="*/ 8 w 16"/>
                <a:gd name="T93" fmla="*/ 1249 h 1521"/>
                <a:gd name="T94" fmla="*/ 8 w 16"/>
                <a:gd name="T95" fmla="*/ 1329 h 1521"/>
                <a:gd name="T96" fmla="*/ 16 w 16"/>
                <a:gd name="T97" fmla="*/ 1305 h 1521"/>
                <a:gd name="T98" fmla="*/ 0 w 16"/>
                <a:gd name="T99" fmla="*/ 1369 h 1521"/>
                <a:gd name="T100" fmla="*/ 16 w 16"/>
                <a:gd name="T101" fmla="*/ 1401 h 1521"/>
                <a:gd name="T102" fmla="*/ 0 w 16"/>
                <a:gd name="T103" fmla="*/ 1401 h 1521"/>
                <a:gd name="T104" fmla="*/ 16 w 16"/>
                <a:gd name="T105" fmla="*/ 1465 h 1521"/>
                <a:gd name="T106" fmla="*/ 8 w 16"/>
                <a:gd name="T107" fmla="*/ 1441 h 1521"/>
                <a:gd name="T108" fmla="*/ 8 w 16"/>
                <a:gd name="T109" fmla="*/ 1521 h 1521"/>
                <a:gd name="T110" fmla="*/ 16 w 16"/>
                <a:gd name="T111" fmla="*/ 1497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 h="1521">
                  <a:moveTo>
                    <a:pt x="16" y="8"/>
                  </a:moveTo>
                  <a:lnTo>
                    <a:pt x="16" y="24"/>
                  </a:lnTo>
                  <a:cubicBezTo>
                    <a:pt x="16" y="28"/>
                    <a:pt x="12" y="32"/>
                    <a:pt x="8" y="32"/>
                  </a:cubicBezTo>
                  <a:cubicBezTo>
                    <a:pt x="3" y="32"/>
                    <a:pt x="0" y="28"/>
                    <a:pt x="0" y="24"/>
                  </a:cubicBezTo>
                  <a:lnTo>
                    <a:pt x="0" y="8"/>
                  </a:lnTo>
                  <a:cubicBezTo>
                    <a:pt x="0" y="3"/>
                    <a:pt x="3" y="0"/>
                    <a:pt x="8" y="0"/>
                  </a:cubicBezTo>
                  <a:cubicBezTo>
                    <a:pt x="12" y="0"/>
                    <a:pt x="16" y="3"/>
                    <a:pt x="16" y="8"/>
                  </a:cubicBezTo>
                  <a:close/>
                  <a:moveTo>
                    <a:pt x="16" y="56"/>
                  </a:moveTo>
                  <a:lnTo>
                    <a:pt x="16" y="72"/>
                  </a:lnTo>
                  <a:cubicBezTo>
                    <a:pt x="16" y="76"/>
                    <a:pt x="12" y="80"/>
                    <a:pt x="8" y="80"/>
                  </a:cubicBezTo>
                  <a:cubicBezTo>
                    <a:pt x="3" y="80"/>
                    <a:pt x="0" y="76"/>
                    <a:pt x="0" y="72"/>
                  </a:cubicBezTo>
                  <a:lnTo>
                    <a:pt x="0" y="56"/>
                  </a:lnTo>
                  <a:cubicBezTo>
                    <a:pt x="0" y="52"/>
                    <a:pt x="3" y="48"/>
                    <a:pt x="8" y="48"/>
                  </a:cubicBezTo>
                  <a:cubicBezTo>
                    <a:pt x="12" y="48"/>
                    <a:pt x="16" y="52"/>
                    <a:pt x="16" y="56"/>
                  </a:cubicBezTo>
                  <a:close/>
                  <a:moveTo>
                    <a:pt x="16" y="104"/>
                  </a:moveTo>
                  <a:lnTo>
                    <a:pt x="16" y="120"/>
                  </a:lnTo>
                  <a:cubicBezTo>
                    <a:pt x="16" y="124"/>
                    <a:pt x="12" y="128"/>
                    <a:pt x="8" y="128"/>
                  </a:cubicBezTo>
                  <a:cubicBezTo>
                    <a:pt x="3" y="128"/>
                    <a:pt x="0" y="124"/>
                    <a:pt x="0" y="120"/>
                  </a:cubicBezTo>
                  <a:lnTo>
                    <a:pt x="0" y="104"/>
                  </a:lnTo>
                  <a:cubicBezTo>
                    <a:pt x="0" y="100"/>
                    <a:pt x="3" y="96"/>
                    <a:pt x="8" y="96"/>
                  </a:cubicBezTo>
                  <a:cubicBezTo>
                    <a:pt x="12" y="96"/>
                    <a:pt x="16" y="100"/>
                    <a:pt x="16" y="104"/>
                  </a:cubicBezTo>
                  <a:close/>
                  <a:moveTo>
                    <a:pt x="16" y="152"/>
                  </a:moveTo>
                  <a:lnTo>
                    <a:pt x="16" y="168"/>
                  </a:lnTo>
                  <a:cubicBezTo>
                    <a:pt x="16" y="172"/>
                    <a:pt x="12" y="176"/>
                    <a:pt x="8" y="176"/>
                  </a:cubicBezTo>
                  <a:cubicBezTo>
                    <a:pt x="3" y="176"/>
                    <a:pt x="0" y="172"/>
                    <a:pt x="0" y="168"/>
                  </a:cubicBezTo>
                  <a:lnTo>
                    <a:pt x="0" y="152"/>
                  </a:lnTo>
                  <a:cubicBezTo>
                    <a:pt x="0" y="148"/>
                    <a:pt x="3" y="144"/>
                    <a:pt x="8" y="144"/>
                  </a:cubicBezTo>
                  <a:cubicBezTo>
                    <a:pt x="12" y="144"/>
                    <a:pt x="16" y="148"/>
                    <a:pt x="16" y="152"/>
                  </a:cubicBezTo>
                  <a:close/>
                  <a:moveTo>
                    <a:pt x="16" y="200"/>
                  </a:moveTo>
                  <a:lnTo>
                    <a:pt x="16" y="216"/>
                  </a:lnTo>
                  <a:cubicBezTo>
                    <a:pt x="16" y="221"/>
                    <a:pt x="12" y="224"/>
                    <a:pt x="8" y="224"/>
                  </a:cubicBezTo>
                  <a:cubicBezTo>
                    <a:pt x="3" y="224"/>
                    <a:pt x="0" y="221"/>
                    <a:pt x="0" y="216"/>
                  </a:cubicBezTo>
                  <a:lnTo>
                    <a:pt x="0" y="200"/>
                  </a:lnTo>
                  <a:cubicBezTo>
                    <a:pt x="0" y="196"/>
                    <a:pt x="3" y="192"/>
                    <a:pt x="8" y="192"/>
                  </a:cubicBezTo>
                  <a:cubicBezTo>
                    <a:pt x="12" y="192"/>
                    <a:pt x="16" y="196"/>
                    <a:pt x="16" y="200"/>
                  </a:cubicBezTo>
                  <a:close/>
                  <a:moveTo>
                    <a:pt x="16" y="248"/>
                  </a:moveTo>
                  <a:lnTo>
                    <a:pt x="16" y="264"/>
                  </a:lnTo>
                  <a:cubicBezTo>
                    <a:pt x="16" y="269"/>
                    <a:pt x="12" y="272"/>
                    <a:pt x="8" y="272"/>
                  </a:cubicBezTo>
                  <a:cubicBezTo>
                    <a:pt x="3" y="272"/>
                    <a:pt x="0" y="269"/>
                    <a:pt x="0" y="264"/>
                  </a:cubicBezTo>
                  <a:lnTo>
                    <a:pt x="0" y="248"/>
                  </a:lnTo>
                  <a:cubicBezTo>
                    <a:pt x="0" y="244"/>
                    <a:pt x="3" y="240"/>
                    <a:pt x="8" y="240"/>
                  </a:cubicBezTo>
                  <a:cubicBezTo>
                    <a:pt x="12" y="240"/>
                    <a:pt x="16" y="244"/>
                    <a:pt x="16" y="248"/>
                  </a:cubicBezTo>
                  <a:close/>
                  <a:moveTo>
                    <a:pt x="16" y="296"/>
                  </a:moveTo>
                  <a:lnTo>
                    <a:pt x="16" y="312"/>
                  </a:lnTo>
                  <a:cubicBezTo>
                    <a:pt x="16" y="317"/>
                    <a:pt x="12" y="320"/>
                    <a:pt x="8" y="320"/>
                  </a:cubicBezTo>
                  <a:cubicBezTo>
                    <a:pt x="3" y="320"/>
                    <a:pt x="0" y="317"/>
                    <a:pt x="0" y="312"/>
                  </a:cubicBezTo>
                  <a:lnTo>
                    <a:pt x="0" y="296"/>
                  </a:lnTo>
                  <a:cubicBezTo>
                    <a:pt x="0" y="292"/>
                    <a:pt x="3" y="288"/>
                    <a:pt x="8" y="288"/>
                  </a:cubicBezTo>
                  <a:cubicBezTo>
                    <a:pt x="12" y="288"/>
                    <a:pt x="16" y="292"/>
                    <a:pt x="16" y="296"/>
                  </a:cubicBezTo>
                  <a:close/>
                  <a:moveTo>
                    <a:pt x="16" y="344"/>
                  </a:moveTo>
                  <a:lnTo>
                    <a:pt x="16" y="360"/>
                  </a:lnTo>
                  <a:cubicBezTo>
                    <a:pt x="16" y="365"/>
                    <a:pt x="12" y="368"/>
                    <a:pt x="8" y="368"/>
                  </a:cubicBezTo>
                  <a:cubicBezTo>
                    <a:pt x="3" y="368"/>
                    <a:pt x="0" y="365"/>
                    <a:pt x="0" y="360"/>
                  </a:cubicBezTo>
                  <a:lnTo>
                    <a:pt x="0" y="344"/>
                  </a:lnTo>
                  <a:cubicBezTo>
                    <a:pt x="0" y="340"/>
                    <a:pt x="3" y="336"/>
                    <a:pt x="8" y="336"/>
                  </a:cubicBezTo>
                  <a:cubicBezTo>
                    <a:pt x="12" y="336"/>
                    <a:pt x="16" y="340"/>
                    <a:pt x="16" y="344"/>
                  </a:cubicBezTo>
                  <a:close/>
                  <a:moveTo>
                    <a:pt x="16" y="392"/>
                  </a:moveTo>
                  <a:lnTo>
                    <a:pt x="16" y="408"/>
                  </a:lnTo>
                  <a:cubicBezTo>
                    <a:pt x="16" y="413"/>
                    <a:pt x="12" y="416"/>
                    <a:pt x="8" y="416"/>
                  </a:cubicBezTo>
                  <a:cubicBezTo>
                    <a:pt x="3" y="416"/>
                    <a:pt x="0" y="413"/>
                    <a:pt x="0" y="408"/>
                  </a:cubicBezTo>
                  <a:lnTo>
                    <a:pt x="0" y="392"/>
                  </a:lnTo>
                  <a:cubicBezTo>
                    <a:pt x="0" y="388"/>
                    <a:pt x="3" y="384"/>
                    <a:pt x="8" y="384"/>
                  </a:cubicBezTo>
                  <a:cubicBezTo>
                    <a:pt x="12" y="384"/>
                    <a:pt x="16" y="388"/>
                    <a:pt x="16" y="392"/>
                  </a:cubicBezTo>
                  <a:close/>
                  <a:moveTo>
                    <a:pt x="16" y="440"/>
                  </a:moveTo>
                  <a:lnTo>
                    <a:pt x="16" y="456"/>
                  </a:lnTo>
                  <a:cubicBezTo>
                    <a:pt x="16" y="461"/>
                    <a:pt x="12" y="464"/>
                    <a:pt x="8" y="464"/>
                  </a:cubicBezTo>
                  <a:cubicBezTo>
                    <a:pt x="3" y="464"/>
                    <a:pt x="0" y="461"/>
                    <a:pt x="0" y="456"/>
                  </a:cubicBezTo>
                  <a:lnTo>
                    <a:pt x="0" y="440"/>
                  </a:lnTo>
                  <a:cubicBezTo>
                    <a:pt x="0" y="436"/>
                    <a:pt x="3" y="432"/>
                    <a:pt x="8" y="432"/>
                  </a:cubicBezTo>
                  <a:cubicBezTo>
                    <a:pt x="12" y="432"/>
                    <a:pt x="16" y="436"/>
                    <a:pt x="16" y="440"/>
                  </a:cubicBezTo>
                  <a:close/>
                  <a:moveTo>
                    <a:pt x="16" y="488"/>
                  </a:moveTo>
                  <a:lnTo>
                    <a:pt x="16" y="504"/>
                  </a:lnTo>
                  <a:cubicBezTo>
                    <a:pt x="16" y="509"/>
                    <a:pt x="12" y="512"/>
                    <a:pt x="8" y="512"/>
                  </a:cubicBezTo>
                  <a:cubicBezTo>
                    <a:pt x="3" y="512"/>
                    <a:pt x="0" y="509"/>
                    <a:pt x="0" y="504"/>
                  </a:cubicBezTo>
                  <a:lnTo>
                    <a:pt x="0" y="488"/>
                  </a:lnTo>
                  <a:cubicBezTo>
                    <a:pt x="0" y="484"/>
                    <a:pt x="3" y="480"/>
                    <a:pt x="8" y="480"/>
                  </a:cubicBezTo>
                  <a:cubicBezTo>
                    <a:pt x="12" y="480"/>
                    <a:pt x="16" y="484"/>
                    <a:pt x="16" y="488"/>
                  </a:cubicBezTo>
                  <a:close/>
                  <a:moveTo>
                    <a:pt x="16" y="536"/>
                  </a:moveTo>
                  <a:lnTo>
                    <a:pt x="16" y="552"/>
                  </a:lnTo>
                  <a:cubicBezTo>
                    <a:pt x="16" y="557"/>
                    <a:pt x="12" y="560"/>
                    <a:pt x="8" y="560"/>
                  </a:cubicBezTo>
                  <a:cubicBezTo>
                    <a:pt x="3" y="560"/>
                    <a:pt x="0" y="557"/>
                    <a:pt x="0" y="552"/>
                  </a:cubicBezTo>
                  <a:lnTo>
                    <a:pt x="0" y="536"/>
                  </a:lnTo>
                  <a:cubicBezTo>
                    <a:pt x="0" y="532"/>
                    <a:pt x="3" y="528"/>
                    <a:pt x="8" y="528"/>
                  </a:cubicBezTo>
                  <a:cubicBezTo>
                    <a:pt x="12" y="528"/>
                    <a:pt x="16" y="532"/>
                    <a:pt x="16" y="536"/>
                  </a:cubicBezTo>
                  <a:close/>
                  <a:moveTo>
                    <a:pt x="16" y="584"/>
                  </a:moveTo>
                  <a:lnTo>
                    <a:pt x="16" y="601"/>
                  </a:lnTo>
                  <a:cubicBezTo>
                    <a:pt x="16" y="605"/>
                    <a:pt x="12" y="609"/>
                    <a:pt x="8" y="609"/>
                  </a:cubicBezTo>
                  <a:cubicBezTo>
                    <a:pt x="3" y="609"/>
                    <a:pt x="0" y="605"/>
                    <a:pt x="0" y="601"/>
                  </a:cubicBezTo>
                  <a:lnTo>
                    <a:pt x="0" y="584"/>
                  </a:lnTo>
                  <a:cubicBezTo>
                    <a:pt x="0" y="580"/>
                    <a:pt x="3" y="576"/>
                    <a:pt x="8" y="576"/>
                  </a:cubicBezTo>
                  <a:cubicBezTo>
                    <a:pt x="12" y="576"/>
                    <a:pt x="16" y="580"/>
                    <a:pt x="16" y="584"/>
                  </a:cubicBezTo>
                  <a:close/>
                  <a:moveTo>
                    <a:pt x="16" y="633"/>
                  </a:moveTo>
                  <a:lnTo>
                    <a:pt x="16" y="649"/>
                  </a:lnTo>
                  <a:cubicBezTo>
                    <a:pt x="16" y="653"/>
                    <a:pt x="12" y="657"/>
                    <a:pt x="8" y="657"/>
                  </a:cubicBezTo>
                  <a:cubicBezTo>
                    <a:pt x="3" y="657"/>
                    <a:pt x="0" y="653"/>
                    <a:pt x="0" y="649"/>
                  </a:cubicBezTo>
                  <a:lnTo>
                    <a:pt x="0" y="633"/>
                  </a:lnTo>
                  <a:cubicBezTo>
                    <a:pt x="0" y="628"/>
                    <a:pt x="3" y="625"/>
                    <a:pt x="8" y="625"/>
                  </a:cubicBezTo>
                  <a:cubicBezTo>
                    <a:pt x="12" y="625"/>
                    <a:pt x="16" y="628"/>
                    <a:pt x="16" y="633"/>
                  </a:cubicBezTo>
                  <a:close/>
                  <a:moveTo>
                    <a:pt x="16" y="681"/>
                  </a:moveTo>
                  <a:lnTo>
                    <a:pt x="16" y="697"/>
                  </a:lnTo>
                  <a:cubicBezTo>
                    <a:pt x="16" y="701"/>
                    <a:pt x="12" y="705"/>
                    <a:pt x="8" y="705"/>
                  </a:cubicBezTo>
                  <a:cubicBezTo>
                    <a:pt x="3" y="705"/>
                    <a:pt x="0" y="701"/>
                    <a:pt x="0" y="697"/>
                  </a:cubicBezTo>
                  <a:lnTo>
                    <a:pt x="0" y="681"/>
                  </a:lnTo>
                  <a:cubicBezTo>
                    <a:pt x="0" y="676"/>
                    <a:pt x="3" y="673"/>
                    <a:pt x="8" y="673"/>
                  </a:cubicBezTo>
                  <a:cubicBezTo>
                    <a:pt x="12" y="673"/>
                    <a:pt x="16" y="676"/>
                    <a:pt x="16" y="681"/>
                  </a:cubicBezTo>
                  <a:close/>
                  <a:moveTo>
                    <a:pt x="16" y="729"/>
                  </a:moveTo>
                  <a:lnTo>
                    <a:pt x="16" y="745"/>
                  </a:lnTo>
                  <a:cubicBezTo>
                    <a:pt x="16" y="749"/>
                    <a:pt x="12" y="753"/>
                    <a:pt x="8" y="753"/>
                  </a:cubicBezTo>
                  <a:cubicBezTo>
                    <a:pt x="3" y="753"/>
                    <a:pt x="0" y="749"/>
                    <a:pt x="0" y="745"/>
                  </a:cubicBezTo>
                  <a:lnTo>
                    <a:pt x="0" y="729"/>
                  </a:lnTo>
                  <a:cubicBezTo>
                    <a:pt x="0" y="724"/>
                    <a:pt x="3" y="721"/>
                    <a:pt x="8" y="721"/>
                  </a:cubicBezTo>
                  <a:cubicBezTo>
                    <a:pt x="12" y="721"/>
                    <a:pt x="16" y="724"/>
                    <a:pt x="16" y="729"/>
                  </a:cubicBezTo>
                  <a:close/>
                  <a:moveTo>
                    <a:pt x="16" y="777"/>
                  </a:moveTo>
                  <a:lnTo>
                    <a:pt x="16" y="793"/>
                  </a:lnTo>
                  <a:cubicBezTo>
                    <a:pt x="16" y="797"/>
                    <a:pt x="12" y="801"/>
                    <a:pt x="8" y="801"/>
                  </a:cubicBezTo>
                  <a:cubicBezTo>
                    <a:pt x="3" y="801"/>
                    <a:pt x="0" y="797"/>
                    <a:pt x="0" y="793"/>
                  </a:cubicBezTo>
                  <a:lnTo>
                    <a:pt x="0" y="777"/>
                  </a:lnTo>
                  <a:cubicBezTo>
                    <a:pt x="0" y="772"/>
                    <a:pt x="3" y="769"/>
                    <a:pt x="8" y="769"/>
                  </a:cubicBezTo>
                  <a:cubicBezTo>
                    <a:pt x="12" y="769"/>
                    <a:pt x="16" y="772"/>
                    <a:pt x="16" y="777"/>
                  </a:cubicBezTo>
                  <a:close/>
                  <a:moveTo>
                    <a:pt x="16" y="825"/>
                  </a:moveTo>
                  <a:lnTo>
                    <a:pt x="16" y="841"/>
                  </a:lnTo>
                  <a:cubicBezTo>
                    <a:pt x="16" y="845"/>
                    <a:pt x="12" y="849"/>
                    <a:pt x="8" y="849"/>
                  </a:cubicBezTo>
                  <a:cubicBezTo>
                    <a:pt x="3" y="849"/>
                    <a:pt x="0" y="845"/>
                    <a:pt x="0" y="841"/>
                  </a:cubicBezTo>
                  <a:lnTo>
                    <a:pt x="0" y="825"/>
                  </a:lnTo>
                  <a:cubicBezTo>
                    <a:pt x="0" y="820"/>
                    <a:pt x="3" y="817"/>
                    <a:pt x="8" y="817"/>
                  </a:cubicBezTo>
                  <a:cubicBezTo>
                    <a:pt x="12" y="817"/>
                    <a:pt x="16" y="820"/>
                    <a:pt x="16" y="825"/>
                  </a:cubicBezTo>
                  <a:close/>
                  <a:moveTo>
                    <a:pt x="16" y="873"/>
                  </a:moveTo>
                  <a:lnTo>
                    <a:pt x="16" y="889"/>
                  </a:lnTo>
                  <a:cubicBezTo>
                    <a:pt x="16" y="893"/>
                    <a:pt x="12" y="897"/>
                    <a:pt x="8" y="897"/>
                  </a:cubicBezTo>
                  <a:cubicBezTo>
                    <a:pt x="3" y="897"/>
                    <a:pt x="0" y="893"/>
                    <a:pt x="0" y="889"/>
                  </a:cubicBezTo>
                  <a:lnTo>
                    <a:pt x="0" y="873"/>
                  </a:lnTo>
                  <a:cubicBezTo>
                    <a:pt x="0" y="868"/>
                    <a:pt x="3" y="865"/>
                    <a:pt x="8" y="865"/>
                  </a:cubicBezTo>
                  <a:cubicBezTo>
                    <a:pt x="12" y="865"/>
                    <a:pt x="16" y="868"/>
                    <a:pt x="16" y="873"/>
                  </a:cubicBezTo>
                  <a:close/>
                  <a:moveTo>
                    <a:pt x="16" y="921"/>
                  </a:moveTo>
                  <a:lnTo>
                    <a:pt x="16" y="937"/>
                  </a:lnTo>
                  <a:cubicBezTo>
                    <a:pt x="16" y="941"/>
                    <a:pt x="12" y="945"/>
                    <a:pt x="8" y="945"/>
                  </a:cubicBezTo>
                  <a:cubicBezTo>
                    <a:pt x="3" y="945"/>
                    <a:pt x="0" y="941"/>
                    <a:pt x="0" y="937"/>
                  </a:cubicBezTo>
                  <a:lnTo>
                    <a:pt x="0" y="921"/>
                  </a:lnTo>
                  <a:cubicBezTo>
                    <a:pt x="0" y="916"/>
                    <a:pt x="3" y="913"/>
                    <a:pt x="8" y="913"/>
                  </a:cubicBezTo>
                  <a:cubicBezTo>
                    <a:pt x="12" y="913"/>
                    <a:pt x="16" y="916"/>
                    <a:pt x="16" y="921"/>
                  </a:cubicBezTo>
                  <a:close/>
                  <a:moveTo>
                    <a:pt x="16" y="969"/>
                  </a:moveTo>
                  <a:lnTo>
                    <a:pt x="16" y="985"/>
                  </a:lnTo>
                  <a:cubicBezTo>
                    <a:pt x="16" y="989"/>
                    <a:pt x="12" y="993"/>
                    <a:pt x="8" y="993"/>
                  </a:cubicBezTo>
                  <a:cubicBezTo>
                    <a:pt x="3" y="993"/>
                    <a:pt x="0" y="989"/>
                    <a:pt x="0" y="985"/>
                  </a:cubicBezTo>
                  <a:lnTo>
                    <a:pt x="0" y="969"/>
                  </a:lnTo>
                  <a:cubicBezTo>
                    <a:pt x="0" y="964"/>
                    <a:pt x="3" y="961"/>
                    <a:pt x="8" y="961"/>
                  </a:cubicBezTo>
                  <a:cubicBezTo>
                    <a:pt x="12" y="961"/>
                    <a:pt x="16" y="964"/>
                    <a:pt x="16" y="969"/>
                  </a:cubicBezTo>
                  <a:close/>
                  <a:moveTo>
                    <a:pt x="16" y="1017"/>
                  </a:moveTo>
                  <a:lnTo>
                    <a:pt x="16" y="1033"/>
                  </a:lnTo>
                  <a:cubicBezTo>
                    <a:pt x="16" y="1037"/>
                    <a:pt x="12" y="1041"/>
                    <a:pt x="8" y="1041"/>
                  </a:cubicBezTo>
                  <a:cubicBezTo>
                    <a:pt x="3" y="1041"/>
                    <a:pt x="0" y="1037"/>
                    <a:pt x="0" y="1033"/>
                  </a:cubicBezTo>
                  <a:lnTo>
                    <a:pt x="0" y="1017"/>
                  </a:lnTo>
                  <a:cubicBezTo>
                    <a:pt x="0" y="1012"/>
                    <a:pt x="3" y="1009"/>
                    <a:pt x="8" y="1009"/>
                  </a:cubicBezTo>
                  <a:cubicBezTo>
                    <a:pt x="12" y="1009"/>
                    <a:pt x="16" y="1012"/>
                    <a:pt x="16" y="1017"/>
                  </a:cubicBezTo>
                  <a:close/>
                  <a:moveTo>
                    <a:pt x="16" y="1065"/>
                  </a:moveTo>
                  <a:lnTo>
                    <a:pt x="16" y="1081"/>
                  </a:lnTo>
                  <a:cubicBezTo>
                    <a:pt x="16" y="1085"/>
                    <a:pt x="12" y="1089"/>
                    <a:pt x="8" y="1089"/>
                  </a:cubicBezTo>
                  <a:cubicBezTo>
                    <a:pt x="3" y="1089"/>
                    <a:pt x="0" y="1085"/>
                    <a:pt x="0" y="1081"/>
                  </a:cubicBezTo>
                  <a:lnTo>
                    <a:pt x="0" y="1065"/>
                  </a:lnTo>
                  <a:cubicBezTo>
                    <a:pt x="0" y="1061"/>
                    <a:pt x="3" y="1057"/>
                    <a:pt x="8" y="1057"/>
                  </a:cubicBezTo>
                  <a:cubicBezTo>
                    <a:pt x="12" y="1057"/>
                    <a:pt x="16" y="1061"/>
                    <a:pt x="16" y="1065"/>
                  </a:cubicBezTo>
                  <a:close/>
                  <a:moveTo>
                    <a:pt x="16" y="1113"/>
                  </a:moveTo>
                  <a:lnTo>
                    <a:pt x="16" y="1129"/>
                  </a:lnTo>
                  <a:cubicBezTo>
                    <a:pt x="16" y="1133"/>
                    <a:pt x="12" y="1137"/>
                    <a:pt x="8" y="1137"/>
                  </a:cubicBezTo>
                  <a:cubicBezTo>
                    <a:pt x="3" y="1137"/>
                    <a:pt x="0" y="1133"/>
                    <a:pt x="0" y="1129"/>
                  </a:cubicBezTo>
                  <a:lnTo>
                    <a:pt x="0" y="1113"/>
                  </a:lnTo>
                  <a:cubicBezTo>
                    <a:pt x="0" y="1109"/>
                    <a:pt x="3" y="1105"/>
                    <a:pt x="8" y="1105"/>
                  </a:cubicBezTo>
                  <a:cubicBezTo>
                    <a:pt x="12" y="1105"/>
                    <a:pt x="16" y="1109"/>
                    <a:pt x="16" y="1113"/>
                  </a:cubicBezTo>
                  <a:close/>
                  <a:moveTo>
                    <a:pt x="16" y="1161"/>
                  </a:moveTo>
                  <a:lnTo>
                    <a:pt x="16" y="1177"/>
                  </a:lnTo>
                  <a:cubicBezTo>
                    <a:pt x="16" y="1182"/>
                    <a:pt x="12" y="1185"/>
                    <a:pt x="8" y="1185"/>
                  </a:cubicBezTo>
                  <a:cubicBezTo>
                    <a:pt x="3" y="1185"/>
                    <a:pt x="0" y="1182"/>
                    <a:pt x="0" y="1177"/>
                  </a:cubicBezTo>
                  <a:lnTo>
                    <a:pt x="0" y="1161"/>
                  </a:lnTo>
                  <a:cubicBezTo>
                    <a:pt x="0" y="1157"/>
                    <a:pt x="3" y="1153"/>
                    <a:pt x="8" y="1153"/>
                  </a:cubicBezTo>
                  <a:cubicBezTo>
                    <a:pt x="12" y="1153"/>
                    <a:pt x="16" y="1157"/>
                    <a:pt x="16" y="1161"/>
                  </a:cubicBezTo>
                  <a:close/>
                  <a:moveTo>
                    <a:pt x="16" y="1209"/>
                  </a:moveTo>
                  <a:lnTo>
                    <a:pt x="16" y="1225"/>
                  </a:lnTo>
                  <a:cubicBezTo>
                    <a:pt x="16" y="1230"/>
                    <a:pt x="12" y="1233"/>
                    <a:pt x="8" y="1233"/>
                  </a:cubicBezTo>
                  <a:cubicBezTo>
                    <a:pt x="3" y="1233"/>
                    <a:pt x="0" y="1230"/>
                    <a:pt x="0" y="1225"/>
                  </a:cubicBezTo>
                  <a:lnTo>
                    <a:pt x="0" y="1209"/>
                  </a:lnTo>
                  <a:cubicBezTo>
                    <a:pt x="0" y="1205"/>
                    <a:pt x="3" y="1201"/>
                    <a:pt x="8" y="1201"/>
                  </a:cubicBezTo>
                  <a:cubicBezTo>
                    <a:pt x="12" y="1201"/>
                    <a:pt x="16" y="1205"/>
                    <a:pt x="16" y="1209"/>
                  </a:cubicBezTo>
                  <a:close/>
                  <a:moveTo>
                    <a:pt x="16" y="1257"/>
                  </a:moveTo>
                  <a:lnTo>
                    <a:pt x="16" y="1273"/>
                  </a:lnTo>
                  <a:cubicBezTo>
                    <a:pt x="16" y="1278"/>
                    <a:pt x="12" y="1281"/>
                    <a:pt x="8" y="1281"/>
                  </a:cubicBezTo>
                  <a:cubicBezTo>
                    <a:pt x="3" y="1281"/>
                    <a:pt x="0" y="1278"/>
                    <a:pt x="0" y="1273"/>
                  </a:cubicBezTo>
                  <a:lnTo>
                    <a:pt x="0" y="1257"/>
                  </a:lnTo>
                  <a:cubicBezTo>
                    <a:pt x="0" y="1253"/>
                    <a:pt x="3" y="1249"/>
                    <a:pt x="8" y="1249"/>
                  </a:cubicBezTo>
                  <a:cubicBezTo>
                    <a:pt x="12" y="1249"/>
                    <a:pt x="16" y="1253"/>
                    <a:pt x="16" y="1257"/>
                  </a:cubicBezTo>
                  <a:close/>
                  <a:moveTo>
                    <a:pt x="16" y="1305"/>
                  </a:moveTo>
                  <a:lnTo>
                    <a:pt x="16" y="1321"/>
                  </a:lnTo>
                  <a:cubicBezTo>
                    <a:pt x="16" y="1326"/>
                    <a:pt x="12" y="1329"/>
                    <a:pt x="8" y="1329"/>
                  </a:cubicBezTo>
                  <a:cubicBezTo>
                    <a:pt x="3" y="1329"/>
                    <a:pt x="0" y="1326"/>
                    <a:pt x="0" y="1321"/>
                  </a:cubicBezTo>
                  <a:lnTo>
                    <a:pt x="0" y="1305"/>
                  </a:lnTo>
                  <a:cubicBezTo>
                    <a:pt x="0" y="1301"/>
                    <a:pt x="3" y="1297"/>
                    <a:pt x="8" y="1297"/>
                  </a:cubicBezTo>
                  <a:cubicBezTo>
                    <a:pt x="12" y="1297"/>
                    <a:pt x="16" y="1301"/>
                    <a:pt x="16" y="1305"/>
                  </a:cubicBezTo>
                  <a:close/>
                  <a:moveTo>
                    <a:pt x="16" y="1353"/>
                  </a:moveTo>
                  <a:lnTo>
                    <a:pt x="16" y="1369"/>
                  </a:lnTo>
                  <a:cubicBezTo>
                    <a:pt x="16" y="1374"/>
                    <a:pt x="12" y="1377"/>
                    <a:pt x="8" y="1377"/>
                  </a:cubicBezTo>
                  <a:cubicBezTo>
                    <a:pt x="3" y="1377"/>
                    <a:pt x="0" y="1374"/>
                    <a:pt x="0" y="1369"/>
                  </a:cubicBezTo>
                  <a:lnTo>
                    <a:pt x="0" y="1353"/>
                  </a:lnTo>
                  <a:cubicBezTo>
                    <a:pt x="0" y="1349"/>
                    <a:pt x="3" y="1345"/>
                    <a:pt x="8" y="1345"/>
                  </a:cubicBezTo>
                  <a:cubicBezTo>
                    <a:pt x="12" y="1345"/>
                    <a:pt x="16" y="1349"/>
                    <a:pt x="16" y="1353"/>
                  </a:cubicBezTo>
                  <a:close/>
                  <a:moveTo>
                    <a:pt x="16" y="1401"/>
                  </a:moveTo>
                  <a:lnTo>
                    <a:pt x="16" y="1417"/>
                  </a:lnTo>
                  <a:cubicBezTo>
                    <a:pt x="16" y="1422"/>
                    <a:pt x="12" y="1425"/>
                    <a:pt x="8" y="1425"/>
                  </a:cubicBezTo>
                  <a:cubicBezTo>
                    <a:pt x="3" y="1425"/>
                    <a:pt x="0" y="1422"/>
                    <a:pt x="0" y="1417"/>
                  </a:cubicBezTo>
                  <a:lnTo>
                    <a:pt x="0" y="1401"/>
                  </a:lnTo>
                  <a:cubicBezTo>
                    <a:pt x="0" y="1397"/>
                    <a:pt x="3" y="1393"/>
                    <a:pt x="8" y="1393"/>
                  </a:cubicBezTo>
                  <a:cubicBezTo>
                    <a:pt x="12" y="1393"/>
                    <a:pt x="16" y="1397"/>
                    <a:pt x="16" y="1401"/>
                  </a:cubicBezTo>
                  <a:close/>
                  <a:moveTo>
                    <a:pt x="16" y="1449"/>
                  </a:moveTo>
                  <a:lnTo>
                    <a:pt x="16" y="1465"/>
                  </a:lnTo>
                  <a:cubicBezTo>
                    <a:pt x="16" y="1470"/>
                    <a:pt x="12" y="1473"/>
                    <a:pt x="8" y="1473"/>
                  </a:cubicBezTo>
                  <a:cubicBezTo>
                    <a:pt x="3" y="1473"/>
                    <a:pt x="0" y="1470"/>
                    <a:pt x="0" y="1465"/>
                  </a:cubicBezTo>
                  <a:lnTo>
                    <a:pt x="0" y="1449"/>
                  </a:lnTo>
                  <a:cubicBezTo>
                    <a:pt x="0" y="1445"/>
                    <a:pt x="3" y="1441"/>
                    <a:pt x="8" y="1441"/>
                  </a:cubicBezTo>
                  <a:cubicBezTo>
                    <a:pt x="12" y="1441"/>
                    <a:pt x="16" y="1445"/>
                    <a:pt x="16" y="1449"/>
                  </a:cubicBezTo>
                  <a:close/>
                  <a:moveTo>
                    <a:pt x="16" y="1497"/>
                  </a:moveTo>
                  <a:lnTo>
                    <a:pt x="16" y="1513"/>
                  </a:lnTo>
                  <a:cubicBezTo>
                    <a:pt x="16" y="1518"/>
                    <a:pt x="12" y="1521"/>
                    <a:pt x="8" y="1521"/>
                  </a:cubicBezTo>
                  <a:cubicBezTo>
                    <a:pt x="3" y="1521"/>
                    <a:pt x="0" y="1518"/>
                    <a:pt x="0" y="1513"/>
                  </a:cubicBezTo>
                  <a:lnTo>
                    <a:pt x="0" y="1497"/>
                  </a:lnTo>
                  <a:cubicBezTo>
                    <a:pt x="0" y="1493"/>
                    <a:pt x="3" y="1489"/>
                    <a:pt x="8" y="1489"/>
                  </a:cubicBezTo>
                  <a:cubicBezTo>
                    <a:pt x="12" y="1489"/>
                    <a:pt x="16" y="1493"/>
                    <a:pt x="16" y="1497"/>
                  </a:cubicBezTo>
                  <a:close/>
                </a:path>
              </a:pathLst>
            </a:custGeom>
            <a:solidFill>
              <a:srgbClr val="000000"/>
            </a:solidFill>
            <a:ln w="0" cap="flat">
              <a:solidFill>
                <a:srgbClr val="000000"/>
              </a:solidFill>
              <a:prstDash val="solid"/>
              <a:round/>
            </a:ln>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41" name="Rectangle 42"/>
            <p:cNvSpPr>
              <a:spLocks noChangeArrowheads="1"/>
            </p:cNvSpPr>
            <p:nvPr/>
          </p:nvSpPr>
          <p:spPr bwMode="auto">
            <a:xfrm>
              <a:off x="10295198" y="3940721"/>
              <a:ext cx="383559" cy="23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1700" b="1" dirty="0">
                  <a:solidFill>
                    <a:srgbClr val="FF0000"/>
                  </a:solidFill>
                  <a:ea typeface="微软雅黑" panose="020B0503020204020204" charset="-122"/>
                  <a:sym typeface="Arial" panose="020B0604020202020204" pitchFamily="34" charset="0"/>
                </a:rPr>
                <a:t>#</a:t>
              </a:r>
              <a:endParaRPr lang="zh-CN" altLang="zh-CN" sz="135" dirty="0">
                <a:solidFill>
                  <a:prstClr val="black"/>
                </a:solidFill>
                <a:ea typeface="微软雅黑" panose="020B0503020204020204" charset="-122"/>
                <a:sym typeface="Arial" panose="020B0604020202020204" pitchFamily="34" charset="0"/>
              </a:endParaRPr>
            </a:p>
          </p:txBody>
        </p:sp>
        <p:sp>
          <p:nvSpPr>
            <p:cNvPr id="42" name="Rectangle 43"/>
            <p:cNvSpPr>
              <a:spLocks noChangeArrowheads="1"/>
            </p:cNvSpPr>
            <p:nvPr/>
          </p:nvSpPr>
          <p:spPr bwMode="auto">
            <a:xfrm>
              <a:off x="10496626" y="3942813"/>
              <a:ext cx="171460" cy="23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1700" b="1" dirty="0">
                  <a:solidFill>
                    <a:srgbClr val="FF0000"/>
                  </a:solidFill>
                  <a:ea typeface="微软雅黑" panose="020B0503020204020204" charset="-122"/>
                  <a:sym typeface="Arial" panose="020B0604020202020204" pitchFamily="34" charset="0"/>
                </a:rPr>
                <a:t>2</a:t>
              </a:r>
              <a:endParaRPr lang="zh-CN" altLang="zh-CN" sz="135" dirty="0">
                <a:solidFill>
                  <a:prstClr val="black"/>
                </a:solidFill>
                <a:ea typeface="微软雅黑" panose="020B0503020204020204" charset="-122"/>
                <a:sym typeface="Arial" panose="020B0604020202020204" pitchFamily="34" charset="0"/>
              </a:endParaRPr>
            </a:p>
          </p:txBody>
        </p:sp>
        <p:sp>
          <p:nvSpPr>
            <p:cNvPr id="43" name="Freeform 44"/>
            <p:cNvSpPr/>
            <p:nvPr/>
          </p:nvSpPr>
          <p:spPr bwMode="auto">
            <a:xfrm>
              <a:off x="7677225" y="4096800"/>
              <a:ext cx="255588" cy="430212"/>
            </a:xfrm>
            <a:custGeom>
              <a:avLst/>
              <a:gdLst>
                <a:gd name="T0" fmla="*/ 0 w 605"/>
                <a:gd name="T1" fmla="*/ 503 h 1015"/>
                <a:gd name="T2" fmla="*/ 0 w 605"/>
                <a:gd name="T3" fmla="*/ 1015 h 1015"/>
                <a:gd name="T4" fmla="*/ 605 w 605"/>
                <a:gd name="T5" fmla="*/ 1015 h 1015"/>
                <a:gd name="T6" fmla="*/ 605 w 605"/>
                <a:gd name="T7" fmla="*/ 503 h 1015"/>
                <a:gd name="T8" fmla="*/ 138 w 605"/>
                <a:gd name="T9" fmla="*/ 200 h 1015"/>
                <a:gd name="T10" fmla="*/ 0 w 605"/>
                <a:gd name="T11" fmla="*/ 503 h 1015"/>
              </a:gdLst>
              <a:ahLst/>
              <a:cxnLst>
                <a:cxn ang="0">
                  <a:pos x="T0" y="T1"/>
                </a:cxn>
                <a:cxn ang="0">
                  <a:pos x="T2" y="T3"/>
                </a:cxn>
                <a:cxn ang="0">
                  <a:pos x="T4" y="T5"/>
                </a:cxn>
                <a:cxn ang="0">
                  <a:pos x="T6" y="T7"/>
                </a:cxn>
                <a:cxn ang="0">
                  <a:pos x="T8" y="T9"/>
                </a:cxn>
                <a:cxn ang="0">
                  <a:pos x="T10" y="T11"/>
                </a:cxn>
              </a:cxnLst>
              <a:rect l="0" t="0" r="r" b="b"/>
              <a:pathLst>
                <a:path w="605" h="1015">
                  <a:moveTo>
                    <a:pt x="0" y="503"/>
                  </a:moveTo>
                  <a:lnTo>
                    <a:pt x="0" y="1015"/>
                  </a:lnTo>
                  <a:lnTo>
                    <a:pt x="605" y="1015"/>
                  </a:lnTo>
                  <a:lnTo>
                    <a:pt x="605" y="503"/>
                  </a:lnTo>
                  <a:cubicBezTo>
                    <a:pt x="514" y="136"/>
                    <a:pt x="305" y="0"/>
                    <a:pt x="138" y="200"/>
                  </a:cubicBezTo>
                  <a:cubicBezTo>
                    <a:pt x="80" y="269"/>
                    <a:pt x="32" y="375"/>
                    <a:pt x="0" y="503"/>
                  </a:cubicBezTo>
                  <a:close/>
                </a:path>
              </a:pathLst>
            </a:custGeom>
            <a:solidFill>
              <a:srgbClr val="5B9BD5"/>
            </a:solidFill>
            <a:ln w="0">
              <a:solidFill>
                <a:srgbClr val="000000"/>
              </a:solidFill>
              <a:prstDash val="solid"/>
              <a:round/>
            </a:ln>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44" name="Freeform 45"/>
            <p:cNvSpPr/>
            <p:nvPr/>
          </p:nvSpPr>
          <p:spPr bwMode="auto">
            <a:xfrm>
              <a:off x="7677225" y="4096800"/>
              <a:ext cx="255588" cy="430212"/>
            </a:xfrm>
            <a:custGeom>
              <a:avLst/>
              <a:gdLst>
                <a:gd name="T0" fmla="*/ 0 w 605"/>
                <a:gd name="T1" fmla="*/ 503 h 1015"/>
                <a:gd name="T2" fmla="*/ 0 w 605"/>
                <a:gd name="T3" fmla="*/ 1015 h 1015"/>
                <a:gd name="T4" fmla="*/ 605 w 605"/>
                <a:gd name="T5" fmla="*/ 1015 h 1015"/>
                <a:gd name="T6" fmla="*/ 605 w 605"/>
                <a:gd name="T7" fmla="*/ 503 h 1015"/>
                <a:gd name="T8" fmla="*/ 138 w 605"/>
                <a:gd name="T9" fmla="*/ 200 h 1015"/>
                <a:gd name="T10" fmla="*/ 0 w 605"/>
                <a:gd name="T11" fmla="*/ 503 h 1015"/>
              </a:gdLst>
              <a:ahLst/>
              <a:cxnLst>
                <a:cxn ang="0">
                  <a:pos x="T0" y="T1"/>
                </a:cxn>
                <a:cxn ang="0">
                  <a:pos x="T2" y="T3"/>
                </a:cxn>
                <a:cxn ang="0">
                  <a:pos x="T4" y="T5"/>
                </a:cxn>
                <a:cxn ang="0">
                  <a:pos x="T6" y="T7"/>
                </a:cxn>
                <a:cxn ang="0">
                  <a:pos x="T8" y="T9"/>
                </a:cxn>
                <a:cxn ang="0">
                  <a:pos x="T10" y="T11"/>
                </a:cxn>
              </a:cxnLst>
              <a:rect l="0" t="0" r="r" b="b"/>
              <a:pathLst>
                <a:path w="605" h="1015">
                  <a:moveTo>
                    <a:pt x="0" y="503"/>
                  </a:moveTo>
                  <a:lnTo>
                    <a:pt x="0" y="1015"/>
                  </a:lnTo>
                  <a:lnTo>
                    <a:pt x="605" y="1015"/>
                  </a:lnTo>
                  <a:lnTo>
                    <a:pt x="605" y="503"/>
                  </a:lnTo>
                  <a:cubicBezTo>
                    <a:pt x="514" y="136"/>
                    <a:pt x="305" y="0"/>
                    <a:pt x="138" y="200"/>
                  </a:cubicBezTo>
                  <a:cubicBezTo>
                    <a:pt x="80" y="269"/>
                    <a:pt x="32" y="375"/>
                    <a:pt x="0" y="503"/>
                  </a:cubicBezTo>
                  <a:close/>
                </a:path>
              </a:pathLst>
            </a:custGeom>
            <a:noFill/>
            <a:ln w="6350" cap="sq">
              <a:solidFill>
                <a:srgbClr val="5B9BD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45" name="Freeform 46"/>
            <p:cNvSpPr>
              <a:spLocks noEditPoints="1"/>
            </p:cNvSpPr>
            <p:nvPr/>
          </p:nvSpPr>
          <p:spPr bwMode="auto">
            <a:xfrm>
              <a:off x="7674050" y="3882488"/>
              <a:ext cx="6350" cy="644525"/>
            </a:xfrm>
            <a:custGeom>
              <a:avLst/>
              <a:gdLst>
                <a:gd name="T0" fmla="*/ 0 w 16"/>
                <a:gd name="T1" fmla="*/ 24 h 1522"/>
                <a:gd name="T2" fmla="*/ 16 w 16"/>
                <a:gd name="T3" fmla="*/ 56 h 1522"/>
                <a:gd name="T4" fmla="*/ 0 w 16"/>
                <a:gd name="T5" fmla="*/ 56 h 1522"/>
                <a:gd name="T6" fmla="*/ 16 w 16"/>
                <a:gd name="T7" fmla="*/ 120 h 1522"/>
                <a:gd name="T8" fmla="*/ 8 w 16"/>
                <a:gd name="T9" fmla="*/ 96 h 1522"/>
                <a:gd name="T10" fmla="*/ 8 w 16"/>
                <a:gd name="T11" fmla="*/ 176 h 1522"/>
                <a:gd name="T12" fmla="*/ 16 w 16"/>
                <a:gd name="T13" fmla="*/ 152 h 1522"/>
                <a:gd name="T14" fmla="*/ 0 w 16"/>
                <a:gd name="T15" fmla="*/ 216 h 1522"/>
                <a:gd name="T16" fmla="*/ 16 w 16"/>
                <a:gd name="T17" fmla="*/ 248 h 1522"/>
                <a:gd name="T18" fmla="*/ 0 w 16"/>
                <a:gd name="T19" fmla="*/ 248 h 1522"/>
                <a:gd name="T20" fmla="*/ 16 w 16"/>
                <a:gd name="T21" fmla="*/ 312 h 1522"/>
                <a:gd name="T22" fmla="*/ 8 w 16"/>
                <a:gd name="T23" fmla="*/ 288 h 1522"/>
                <a:gd name="T24" fmla="*/ 8 w 16"/>
                <a:gd name="T25" fmla="*/ 369 h 1522"/>
                <a:gd name="T26" fmla="*/ 16 w 16"/>
                <a:gd name="T27" fmla="*/ 345 h 1522"/>
                <a:gd name="T28" fmla="*/ 0 w 16"/>
                <a:gd name="T29" fmla="*/ 409 h 1522"/>
                <a:gd name="T30" fmla="*/ 16 w 16"/>
                <a:gd name="T31" fmla="*/ 441 h 1522"/>
                <a:gd name="T32" fmla="*/ 0 w 16"/>
                <a:gd name="T33" fmla="*/ 441 h 1522"/>
                <a:gd name="T34" fmla="*/ 16 w 16"/>
                <a:gd name="T35" fmla="*/ 505 h 1522"/>
                <a:gd name="T36" fmla="*/ 8 w 16"/>
                <a:gd name="T37" fmla="*/ 481 h 1522"/>
                <a:gd name="T38" fmla="*/ 8 w 16"/>
                <a:gd name="T39" fmla="*/ 561 h 1522"/>
                <a:gd name="T40" fmla="*/ 16 w 16"/>
                <a:gd name="T41" fmla="*/ 537 h 1522"/>
                <a:gd name="T42" fmla="*/ 0 w 16"/>
                <a:gd name="T43" fmla="*/ 601 h 1522"/>
                <a:gd name="T44" fmla="*/ 16 w 16"/>
                <a:gd name="T45" fmla="*/ 633 h 1522"/>
                <a:gd name="T46" fmla="*/ 0 w 16"/>
                <a:gd name="T47" fmla="*/ 633 h 1522"/>
                <a:gd name="T48" fmla="*/ 16 w 16"/>
                <a:gd name="T49" fmla="*/ 697 h 1522"/>
                <a:gd name="T50" fmla="*/ 8 w 16"/>
                <a:gd name="T51" fmla="*/ 673 h 1522"/>
                <a:gd name="T52" fmla="*/ 8 w 16"/>
                <a:gd name="T53" fmla="*/ 753 h 1522"/>
                <a:gd name="T54" fmla="*/ 16 w 16"/>
                <a:gd name="T55" fmla="*/ 729 h 1522"/>
                <a:gd name="T56" fmla="*/ 0 w 16"/>
                <a:gd name="T57" fmla="*/ 793 h 1522"/>
                <a:gd name="T58" fmla="*/ 16 w 16"/>
                <a:gd name="T59" fmla="*/ 825 h 1522"/>
                <a:gd name="T60" fmla="*/ 0 w 16"/>
                <a:gd name="T61" fmla="*/ 825 h 1522"/>
                <a:gd name="T62" fmla="*/ 16 w 16"/>
                <a:gd name="T63" fmla="*/ 889 h 1522"/>
                <a:gd name="T64" fmla="*/ 8 w 16"/>
                <a:gd name="T65" fmla="*/ 865 h 1522"/>
                <a:gd name="T66" fmla="*/ 8 w 16"/>
                <a:gd name="T67" fmla="*/ 945 h 1522"/>
                <a:gd name="T68" fmla="*/ 16 w 16"/>
                <a:gd name="T69" fmla="*/ 921 h 1522"/>
                <a:gd name="T70" fmla="*/ 0 w 16"/>
                <a:gd name="T71" fmla="*/ 985 h 1522"/>
                <a:gd name="T72" fmla="*/ 16 w 16"/>
                <a:gd name="T73" fmla="*/ 1017 h 1522"/>
                <a:gd name="T74" fmla="*/ 0 w 16"/>
                <a:gd name="T75" fmla="*/ 1017 h 1522"/>
                <a:gd name="T76" fmla="*/ 16 w 16"/>
                <a:gd name="T77" fmla="*/ 1081 h 1522"/>
                <a:gd name="T78" fmla="*/ 8 w 16"/>
                <a:gd name="T79" fmla="*/ 1057 h 1522"/>
                <a:gd name="T80" fmla="*/ 8 w 16"/>
                <a:gd name="T81" fmla="*/ 1137 h 1522"/>
                <a:gd name="T82" fmla="*/ 16 w 16"/>
                <a:gd name="T83" fmla="*/ 1113 h 1522"/>
                <a:gd name="T84" fmla="*/ 0 w 16"/>
                <a:gd name="T85" fmla="*/ 1177 h 1522"/>
                <a:gd name="T86" fmla="*/ 16 w 16"/>
                <a:gd name="T87" fmla="*/ 1209 h 1522"/>
                <a:gd name="T88" fmla="*/ 0 w 16"/>
                <a:gd name="T89" fmla="*/ 1209 h 1522"/>
                <a:gd name="T90" fmla="*/ 16 w 16"/>
                <a:gd name="T91" fmla="*/ 1273 h 1522"/>
                <a:gd name="T92" fmla="*/ 8 w 16"/>
                <a:gd name="T93" fmla="*/ 1249 h 1522"/>
                <a:gd name="T94" fmla="*/ 8 w 16"/>
                <a:gd name="T95" fmla="*/ 1330 h 1522"/>
                <a:gd name="T96" fmla="*/ 16 w 16"/>
                <a:gd name="T97" fmla="*/ 1305 h 1522"/>
                <a:gd name="T98" fmla="*/ 0 w 16"/>
                <a:gd name="T99" fmla="*/ 1370 h 1522"/>
                <a:gd name="T100" fmla="*/ 16 w 16"/>
                <a:gd name="T101" fmla="*/ 1402 h 1522"/>
                <a:gd name="T102" fmla="*/ 0 w 16"/>
                <a:gd name="T103" fmla="*/ 1402 h 1522"/>
                <a:gd name="T104" fmla="*/ 16 w 16"/>
                <a:gd name="T105" fmla="*/ 1466 h 1522"/>
                <a:gd name="T106" fmla="*/ 8 w 16"/>
                <a:gd name="T107" fmla="*/ 1442 h 1522"/>
                <a:gd name="T108" fmla="*/ 8 w 16"/>
                <a:gd name="T109" fmla="*/ 1522 h 1522"/>
                <a:gd name="T110" fmla="*/ 16 w 16"/>
                <a:gd name="T111" fmla="*/ 1498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 h="1522">
                  <a:moveTo>
                    <a:pt x="16" y="8"/>
                  </a:moveTo>
                  <a:lnTo>
                    <a:pt x="16" y="24"/>
                  </a:lnTo>
                  <a:cubicBezTo>
                    <a:pt x="16" y="29"/>
                    <a:pt x="13" y="32"/>
                    <a:pt x="8" y="32"/>
                  </a:cubicBezTo>
                  <a:cubicBezTo>
                    <a:pt x="4" y="32"/>
                    <a:pt x="0" y="29"/>
                    <a:pt x="0" y="24"/>
                  </a:cubicBezTo>
                  <a:lnTo>
                    <a:pt x="0" y="8"/>
                  </a:lnTo>
                  <a:cubicBezTo>
                    <a:pt x="0" y="4"/>
                    <a:pt x="4" y="0"/>
                    <a:pt x="8" y="0"/>
                  </a:cubicBezTo>
                  <a:cubicBezTo>
                    <a:pt x="13" y="0"/>
                    <a:pt x="16" y="4"/>
                    <a:pt x="16" y="8"/>
                  </a:cubicBezTo>
                  <a:close/>
                  <a:moveTo>
                    <a:pt x="16" y="56"/>
                  </a:moveTo>
                  <a:lnTo>
                    <a:pt x="16" y="72"/>
                  </a:lnTo>
                  <a:cubicBezTo>
                    <a:pt x="16" y="77"/>
                    <a:pt x="13" y="80"/>
                    <a:pt x="8" y="80"/>
                  </a:cubicBezTo>
                  <a:cubicBezTo>
                    <a:pt x="4" y="80"/>
                    <a:pt x="0" y="77"/>
                    <a:pt x="0" y="72"/>
                  </a:cubicBezTo>
                  <a:lnTo>
                    <a:pt x="0" y="56"/>
                  </a:lnTo>
                  <a:cubicBezTo>
                    <a:pt x="0" y="52"/>
                    <a:pt x="4" y="48"/>
                    <a:pt x="8" y="48"/>
                  </a:cubicBezTo>
                  <a:cubicBezTo>
                    <a:pt x="13" y="48"/>
                    <a:pt x="16" y="52"/>
                    <a:pt x="16" y="56"/>
                  </a:cubicBezTo>
                  <a:close/>
                  <a:moveTo>
                    <a:pt x="16" y="104"/>
                  </a:moveTo>
                  <a:lnTo>
                    <a:pt x="16" y="120"/>
                  </a:lnTo>
                  <a:cubicBezTo>
                    <a:pt x="16" y="125"/>
                    <a:pt x="13" y="128"/>
                    <a:pt x="8" y="128"/>
                  </a:cubicBezTo>
                  <a:cubicBezTo>
                    <a:pt x="4" y="128"/>
                    <a:pt x="0" y="125"/>
                    <a:pt x="0" y="120"/>
                  </a:cubicBezTo>
                  <a:lnTo>
                    <a:pt x="0" y="104"/>
                  </a:lnTo>
                  <a:cubicBezTo>
                    <a:pt x="0" y="100"/>
                    <a:pt x="4" y="96"/>
                    <a:pt x="8" y="96"/>
                  </a:cubicBezTo>
                  <a:cubicBezTo>
                    <a:pt x="13" y="96"/>
                    <a:pt x="16" y="100"/>
                    <a:pt x="16" y="104"/>
                  </a:cubicBezTo>
                  <a:close/>
                  <a:moveTo>
                    <a:pt x="16" y="152"/>
                  </a:moveTo>
                  <a:lnTo>
                    <a:pt x="16" y="168"/>
                  </a:lnTo>
                  <a:cubicBezTo>
                    <a:pt x="16" y="173"/>
                    <a:pt x="13" y="176"/>
                    <a:pt x="8" y="176"/>
                  </a:cubicBezTo>
                  <a:cubicBezTo>
                    <a:pt x="4" y="176"/>
                    <a:pt x="0" y="173"/>
                    <a:pt x="0" y="168"/>
                  </a:cubicBezTo>
                  <a:lnTo>
                    <a:pt x="0" y="152"/>
                  </a:lnTo>
                  <a:cubicBezTo>
                    <a:pt x="0" y="148"/>
                    <a:pt x="4" y="144"/>
                    <a:pt x="8" y="144"/>
                  </a:cubicBezTo>
                  <a:cubicBezTo>
                    <a:pt x="13" y="144"/>
                    <a:pt x="16" y="148"/>
                    <a:pt x="16" y="152"/>
                  </a:cubicBezTo>
                  <a:close/>
                  <a:moveTo>
                    <a:pt x="16" y="200"/>
                  </a:moveTo>
                  <a:lnTo>
                    <a:pt x="16" y="216"/>
                  </a:lnTo>
                  <a:cubicBezTo>
                    <a:pt x="16" y="221"/>
                    <a:pt x="13" y="224"/>
                    <a:pt x="8" y="224"/>
                  </a:cubicBezTo>
                  <a:cubicBezTo>
                    <a:pt x="4" y="224"/>
                    <a:pt x="0" y="221"/>
                    <a:pt x="0" y="216"/>
                  </a:cubicBezTo>
                  <a:lnTo>
                    <a:pt x="0" y="200"/>
                  </a:lnTo>
                  <a:cubicBezTo>
                    <a:pt x="0" y="196"/>
                    <a:pt x="4" y="192"/>
                    <a:pt x="8" y="192"/>
                  </a:cubicBezTo>
                  <a:cubicBezTo>
                    <a:pt x="13" y="192"/>
                    <a:pt x="16" y="196"/>
                    <a:pt x="16" y="200"/>
                  </a:cubicBezTo>
                  <a:close/>
                  <a:moveTo>
                    <a:pt x="16" y="248"/>
                  </a:moveTo>
                  <a:lnTo>
                    <a:pt x="16" y="264"/>
                  </a:lnTo>
                  <a:cubicBezTo>
                    <a:pt x="16" y="269"/>
                    <a:pt x="13" y="272"/>
                    <a:pt x="8" y="272"/>
                  </a:cubicBezTo>
                  <a:cubicBezTo>
                    <a:pt x="4" y="272"/>
                    <a:pt x="0" y="269"/>
                    <a:pt x="0" y="264"/>
                  </a:cubicBezTo>
                  <a:lnTo>
                    <a:pt x="0" y="248"/>
                  </a:lnTo>
                  <a:cubicBezTo>
                    <a:pt x="0" y="244"/>
                    <a:pt x="4" y="240"/>
                    <a:pt x="8" y="240"/>
                  </a:cubicBezTo>
                  <a:cubicBezTo>
                    <a:pt x="13" y="240"/>
                    <a:pt x="16" y="244"/>
                    <a:pt x="16" y="248"/>
                  </a:cubicBezTo>
                  <a:close/>
                  <a:moveTo>
                    <a:pt x="16" y="296"/>
                  </a:moveTo>
                  <a:lnTo>
                    <a:pt x="16" y="312"/>
                  </a:lnTo>
                  <a:cubicBezTo>
                    <a:pt x="16" y="317"/>
                    <a:pt x="13" y="321"/>
                    <a:pt x="8" y="321"/>
                  </a:cubicBezTo>
                  <a:cubicBezTo>
                    <a:pt x="4" y="321"/>
                    <a:pt x="0" y="317"/>
                    <a:pt x="0" y="312"/>
                  </a:cubicBezTo>
                  <a:lnTo>
                    <a:pt x="0" y="296"/>
                  </a:lnTo>
                  <a:cubicBezTo>
                    <a:pt x="0" y="292"/>
                    <a:pt x="4" y="288"/>
                    <a:pt x="8" y="288"/>
                  </a:cubicBezTo>
                  <a:cubicBezTo>
                    <a:pt x="13" y="288"/>
                    <a:pt x="16" y="292"/>
                    <a:pt x="16" y="296"/>
                  </a:cubicBezTo>
                  <a:close/>
                  <a:moveTo>
                    <a:pt x="16" y="345"/>
                  </a:moveTo>
                  <a:lnTo>
                    <a:pt x="16" y="361"/>
                  </a:lnTo>
                  <a:cubicBezTo>
                    <a:pt x="16" y="365"/>
                    <a:pt x="13" y="369"/>
                    <a:pt x="8" y="369"/>
                  </a:cubicBezTo>
                  <a:cubicBezTo>
                    <a:pt x="4" y="369"/>
                    <a:pt x="0" y="365"/>
                    <a:pt x="0" y="361"/>
                  </a:cubicBezTo>
                  <a:lnTo>
                    <a:pt x="0" y="345"/>
                  </a:lnTo>
                  <a:cubicBezTo>
                    <a:pt x="0" y="340"/>
                    <a:pt x="4" y="337"/>
                    <a:pt x="8" y="337"/>
                  </a:cubicBezTo>
                  <a:cubicBezTo>
                    <a:pt x="13" y="337"/>
                    <a:pt x="16" y="340"/>
                    <a:pt x="16" y="345"/>
                  </a:cubicBezTo>
                  <a:close/>
                  <a:moveTo>
                    <a:pt x="16" y="393"/>
                  </a:moveTo>
                  <a:lnTo>
                    <a:pt x="16" y="409"/>
                  </a:lnTo>
                  <a:cubicBezTo>
                    <a:pt x="16" y="413"/>
                    <a:pt x="13" y="417"/>
                    <a:pt x="8" y="417"/>
                  </a:cubicBezTo>
                  <a:cubicBezTo>
                    <a:pt x="4" y="417"/>
                    <a:pt x="0" y="413"/>
                    <a:pt x="0" y="409"/>
                  </a:cubicBezTo>
                  <a:lnTo>
                    <a:pt x="0" y="393"/>
                  </a:lnTo>
                  <a:cubicBezTo>
                    <a:pt x="0" y="388"/>
                    <a:pt x="4" y="385"/>
                    <a:pt x="8" y="385"/>
                  </a:cubicBezTo>
                  <a:cubicBezTo>
                    <a:pt x="13" y="385"/>
                    <a:pt x="16" y="388"/>
                    <a:pt x="16" y="393"/>
                  </a:cubicBezTo>
                  <a:close/>
                  <a:moveTo>
                    <a:pt x="16" y="441"/>
                  </a:moveTo>
                  <a:lnTo>
                    <a:pt x="16" y="457"/>
                  </a:lnTo>
                  <a:cubicBezTo>
                    <a:pt x="16" y="461"/>
                    <a:pt x="13" y="465"/>
                    <a:pt x="8" y="465"/>
                  </a:cubicBezTo>
                  <a:cubicBezTo>
                    <a:pt x="4" y="465"/>
                    <a:pt x="0" y="461"/>
                    <a:pt x="0" y="457"/>
                  </a:cubicBezTo>
                  <a:lnTo>
                    <a:pt x="0" y="441"/>
                  </a:lnTo>
                  <a:cubicBezTo>
                    <a:pt x="0" y="436"/>
                    <a:pt x="4" y="433"/>
                    <a:pt x="8" y="433"/>
                  </a:cubicBezTo>
                  <a:cubicBezTo>
                    <a:pt x="13" y="433"/>
                    <a:pt x="16" y="436"/>
                    <a:pt x="16" y="441"/>
                  </a:cubicBezTo>
                  <a:close/>
                  <a:moveTo>
                    <a:pt x="16" y="489"/>
                  </a:moveTo>
                  <a:lnTo>
                    <a:pt x="16" y="505"/>
                  </a:lnTo>
                  <a:cubicBezTo>
                    <a:pt x="16" y="509"/>
                    <a:pt x="13" y="513"/>
                    <a:pt x="8" y="513"/>
                  </a:cubicBezTo>
                  <a:cubicBezTo>
                    <a:pt x="4" y="513"/>
                    <a:pt x="0" y="509"/>
                    <a:pt x="0" y="505"/>
                  </a:cubicBezTo>
                  <a:lnTo>
                    <a:pt x="0" y="489"/>
                  </a:lnTo>
                  <a:cubicBezTo>
                    <a:pt x="0" y="484"/>
                    <a:pt x="4" y="481"/>
                    <a:pt x="8" y="481"/>
                  </a:cubicBezTo>
                  <a:cubicBezTo>
                    <a:pt x="13" y="481"/>
                    <a:pt x="16" y="484"/>
                    <a:pt x="16" y="489"/>
                  </a:cubicBezTo>
                  <a:close/>
                  <a:moveTo>
                    <a:pt x="16" y="537"/>
                  </a:moveTo>
                  <a:lnTo>
                    <a:pt x="16" y="553"/>
                  </a:lnTo>
                  <a:cubicBezTo>
                    <a:pt x="16" y="557"/>
                    <a:pt x="13" y="561"/>
                    <a:pt x="8" y="561"/>
                  </a:cubicBezTo>
                  <a:cubicBezTo>
                    <a:pt x="4" y="561"/>
                    <a:pt x="0" y="557"/>
                    <a:pt x="0" y="553"/>
                  </a:cubicBezTo>
                  <a:lnTo>
                    <a:pt x="0" y="537"/>
                  </a:lnTo>
                  <a:cubicBezTo>
                    <a:pt x="0" y="532"/>
                    <a:pt x="4" y="529"/>
                    <a:pt x="8" y="529"/>
                  </a:cubicBezTo>
                  <a:cubicBezTo>
                    <a:pt x="13" y="529"/>
                    <a:pt x="16" y="532"/>
                    <a:pt x="16" y="537"/>
                  </a:cubicBezTo>
                  <a:close/>
                  <a:moveTo>
                    <a:pt x="16" y="585"/>
                  </a:moveTo>
                  <a:lnTo>
                    <a:pt x="16" y="601"/>
                  </a:lnTo>
                  <a:cubicBezTo>
                    <a:pt x="16" y="605"/>
                    <a:pt x="13" y="609"/>
                    <a:pt x="8" y="609"/>
                  </a:cubicBezTo>
                  <a:cubicBezTo>
                    <a:pt x="4" y="609"/>
                    <a:pt x="0" y="605"/>
                    <a:pt x="0" y="601"/>
                  </a:cubicBezTo>
                  <a:lnTo>
                    <a:pt x="0" y="585"/>
                  </a:lnTo>
                  <a:cubicBezTo>
                    <a:pt x="0" y="580"/>
                    <a:pt x="4" y="577"/>
                    <a:pt x="8" y="577"/>
                  </a:cubicBezTo>
                  <a:cubicBezTo>
                    <a:pt x="13" y="577"/>
                    <a:pt x="16" y="580"/>
                    <a:pt x="16" y="585"/>
                  </a:cubicBezTo>
                  <a:close/>
                  <a:moveTo>
                    <a:pt x="16" y="633"/>
                  </a:moveTo>
                  <a:lnTo>
                    <a:pt x="16" y="649"/>
                  </a:lnTo>
                  <a:cubicBezTo>
                    <a:pt x="16" y="653"/>
                    <a:pt x="13" y="657"/>
                    <a:pt x="8" y="657"/>
                  </a:cubicBezTo>
                  <a:cubicBezTo>
                    <a:pt x="4" y="657"/>
                    <a:pt x="0" y="653"/>
                    <a:pt x="0" y="649"/>
                  </a:cubicBezTo>
                  <a:lnTo>
                    <a:pt x="0" y="633"/>
                  </a:lnTo>
                  <a:cubicBezTo>
                    <a:pt x="0" y="628"/>
                    <a:pt x="4" y="625"/>
                    <a:pt x="8" y="625"/>
                  </a:cubicBezTo>
                  <a:cubicBezTo>
                    <a:pt x="13" y="625"/>
                    <a:pt x="16" y="628"/>
                    <a:pt x="16" y="633"/>
                  </a:cubicBezTo>
                  <a:close/>
                  <a:moveTo>
                    <a:pt x="16" y="681"/>
                  </a:moveTo>
                  <a:lnTo>
                    <a:pt x="16" y="697"/>
                  </a:lnTo>
                  <a:cubicBezTo>
                    <a:pt x="16" y="701"/>
                    <a:pt x="13" y="705"/>
                    <a:pt x="8" y="705"/>
                  </a:cubicBezTo>
                  <a:cubicBezTo>
                    <a:pt x="4" y="705"/>
                    <a:pt x="0" y="701"/>
                    <a:pt x="0" y="697"/>
                  </a:cubicBezTo>
                  <a:lnTo>
                    <a:pt x="0" y="681"/>
                  </a:lnTo>
                  <a:cubicBezTo>
                    <a:pt x="0" y="676"/>
                    <a:pt x="4" y="673"/>
                    <a:pt x="8" y="673"/>
                  </a:cubicBezTo>
                  <a:cubicBezTo>
                    <a:pt x="13" y="673"/>
                    <a:pt x="16" y="676"/>
                    <a:pt x="16" y="681"/>
                  </a:cubicBezTo>
                  <a:close/>
                  <a:moveTo>
                    <a:pt x="16" y="729"/>
                  </a:moveTo>
                  <a:lnTo>
                    <a:pt x="16" y="745"/>
                  </a:lnTo>
                  <a:cubicBezTo>
                    <a:pt x="16" y="749"/>
                    <a:pt x="13" y="753"/>
                    <a:pt x="8" y="753"/>
                  </a:cubicBezTo>
                  <a:cubicBezTo>
                    <a:pt x="4" y="753"/>
                    <a:pt x="0" y="749"/>
                    <a:pt x="0" y="745"/>
                  </a:cubicBezTo>
                  <a:lnTo>
                    <a:pt x="0" y="729"/>
                  </a:lnTo>
                  <a:cubicBezTo>
                    <a:pt x="0" y="724"/>
                    <a:pt x="4" y="721"/>
                    <a:pt x="8" y="721"/>
                  </a:cubicBezTo>
                  <a:cubicBezTo>
                    <a:pt x="13" y="721"/>
                    <a:pt x="16" y="724"/>
                    <a:pt x="16" y="729"/>
                  </a:cubicBezTo>
                  <a:close/>
                  <a:moveTo>
                    <a:pt x="16" y="777"/>
                  </a:moveTo>
                  <a:lnTo>
                    <a:pt x="16" y="793"/>
                  </a:lnTo>
                  <a:cubicBezTo>
                    <a:pt x="16" y="797"/>
                    <a:pt x="13" y="801"/>
                    <a:pt x="8" y="801"/>
                  </a:cubicBezTo>
                  <a:cubicBezTo>
                    <a:pt x="4" y="801"/>
                    <a:pt x="0" y="797"/>
                    <a:pt x="0" y="793"/>
                  </a:cubicBezTo>
                  <a:lnTo>
                    <a:pt x="0" y="777"/>
                  </a:lnTo>
                  <a:cubicBezTo>
                    <a:pt x="0" y="773"/>
                    <a:pt x="4" y="769"/>
                    <a:pt x="8" y="769"/>
                  </a:cubicBezTo>
                  <a:cubicBezTo>
                    <a:pt x="13" y="769"/>
                    <a:pt x="16" y="773"/>
                    <a:pt x="16" y="777"/>
                  </a:cubicBezTo>
                  <a:close/>
                  <a:moveTo>
                    <a:pt x="16" y="825"/>
                  </a:moveTo>
                  <a:lnTo>
                    <a:pt x="16" y="841"/>
                  </a:lnTo>
                  <a:cubicBezTo>
                    <a:pt x="16" y="845"/>
                    <a:pt x="13" y="849"/>
                    <a:pt x="8" y="849"/>
                  </a:cubicBezTo>
                  <a:cubicBezTo>
                    <a:pt x="4" y="849"/>
                    <a:pt x="0" y="845"/>
                    <a:pt x="0" y="841"/>
                  </a:cubicBezTo>
                  <a:lnTo>
                    <a:pt x="0" y="825"/>
                  </a:lnTo>
                  <a:cubicBezTo>
                    <a:pt x="0" y="821"/>
                    <a:pt x="4" y="817"/>
                    <a:pt x="8" y="817"/>
                  </a:cubicBezTo>
                  <a:cubicBezTo>
                    <a:pt x="13" y="817"/>
                    <a:pt x="16" y="821"/>
                    <a:pt x="16" y="825"/>
                  </a:cubicBezTo>
                  <a:close/>
                  <a:moveTo>
                    <a:pt x="16" y="873"/>
                  </a:moveTo>
                  <a:lnTo>
                    <a:pt x="16" y="889"/>
                  </a:lnTo>
                  <a:cubicBezTo>
                    <a:pt x="16" y="893"/>
                    <a:pt x="13" y="897"/>
                    <a:pt x="8" y="897"/>
                  </a:cubicBezTo>
                  <a:cubicBezTo>
                    <a:pt x="4" y="897"/>
                    <a:pt x="0" y="893"/>
                    <a:pt x="0" y="889"/>
                  </a:cubicBezTo>
                  <a:lnTo>
                    <a:pt x="0" y="873"/>
                  </a:lnTo>
                  <a:cubicBezTo>
                    <a:pt x="0" y="869"/>
                    <a:pt x="4" y="865"/>
                    <a:pt x="8" y="865"/>
                  </a:cubicBezTo>
                  <a:cubicBezTo>
                    <a:pt x="13" y="865"/>
                    <a:pt x="16" y="869"/>
                    <a:pt x="16" y="873"/>
                  </a:cubicBezTo>
                  <a:close/>
                  <a:moveTo>
                    <a:pt x="16" y="921"/>
                  </a:moveTo>
                  <a:lnTo>
                    <a:pt x="16" y="937"/>
                  </a:lnTo>
                  <a:cubicBezTo>
                    <a:pt x="16" y="942"/>
                    <a:pt x="13" y="945"/>
                    <a:pt x="8" y="945"/>
                  </a:cubicBezTo>
                  <a:cubicBezTo>
                    <a:pt x="4" y="945"/>
                    <a:pt x="0" y="942"/>
                    <a:pt x="0" y="937"/>
                  </a:cubicBezTo>
                  <a:lnTo>
                    <a:pt x="0" y="921"/>
                  </a:lnTo>
                  <a:cubicBezTo>
                    <a:pt x="0" y="917"/>
                    <a:pt x="4" y="913"/>
                    <a:pt x="8" y="913"/>
                  </a:cubicBezTo>
                  <a:cubicBezTo>
                    <a:pt x="13" y="913"/>
                    <a:pt x="16" y="917"/>
                    <a:pt x="16" y="921"/>
                  </a:cubicBezTo>
                  <a:close/>
                  <a:moveTo>
                    <a:pt x="16" y="969"/>
                  </a:moveTo>
                  <a:lnTo>
                    <a:pt x="16" y="985"/>
                  </a:lnTo>
                  <a:cubicBezTo>
                    <a:pt x="16" y="990"/>
                    <a:pt x="13" y="993"/>
                    <a:pt x="8" y="993"/>
                  </a:cubicBezTo>
                  <a:cubicBezTo>
                    <a:pt x="4" y="993"/>
                    <a:pt x="0" y="990"/>
                    <a:pt x="0" y="985"/>
                  </a:cubicBezTo>
                  <a:lnTo>
                    <a:pt x="0" y="969"/>
                  </a:lnTo>
                  <a:cubicBezTo>
                    <a:pt x="0" y="965"/>
                    <a:pt x="4" y="961"/>
                    <a:pt x="8" y="961"/>
                  </a:cubicBezTo>
                  <a:cubicBezTo>
                    <a:pt x="13" y="961"/>
                    <a:pt x="16" y="965"/>
                    <a:pt x="16" y="969"/>
                  </a:cubicBezTo>
                  <a:close/>
                  <a:moveTo>
                    <a:pt x="16" y="1017"/>
                  </a:moveTo>
                  <a:lnTo>
                    <a:pt x="16" y="1033"/>
                  </a:lnTo>
                  <a:cubicBezTo>
                    <a:pt x="16" y="1038"/>
                    <a:pt x="13" y="1041"/>
                    <a:pt x="8" y="1041"/>
                  </a:cubicBezTo>
                  <a:cubicBezTo>
                    <a:pt x="4" y="1041"/>
                    <a:pt x="0" y="1038"/>
                    <a:pt x="0" y="1033"/>
                  </a:cubicBezTo>
                  <a:lnTo>
                    <a:pt x="0" y="1017"/>
                  </a:lnTo>
                  <a:cubicBezTo>
                    <a:pt x="0" y="1013"/>
                    <a:pt x="4" y="1009"/>
                    <a:pt x="8" y="1009"/>
                  </a:cubicBezTo>
                  <a:cubicBezTo>
                    <a:pt x="13" y="1009"/>
                    <a:pt x="16" y="1013"/>
                    <a:pt x="16" y="1017"/>
                  </a:cubicBezTo>
                  <a:close/>
                  <a:moveTo>
                    <a:pt x="16" y="1065"/>
                  </a:moveTo>
                  <a:lnTo>
                    <a:pt x="16" y="1081"/>
                  </a:lnTo>
                  <a:cubicBezTo>
                    <a:pt x="16" y="1086"/>
                    <a:pt x="13" y="1089"/>
                    <a:pt x="8" y="1089"/>
                  </a:cubicBezTo>
                  <a:cubicBezTo>
                    <a:pt x="4" y="1089"/>
                    <a:pt x="0" y="1086"/>
                    <a:pt x="0" y="1081"/>
                  </a:cubicBezTo>
                  <a:lnTo>
                    <a:pt x="0" y="1065"/>
                  </a:lnTo>
                  <a:cubicBezTo>
                    <a:pt x="0" y="1061"/>
                    <a:pt x="4" y="1057"/>
                    <a:pt x="8" y="1057"/>
                  </a:cubicBezTo>
                  <a:cubicBezTo>
                    <a:pt x="13" y="1057"/>
                    <a:pt x="16" y="1061"/>
                    <a:pt x="16" y="1065"/>
                  </a:cubicBezTo>
                  <a:close/>
                  <a:moveTo>
                    <a:pt x="16" y="1113"/>
                  </a:moveTo>
                  <a:lnTo>
                    <a:pt x="16" y="1129"/>
                  </a:lnTo>
                  <a:cubicBezTo>
                    <a:pt x="16" y="1134"/>
                    <a:pt x="13" y="1137"/>
                    <a:pt x="8" y="1137"/>
                  </a:cubicBezTo>
                  <a:cubicBezTo>
                    <a:pt x="4" y="1137"/>
                    <a:pt x="0" y="1134"/>
                    <a:pt x="0" y="1129"/>
                  </a:cubicBezTo>
                  <a:lnTo>
                    <a:pt x="0" y="1113"/>
                  </a:lnTo>
                  <a:cubicBezTo>
                    <a:pt x="0" y="1109"/>
                    <a:pt x="4" y="1105"/>
                    <a:pt x="8" y="1105"/>
                  </a:cubicBezTo>
                  <a:cubicBezTo>
                    <a:pt x="13" y="1105"/>
                    <a:pt x="16" y="1109"/>
                    <a:pt x="16" y="1113"/>
                  </a:cubicBezTo>
                  <a:close/>
                  <a:moveTo>
                    <a:pt x="16" y="1161"/>
                  </a:moveTo>
                  <a:lnTo>
                    <a:pt x="16" y="1177"/>
                  </a:lnTo>
                  <a:cubicBezTo>
                    <a:pt x="16" y="1182"/>
                    <a:pt x="13" y="1185"/>
                    <a:pt x="8" y="1185"/>
                  </a:cubicBezTo>
                  <a:cubicBezTo>
                    <a:pt x="4" y="1185"/>
                    <a:pt x="0" y="1182"/>
                    <a:pt x="0" y="1177"/>
                  </a:cubicBezTo>
                  <a:lnTo>
                    <a:pt x="0" y="1161"/>
                  </a:lnTo>
                  <a:cubicBezTo>
                    <a:pt x="0" y="1157"/>
                    <a:pt x="4" y="1153"/>
                    <a:pt x="8" y="1153"/>
                  </a:cubicBezTo>
                  <a:cubicBezTo>
                    <a:pt x="13" y="1153"/>
                    <a:pt x="16" y="1157"/>
                    <a:pt x="16" y="1161"/>
                  </a:cubicBezTo>
                  <a:close/>
                  <a:moveTo>
                    <a:pt x="16" y="1209"/>
                  </a:moveTo>
                  <a:lnTo>
                    <a:pt x="16" y="1225"/>
                  </a:lnTo>
                  <a:cubicBezTo>
                    <a:pt x="16" y="1230"/>
                    <a:pt x="13" y="1233"/>
                    <a:pt x="8" y="1233"/>
                  </a:cubicBezTo>
                  <a:cubicBezTo>
                    <a:pt x="4" y="1233"/>
                    <a:pt x="0" y="1230"/>
                    <a:pt x="0" y="1225"/>
                  </a:cubicBezTo>
                  <a:lnTo>
                    <a:pt x="0" y="1209"/>
                  </a:lnTo>
                  <a:cubicBezTo>
                    <a:pt x="0" y="1205"/>
                    <a:pt x="4" y="1201"/>
                    <a:pt x="8" y="1201"/>
                  </a:cubicBezTo>
                  <a:cubicBezTo>
                    <a:pt x="13" y="1201"/>
                    <a:pt x="16" y="1205"/>
                    <a:pt x="16" y="1209"/>
                  </a:cubicBezTo>
                  <a:close/>
                  <a:moveTo>
                    <a:pt x="16" y="1257"/>
                  </a:moveTo>
                  <a:lnTo>
                    <a:pt x="16" y="1273"/>
                  </a:lnTo>
                  <a:cubicBezTo>
                    <a:pt x="16" y="1278"/>
                    <a:pt x="13" y="1281"/>
                    <a:pt x="8" y="1281"/>
                  </a:cubicBezTo>
                  <a:cubicBezTo>
                    <a:pt x="4" y="1281"/>
                    <a:pt x="0" y="1278"/>
                    <a:pt x="0" y="1273"/>
                  </a:cubicBezTo>
                  <a:lnTo>
                    <a:pt x="0" y="1257"/>
                  </a:lnTo>
                  <a:cubicBezTo>
                    <a:pt x="0" y="1253"/>
                    <a:pt x="4" y="1249"/>
                    <a:pt x="8" y="1249"/>
                  </a:cubicBezTo>
                  <a:cubicBezTo>
                    <a:pt x="13" y="1249"/>
                    <a:pt x="16" y="1253"/>
                    <a:pt x="16" y="1257"/>
                  </a:cubicBezTo>
                  <a:close/>
                  <a:moveTo>
                    <a:pt x="16" y="1305"/>
                  </a:moveTo>
                  <a:lnTo>
                    <a:pt x="16" y="1322"/>
                  </a:lnTo>
                  <a:cubicBezTo>
                    <a:pt x="16" y="1326"/>
                    <a:pt x="13" y="1330"/>
                    <a:pt x="8" y="1330"/>
                  </a:cubicBezTo>
                  <a:cubicBezTo>
                    <a:pt x="4" y="1330"/>
                    <a:pt x="0" y="1326"/>
                    <a:pt x="0" y="1322"/>
                  </a:cubicBezTo>
                  <a:lnTo>
                    <a:pt x="0" y="1305"/>
                  </a:lnTo>
                  <a:cubicBezTo>
                    <a:pt x="0" y="1301"/>
                    <a:pt x="4" y="1297"/>
                    <a:pt x="8" y="1297"/>
                  </a:cubicBezTo>
                  <a:cubicBezTo>
                    <a:pt x="13" y="1297"/>
                    <a:pt x="16" y="1301"/>
                    <a:pt x="16" y="1305"/>
                  </a:cubicBezTo>
                  <a:close/>
                  <a:moveTo>
                    <a:pt x="16" y="1354"/>
                  </a:moveTo>
                  <a:lnTo>
                    <a:pt x="16" y="1370"/>
                  </a:lnTo>
                  <a:cubicBezTo>
                    <a:pt x="16" y="1374"/>
                    <a:pt x="13" y="1378"/>
                    <a:pt x="8" y="1378"/>
                  </a:cubicBezTo>
                  <a:cubicBezTo>
                    <a:pt x="4" y="1378"/>
                    <a:pt x="0" y="1374"/>
                    <a:pt x="0" y="1370"/>
                  </a:cubicBezTo>
                  <a:lnTo>
                    <a:pt x="0" y="1354"/>
                  </a:lnTo>
                  <a:cubicBezTo>
                    <a:pt x="0" y="1349"/>
                    <a:pt x="4" y="1346"/>
                    <a:pt x="8" y="1346"/>
                  </a:cubicBezTo>
                  <a:cubicBezTo>
                    <a:pt x="13" y="1346"/>
                    <a:pt x="16" y="1349"/>
                    <a:pt x="16" y="1354"/>
                  </a:cubicBezTo>
                  <a:close/>
                  <a:moveTo>
                    <a:pt x="16" y="1402"/>
                  </a:moveTo>
                  <a:lnTo>
                    <a:pt x="16" y="1418"/>
                  </a:lnTo>
                  <a:cubicBezTo>
                    <a:pt x="16" y="1422"/>
                    <a:pt x="13" y="1426"/>
                    <a:pt x="8" y="1426"/>
                  </a:cubicBezTo>
                  <a:cubicBezTo>
                    <a:pt x="4" y="1426"/>
                    <a:pt x="0" y="1422"/>
                    <a:pt x="0" y="1418"/>
                  </a:cubicBezTo>
                  <a:lnTo>
                    <a:pt x="0" y="1402"/>
                  </a:lnTo>
                  <a:cubicBezTo>
                    <a:pt x="0" y="1397"/>
                    <a:pt x="4" y="1394"/>
                    <a:pt x="8" y="1394"/>
                  </a:cubicBezTo>
                  <a:cubicBezTo>
                    <a:pt x="13" y="1394"/>
                    <a:pt x="16" y="1397"/>
                    <a:pt x="16" y="1402"/>
                  </a:cubicBezTo>
                  <a:close/>
                  <a:moveTo>
                    <a:pt x="16" y="1450"/>
                  </a:moveTo>
                  <a:lnTo>
                    <a:pt x="16" y="1466"/>
                  </a:lnTo>
                  <a:cubicBezTo>
                    <a:pt x="16" y="1470"/>
                    <a:pt x="13" y="1474"/>
                    <a:pt x="8" y="1474"/>
                  </a:cubicBezTo>
                  <a:cubicBezTo>
                    <a:pt x="4" y="1474"/>
                    <a:pt x="0" y="1470"/>
                    <a:pt x="0" y="1466"/>
                  </a:cubicBezTo>
                  <a:lnTo>
                    <a:pt x="0" y="1450"/>
                  </a:lnTo>
                  <a:cubicBezTo>
                    <a:pt x="0" y="1445"/>
                    <a:pt x="4" y="1442"/>
                    <a:pt x="8" y="1442"/>
                  </a:cubicBezTo>
                  <a:cubicBezTo>
                    <a:pt x="13" y="1442"/>
                    <a:pt x="16" y="1445"/>
                    <a:pt x="16" y="1450"/>
                  </a:cubicBezTo>
                  <a:close/>
                  <a:moveTo>
                    <a:pt x="16" y="1498"/>
                  </a:moveTo>
                  <a:lnTo>
                    <a:pt x="16" y="1514"/>
                  </a:lnTo>
                  <a:cubicBezTo>
                    <a:pt x="16" y="1518"/>
                    <a:pt x="13" y="1522"/>
                    <a:pt x="8" y="1522"/>
                  </a:cubicBezTo>
                  <a:cubicBezTo>
                    <a:pt x="4" y="1522"/>
                    <a:pt x="0" y="1518"/>
                    <a:pt x="0" y="1514"/>
                  </a:cubicBezTo>
                  <a:lnTo>
                    <a:pt x="0" y="1498"/>
                  </a:lnTo>
                  <a:cubicBezTo>
                    <a:pt x="0" y="1493"/>
                    <a:pt x="4" y="1490"/>
                    <a:pt x="8" y="1490"/>
                  </a:cubicBezTo>
                  <a:cubicBezTo>
                    <a:pt x="13" y="1490"/>
                    <a:pt x="16" y="1493"/>
                    <a:pt x="16" y="1498"/>
                  </a:cubicBezTo>
                  <a:close/>
                </a:path>
              </a:pathLst>
            </a:custGeom>
            <a:solidFill>
              <a:srgbClr val="000000"/>
            </a:solidFill>
            <a:ln w="0" cap="flat">
              <a:solidFill>
                <a:srgbClr val="000000"/>
              </a:solidFill>
              <a:prstDash val="solid"/>
              <a:round/>
            </a:ln>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46" name="Freeform 47"/>
            <p:cNvSpPr>
              <a:spLocks noEditPoints="1"/>
            </p:cNvSpPr>
            <p:nvPr/>
          </p:nvSpPr>
          <p:spPr bwMode="auto">
            <a:xfrm>
              <a:off x="7929638" y="3882488"/>
              <a:ext cx="6350" cy="644525"/>
            </a:xfrm>
            <a:custGeom>
              <a:avLst/>
              <a:gdLst>
                <a:gd name="T0" fmla="*/ 0 w 16"/>
                <a:gd name="T1" fmla="*/ 24 h 1522"/>
                <a:gd name="T2" fmla="*/ 16 w 16"/>
                <a:gd name="T3" fmla="*/ 56 h 1522"/>
                <a:gd name="T4" fmla="*/ 0 w 16"/>
                <a:gd name="T5" fmla="*/ 56 h 1522"/>
                <a:gd name="T6" fmla="*/ 16 w 16"/>
                <a:gd name="T7" fmla="*/ 120 h 1522"/>
                <a:gd name="T8" fmla="*/ 8 w 16"/>
                <a:gd name="T9" fmla="*/ 96 h 1522"/>
                <a:gd name="T10" fmla="*/ 8 w 16"/>
                <a:gd name="T11" fmla="*/ 176 h 1522"/>
                <a:gd name="T12" fmla="*/ 16 w 16"/>
                <a:gd name="T13" fmla="*/ 152 h 1522"/>
                <a:gd name="T14" fmla="*/ 0 w 16"/>
                <a:gd name="T15" fmla="*/ 216 h 1522"/>
                <a:gd name="T16" fmla="*/ 16 w 16"/>
                <a:gd name="T17" fmla="*/ 248 h 1522"/>
                <a:gd name="T18" fmla="*/ 0 w 16"/>
                <a:gd name="T19" fmla="*/ 248 h 1522"/>
                <a:gd name="T20" fmla="*/ 16 w 16"/>
                <a:gd name="T21" fmla="*/ 312 h 1522"/>
                <a:gd name="T22" fmla="*/ 8 w 16"/>
                <a:gd name="T23" fmla="*/ 288 h 1522"/>
                <a:gd name="T24" fmla="*/ 8 w 16"/>
                <a:gd name="T25" fmla="*/ 369 h 1522"/>
                <a:gd name="T26" fmla="*/ 16 w 16"/>
                <a:gd name="T27" fmla="*/ 345 h 1522"/>
                <a:gd name="T28" fmla="*/ 0 w 16"/>
                <a:gd name="T29" fmla="*/ 409 h 1522"/>
                <a:gd name="T30" fmla="*/ 16 w 16"/>
                <a:gd name="T31" fmla="*/ 441 h 1522"/>
                <a:gd name="T32" fmla="*/ 0 w 16"/>
                <a:gd name="T33" fmla="*/ 441 h 1522"/>
                <a:gd name="T34" fmla="*/ 16 w 16"/>
                <a:gd name="T35" fmla="*/ 505 h 1522"/>
                <a:gd name="T36" fmla="*/ 8 w 16"/>
                <a:gd name="T37" fmla="*/ 481 h 1522"/>
                <a:gd name="T38" fmla="*/ 8 w 16"/>
                <a:gd name="T39" fmla="*/ 561 h 1522"/>
                <a:gd name="T40" fmla="*/ 16 w 16"/>
                <a:gd name="T41" fmla="*/ 537 h 1522"/>
                <a:gd name="T42" fmla="*/ 0 w 16"/>
                <a:gd name="T43" fmla="*/ 601 h 1522"/>
                <a:gd name="T44" fmla="*/ 16 w 16"/>
                <a:gd name="T45" fmla="*/ 633 h 1522"/>
                <a:gd name="T46" fmla="*/ 0 w 16"/>
                <a:gd name="T47" fmla="*/ 633 h 1522"/>
                <a:gd name="T48" fmla="*/ 16 w 16"/>
                <a:gd name="T49" fmla="*/ 697 h 1522"/>
                <a:gd name="T50" fmla="*/ 8 w 16"/>
                <a:gd name="T51" fmla="*/ 673 h 1522"/>
                <a:gd name="T52" fmla="*/ 8 w 16"/>
                <a:gd name="T53" fmla="*/ 753 h 1522"/>
                <a:gd name="T54" fmla="*/ 16 w 16"/>
                <a:gd name="T55" fmla="*/ 729 h 1522"/>
                <a:gd name="T56" fmla="*/ 0 w 16"/>
                <a:gd name="T57" fmla="*/ 793 h 1522"/>
                <a:gd name="T58" fmla="*/ 16 w 16"/>
                <a:gd name="T59" fmla="*/ 825 h 1522"/>
                <a:gd name="T60" fmla="*/ 0 w 16"/>
                <a:gd name="T61" fmla="*/ 825 h 1522"/>
                <a:gd name="T62" fmla="*/ 16 w 16"/>
                <a:gd name="T63" fmla="*/ 889 h 1522"/>
                <a:gd name="T64" fmla="*/ 8 w 16"/>
                <a:gd name="T65" fmla="*/ 865 h 1522"/>
                <a:gd name="T66" fmla="*/ 8 w 16"/>
                <a:gd name="T67" fmla="*/ 945 h 1522"/>
                <a:gd name="T68" fmla="*/ 16 w 16"/>
                <a:gd name="T69" fmla="*/ 921 h 1522"/>
                <a:gd name="T70" fmla="*/ 0 w 16"/>
                <a:gd name="T71" fmla="*/ 985 h 1522"/>
                <a:gd name="T72" fmla="*/ 16 w 16"/>
                <a:gd name="T73" fmla="*/ 1017 h 1522"/>
                <a:gd name="T74" fmla="*/ 0 w 16"/>
                <a:gd name="T75" fmla="*/ 1017 h 1522"/>
                <a:gd name="T76" fmla="*/ 16 w 16"/>
                <a:gd name="T77" fmla="*/ 1081 h 1522"/>
                <a:gd name="T78" fmla="*/ 8 w 16"/>
                <a:gd name="T79" fmla="*/ 1057 h 1522"/>
                <a:gd name="T80" fmla="*/ 8 w 16"/>
                <a:gd name="T81" fmla="*/ 1137 h 1522"/>
                <a:gd name="T82" fmla="*/ 16 w 16"/>
                <a:gd name="T83" fmla="*/ 1113 h 1522"/>
                <a:gd name="T84" fmla="*/ 0 w 16"/>
                <a:gd name="T85" fmla="*/ 1177 h 1522"/>
                <a:gd name="T86" fmla="*/ 16 w 16"/>
                <a:gd name="T87" fmla="*/ 1209 h 1522"/>
                <a:gd name="T88" fmla="*/ 0 w 16"/>
                <a:gd name="T89" fmla="*/ 1209 h 1522"/>
                <a:gd name="T90" fmla="*/ 16 w 16"/>
                <a:gd name="T91" fmla="*/ 1273 h 1522"/>
                <a:gd name="T92" fmla="*/ 8 w 16"/>
                <a:gd name="T93" fmla="*/ 1249 h 1522"/>
                <a:gd name="T94" fmla="*/ 8 w 16"/>
                <a:gd name="T95" fmla="*/ 1330 h 1522"/>
                <a:gd name="T96" fmla="*/ 16 w 16"/>
                <a:gd name="T97" fmla="*/ 1305 h 1522"/>
                <a:gd name="T98" fmla="*/ 0 w 16"/>
                <a:gd name="T99" fmla="*/ 1370 h 1522"/>
                <a:gd name="T100" fmla="*/ 16 w 16"/>
                <a:gd name="T101" fmla="*/ 1402 h 1522"/>
                <a:gd name="T102" fmla="*/ 0 w 16"/>
                <a:gd name="T103" fmla="*/ 1402 h 1522"/>
                <a:gd name="T104" fmla="*/ 16 w 16"/>
                <a:gd name="T105" fmla="*/ 1466 h 1522"/>
                <a:gd name="T106" fmla="*/ 8 w 16"/>
                <a:gd name="T107" fmla="*/ 1442 h 1522"/>
                <a:gd name="T108" fmla="*/ 8 w 16"/>
                <a:gd name="T109" fmla="*/ 1522 h 1522"/>
                <a:gd name="T110" fmla="*/ 16 w 16"/>
                <a:gd name="T111" fmla="*/ 1498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 h="1522">
                  <a:moveTo>
                    <a:pt x="16" y="8"/>
                  </a:moveTo>
                  <a:lnTo>
                    <a:pt x="16" y="24"/>
                  </a:lnTo>
                  <a:cubicBezTo>
                    <a:pt x="16" y="29"/>
                    <a:pt x="12" y="32"/>
                    <a:pt x="8" y="32"/>
                  </a:cubicBezTo>
                  <a:cubicBezTo>
                    <a:pt x="4" y="32"/>
                    <a:pt x="0" y="29"/>
                    <a:pt x="0" y="24"/>
                  </a:cubicBezTo>
                  <a:lnTo>
                    <a:pt x="0" y="8"/>
                  </a:lnTo>
                  <a:cubicBezTo>
                    <a:pt x="0" y="4"/>
                    <a:pt x="4" y="0"/>
                    <a:pt x="8" y="0"/>
                  </a:cubicBezTo>
                  <a:cubicBezTo>
                    <a:pt x="12" y="0"/>
                    <a:pt x="16" y="4"/>
                    <a:pt x="16" y="8"/>
                  </a:cubicBezTo>
                  <a:close/>
                  <a:moveTo>
                    <a:pt x="16" y="56"/>
                  </a:moveTo>
                  <a:lnTo>
                    <a:pt x="16" y="72"/>
                  </a:lnTo>
                  <a:cubicBezTo>
                    <a:pt x="16" y="77"/>
                    <a:pt x="12" y="80"/>
                    <a:pt x="8" y="80"/>
                  </a:cubicBezTo>
                  <a:cubicBezTo>
                    <a:pt x="4" y="80"/>
                    <a:pt x="0" y="77"/>
                    <a:pt x="0" y="72"/>
                  </a:cubicBezTo>
                  <a:lnTo>
                    <a:pt x="0" y="56"/>
                  </a:lnTo>
                  <a:cubicBezTo>
                    <a:pt x="0" y="52"/>
                    <a:pt x="4" y="48"/>
                    <a:pt x="8" y="48"/>
                  </a:cubicBezTo>
                  <a:cubicBezTo>
                    <a:pt x="12" y="48"/>
                    <a:pt x="16" y="52"/>
                    <a:pt x="16" y="56"/>
                  </a:cubicBezTo>
                  <a:close/>
                  <a:moveTo>
                    <a:pt x="16" y="104"/>
                  </a:moveTo>
                  <a:lnTo>
                    <a:pt x="16" y="120"/>
                  </a:lnTo>
                  <a:cubicBezTo>
                    <a:pt x="16" y="125"/>
                    <a:pt x="12" y="128"/>
                    <a:pt x="8" y="128"/>
                  </a:cubicBezTo>
                  <a:cubicBezTo>
                    <a:pt x="4" y="128"/>
                    <a:pt x="0" y="125"/>
                    <a:pt x="0" y="120"/>
                  </a:cubicBezTo>
                  <a:lnTo>
                    <a:pt x="0" y="104"/>
                  </a:lnTo>
                  <a:cubicBezTo>
                    <a:pt x="0" y="100"/>
                    <a:pt x="4" y="96"/>
                    <a:pt x="8" y="96"/>
                  </a:cubicBezTo>
                  <a:cubicBezTo>
                    <a:pt x="12" y="96"/>
                    <a:pt x="16" y="100"/>
                    <a:pt x="16" y="104"/>
                  </a:cubicBezTo>
                  <a:close/>
                  <a:moveTo>
                    <a:pt x="16" y="152"/>
                  </a:moveTo>
                  <a:lnTo>
                    <a:pt x="16" y="168"/>
                  </a:lnTo>
                  <a:cubicBezTo>
                    <a:pt x="16" y="173"/>
                    <a:pt x="12" y="176"/>
                    <a:pt x="8" y="176"/>
                  </a:cubicBezTo>
                  <a:cubicBezTo>
                    <a:pt x="4" y="176"/>
                    <a:pt x="0" y="173"/>
                    <a:pt x="0" y="168"/>
                  </a:cubicBezTo>
                  <a:lnTo>
                    <a:pt x="0" y="152"/>
                  </a:lnTo>
                  <a:cubicBezTo>
                    <a:pt x="0" y="148"/>
                    <a:pt x="4" y="144"/>
                    <a:pt x="8" y="144"/>
                  </a:cubicBezTo>
                  <a:cubicBezTo>
                    <a:pt x="12" y="144"/>
                    <a:pt x="16" y="148"/>
                    <a:pt x="16" y="152"/>
                  </a:cubicBezTo>
                  <a:close/>
                  <a:moveTo>
                    <a:pt x="16" y="200"/>
                  </a:moveTo>
                  <a:lnTo>
                    <a:pt x="16" y="216"/>
                  </a:lnTo>
                  <a:cubicBezTo>
                    <a:pt x="16" y="221"/>
                    <a:pt x="12" y="224"/>
                    <a:pt x="8" y="224"/>
                  </a:cubicBezTo>
                  <a:cubicBezTo>
                    <a:pt x="4" y="224"/>
                    <a:pt x="0" y="221"/>
                    <a:pt x="0" y="216"/>
                  </a:cubicBezTo>
                  <a:lnTo>
                    <a:pt x="0" y="200"/>
                  </a:lnTo>
                  <a:cubicBezTo>
                    <a:pt x="0" y="196"/>
                    <a:pt x="4" y="192"/>
                    <a:pt x="8" y="192"/>
                  </a:cubicBezTo>
                  <a:cubicBezTo>
                    <a:pt x="12" y="192"/>
                    <a:pt x="16" y="196"/>
                    <a:pt x="16" y="200"/>
                  </a:cubicBezTo>
                  <a:close/>
                  <a:moveTo>
                    <a:pt x="16" y="248"/>
                  </a:moveTo>
                  <a:lnTo>
                    <a:pt x="16" y="264"/>
                  </a:lnTo>
                  <a:cubicBezTo>
                    <a:pt x="16" y="269"/>
                    <a:pt x="12" y="272"/>
                    <a:pt x="8" y="272"/>
                  </a:cubicBezTo>
                  <a:cubicBezTo>
                    <a:pt x="4" y="272"/>
                    <a:pt x="0" y="269"/>
                    <a:pt x="0" y="264"/>
                  </a:cubicBezTo>
                  <a:lnTo>
                    <a:pt x="0" y="248"/>
                  </a:lnTo>
                  <a:cubicBezTo>
                    <a:pt x="0" y="244"/>
                    <a:pt x="4" y="240"/>
                    <a:pt x="8" y="240"/>
                  </a:cubicBezTo>
                  <a:cubicBezTo>
                    <a:pt x="12" y="240"/>
                    <a:pt x="16" y="244"/>
                    <a:pt x="16" y="248"/>
                  </a:cubicBezTo>
                  <a:close/>
                  <a:moveTo>
                    <a:pt x="16" y="296"/>
                  </a:moveTo>
                  <a:lnTo>
                    <a:pt x="16" y="312"/>
                  </a:lnTo>
                  <a:cubicBezTo>
                    <a:pt x="16" y="317"/>
                    <a:pt x="12" y="321"/>
                    <a:pt x="8" y="321"/>
                  </a:cubicBezTo>
                  <a:cubicBezTo>
                    <a:pt x="4" y="321"/>
                    <a:pt x="0" y="317"/>
                    <a:pt x="0" y="312"/>
                  </a:cubicBezTo>
                  <a:lnTo>
                    <a:pt x="0" y="296"/>
                  </a:lnTo>
                  <a:cubicBezTo>
                    <a:pt x="0" y="292"/>
                    <a:pt x="4" y="288"/>
                    <a:pt x="8" y="288"/>
                  </a:cubicBezTo>
                  <a:cubicBezTo>
                    <a:pt x="12" y="288"/>
                    <a:pt x="16" y="292"/>
                    <a:pt x="16" y="296"/>
                  </a:cubicBezTo>
                  <a:close/>
                  <a:moveTo>
                    <a:pt x="16" y="345"/>
                  </a:moveTo>
                  <a:lnTo>
                    <a:pt x="16" y="361"/>
                  </a:lnTo>
                  <a:cubicBezTo>
                    <a:pt x="16" y="365"/>
                    <a:pt x="12" y="369"/>
                    <a:pt x="8" y="369"/>
                  </a:cubicBezTo>
                  <a:cubicBezTo>
                    <a:pt x="4" y="369"/>
                    <a:pt x="0" y="365"/>
                    <a:pt x="0" y="361"/>
                  </a:cubicBezTo>
                  <a:lnTo>
                    <a:pt x="0" y="345"/>
                  </a:lnTo>
                  <a:cubicBezTo>
                    <a:pt x="0" y="340"/>
                    <a:pt x="4" y="337"/>
                    <a:pt x="8" y="337"/>
                  </a:cubicBezTo>
                  <a:cubicBezTo>
                    <a:pt x="12" y="337"/>
                    <a:pt x="16" y="340"/>
                    <a:pt x="16" y="345"/>
                  </a:cubicBezTo>
                  <a:close/>
                  <a:moveTo>
                    <a:pt x="16" y="393"/>
                  </a:moveTo>
                  <a:lnTo>
                    <a:pt x="16" y="409"/>
                  </a:lnTo>
                  <a:cubicBezTo>
                    <a:pt x="16" y="413"/>
                    <a:pt x="12" y="417"/>
                    <a:pt x="8" y="417"/>
                  </a:cubicBezTo>
                  <a:cubicBezTo>
                    <a:pt x="4" y="417"/>
                    <a:pt x="0" y="413"/>
                    <a:pt x="0" y="409"/>
                  </a:cubicBezTo>
                  <a:lnTo>
                    <a:pt x="0" y="393"/>
                  </a:lnTo>
                  <a:cubicBezTo>
                    <a:pt x="0" y="388"/>
                    <a:pt x="4" y="385"/>
                    <a:pt x="8" y="385"/>
                  </a:cubicBezTo>
                  <a:cubicBezTo>
                    <a:pt x="12" y="385"/>
                    <a:pt x="16" y="388"/>
                    <a:pt x="16" y="393"/>
                  </a:cubicBezTo>
                  <a:close/>
                  <a:moveTo>
                    <a:pt x="16" y="441"/>
                  </a:moveTo>
                  <a:lnTo>
                    <a:pt x="16" y="457"/>
                  </a:lnTo>
                  <a:cubicBezTo>
                    <a:pt x="16" y="461"/>
                    <a:pt x="12" y="465"/>
                    <a:pt x="8" y="465"/>
                  </a:cubicBezTo>
                  <a:cubicBezTo>
                    <a:pt x="4" y="465"/>
                    <a:pt x="0" y="461"/>
                    <a:pt x="0" y="457"/>
                  </a:cubicBezTo>
                  <a:lnTo>
                    <a:pt x="0" y="441"/>
                  </a:lnTo>
                  <a:cubicBezTo>
                    <a:pt x="0" y="436"/>
                    <a:pt x="4" y="433"/>
                    <a:pt x="8" y="433"/>
                  </a:cubicBezTo>
                  <a:cubicBezTo>
                    <a:pt x="12" y="433"/>
                    <a:pt x="16" y="436"/>
                    <a:pt x="16" y="441"/>
                  </a:cubicBezTo>
                  <a:close/>
                  <a:moveTo>
                    <a:pt x="16" y="489"/>
                  </a:moveTo>
                  <a:lnTo>
                    <a:pt x="16" y="505"/>
                  </a:lnTo>
                  <a:cubicBezTo>
                    <a:pt x="16" y="509"/>
                    <a:pt x="12" y="513"/>
                    <a:pt x="8" y="513"/>
                  </a:cubicBezTo>
                  <a:cubicBezTo>
                    <a:pt x="4" y="513"/>
                    <a:pt x="0" y="509"/>
                    <a:pt x="0" y="505"/>
                  </a:cubicBezTo>
                  <a:lnTo>
                    <a:pt x="0" y="489"/>
                  </a:lnTo>
                  <a:cubicBezTo>
                    <a:pt x="0" y="484"/>
                    <a:pt x="4" y="481"/>
                    <a:pt x="8" y="481"/>
                  </a:cubicBezTo>
                  <a:cubicBezTo>
                    <a:pt x="12" y="481"/>
                    <a:pt x="16" y="484"/>
                    <a:pt x="16" y="489"/>
                  </a:cubicBezTo>
                  <a:close/>
                  <a:moveTo>
                    <a:pt x="16" y="537"/>
                  </a:moveTo>
                  <a:lnTo>
                    <a:pt x="16" y="553"/>
                  </a:lnTo>
                  <a:cubicBezTo>
                    <a:pt x="16" y="557"/>
                    <a:pt x="12" y="561"/>
                    <a:pt x="8" y="561"/>
                  </a:cubicBezTo>
                  <a:cubicBezTo>
                    <a:pt x="4" y="561"/>
                    <a:pt x="0" y="557"/>
                    <a:pt x="0" y="553"/>
                  </a:cubicBezTo>
                  <a:lnTo>
                    <a:pt x="0" y="537"/>
                  </a:lnTo>
                  <a:cubicBezTo>
                    <a:pt x="0" y="532"/>
                    <a:pt x="4" y="529"/>
                    <a:pt x="8" y="529"/>
                  </a:cubicBezTo>
                  <a:cubicBezTo>
                    <a:pt x="12" y="529"/>
                    <a:pt x="16" y="532"/>
                    <a:pt x="16" y="537"/>
                  </a:cubicBezTo>
                  <a:close/>
                  <a:moveTo>
                    <a:pt x="16" y="585"/>
                  </a:moveTo>
                  <a:lnTo>
                    <a:pt x="16" y="601"/>
                  </a:lnTo>
                  <a:cubicBezTo>
                    <a:pt x="16" y="605"/>
                    <a:pt x="12" y="609"/>
                    <a:pt x="8" y="609"/>
                  </a:cubicBezTo>
                  <a:cubicBezTo>
                    <a:pt x="4" y="609"/>
                    <a:pt x="0" y="605"/>
                    <a:pt x="0" y="601"/>
                  </a:cubicBezTo>
                  <a:lnTo>
                    <a:pt x="0" y="585"/>
                  </a:lnTo>
                  <a:cubicBezTo>
                    <a:pt x="0" y="580"/>
                    <a:pt x="4" y="577"/>
                    <a:pt x="8" y="577"/>
                  </a:cubicBezTo>
                  <a:cubicBezTo>
                    <a:pt x="12" y="577"/>
                    <a:pt x="16" y="580"/>
                    <a:pt x="16" y="585"/>
                  </a:cubicBezTo>
                  <a:close/>
                  <a:moveTo>
                    <a:pt x="16" y="633"/>
                  </a:moveTo>
                  <a:lnTo>
                    <a:pt x="16" y="649"/>
                  </a:lnTo>
                  <a:cubicBezTo>
                    <a:pt x="16" y="653"/>
                    <a:pt x="12" y="657"/>
                    <a:pt x="8" y="657"/>
                  </a:cubicBezTo>
                  <a:cubicBezTo>
                    <a:pt x="4" y="657"/>
                    <a:pt x="0" y="653"/>
                    <a:pt x="0" y="649"/>
                  </a:cubicBezTo>
                  <a:lnTo>
                    <a:pt x="0" y="633"/>
                  </a:lnTo>
                  <a:cubicBezTo>
                    <a:pt x="0" y="628"/>
                    <a:pt x="4" y="625"/>
                    <a:pt x="8" y="625"/>
                  </a:cubicBezTo>
                  <a:cubicBezTo>
                    <a:pt x="12" y="625"/>
                    <a:pt x="16" y="628"/>
                    <a:pt x="16" y="633"/>
                  </a:cubicBezTo>
                  <a:close/>
                  <a:moveTo>
                    <a:pt x="16" y="681"/>
                  </a:moveTo>
                  <a:lnTo>
                    <a:pt x="16" y="697"/>
                  </a:lnTo>
                  <a:cubicBezTo>
                    <a:pt x="16" y="701"/>
                    <a:pt x="12" y="705"/>
                    <a:pt x="8" y="705"/>
                  </a:cubicBezTo>
                  <a:cubicBezTo>
                    <a:pt x="4" y="705"/>
                    <a:pt x="0" y="701"/>
                    <a:pt x="0" y="697"/>
                  </a:cubicBezTo>
                  <a:lnTo>
                    <a:pt x="0" y="681"/>
                  </a:lnTo>
                  <a:cubicBezTo>
                    <a:pt x="0" y="676"/>
                    <a:pt x="4" y="673"/>
                    <a:pt x="8" y="673"/>
                  </a:cubicBezTo>
                  <a:cubicBezTo>
                    <a:pt x="12" y="673"/>
                    <a:pt x="16" y="676"/>
                    <a:pt x="16" y="681"/>
                  </a:cubicBezTo>
                  <a:close/>
                  <a:moveTo>
                    <a:pt x="16" y="729"/>
                  </a:moveTo>
                  <a:lnTo>
                    <a:pt x="16" y="745"/>
                  </a:lnTo>
                  <a:cubicBezTo>
                    <a:pt x="16" y="749"/>
                    <a:pt x="12" y="753"/>
                    <a:pt x="8" y="753"/>
                  </a:cubicBezTo>
                  <a:cubicBezTo>
                    <a:pt x="4" y="753"/>
                    <a:pt x="0" y="749"/>
                    <a:pt x="0" y="745"/>
                  </a:cubicBezTo>
                  <a:lnTo>
                    <a:pt x="0" y="729"/>
                  </a:lnTo>
                  <a:cubicBezTo>
                    <a:pt x="0" y="724"/>
                    <a:pt x="4" y="721"/>
                    <a:pt x="8" y="721"/>
                  </a:cubicBezTo>
                  <a:cubicBezTo>
                    <a:pt x="12" y="721"/>
                    <a:pt x="16" y="724"/>
                    <a:pt x="16" y="729"/>
                  </a:cubicBezTo>
                  <a:close/>
                  <a:moveTo>
                    <a:pt x="16" y="777"/>
                  </a:moveTo>
                  <a:lnTo>
                    <a:pt x="16" y="793"/>
                  </a:lnTo>
                  <a:cubicBezTo>
                    <a:pt x="16" y="797"/>
                    <a:pt x="12" y="801"/>
                    <a:pt x="8" y="801"/>
                  </a:cubicBezTo>
                  <a:cubicBezTo>
                    <a:pt x="4" y="801"/>
                    <a:pt x="0" y="797"/>
                    <a:pt x="0" y="793"/>
                  </a:cubicBezTo>
                  <a:lnTo>
                    <a:pt x="0" y="777"/>
                  </a:lnTo>
                  <a:cubicBezTo>
                    <a:pt x="0" y="773"/>
                    <a:pt x="4" y="769"/>
                    <a:pt x="8" y="769"/>
                  </a:cubicBezTo>
                  <a:cubicBezTo>
                    <a:pt x="12" y="769"/>
                    <a:pt x="16" y="773"/>
                    <a:pt x="16" y="777"/>
                  </a:cubicBezTo>
                  <a:close/>
                  <a:moveTo>
                    <a:pt x="16" y="825"/>
                  </a:moveTo>
                  <a:lnTo>
                    <a:pt x="16" y="841"/>
                  </a:lnTo>
                  <a:cubicBezTo>
                    <a:pt x="16" y="845"/>
                    <a:pt x="12" y="849"/>
                    <a:pt x="8" y="849"/>
                  </a:cubicBezTo>
                  <a:cubicBezTo>
                    <a:pt x="4" y="849"/>
                    <a:pt x="0" y="845"/>
                    <a:pt x="0" y="841"/>
                  </a:cubicBezTo>
                  <a:lnTo>
                    <a:pt x="0" y="825"/>
                  </a:lnTo>
                  <a:cubicBezTo>
                    <a:pt x="0" y="821"/>
                    <a:pt x="4" y="817"/>
                    <a:pt x="8" y="817"/>
                  </a:cubicBezTo>
                  <a:cubicBezTo>
                    <a:pt x="12" y="817"/>
                    <a:pt x="16" y="821"/>
                    <a:pt x="16" y="825"/>
                  </a:cubicBezTo>
                  <a:close/>
                  <a:moveTo>
                    <a:pt x="16" y="873"/>
                  </a:moveTo>
                  <a:lnTo>
                    <a:pt x="16" y="889"/>
                  </a:lnTo>
                  <a:cubicBezTo>
                    <a:pt x="16" y="893"/>
                    <a:pt x="12" y="897"/>
                    <a:pt x="8" y="897"/>
                  </a:cubicBezTo>
                  <a:cubicBezTo>
                    <a:pt x="4" y="897"/>
                    <a:pt x="0" y="893"/>
                    <a:pt x="0" y="889"/>
                  </a:cubicBezTo>
                  <a:lnTo>
                    <a:pt x="0" y="873"/>
                  </a:lnTo>
                  <a:cubicBezTo>
                    <a:pt x="0" y="869"/>
                    <a:pt x="4" y="865"/>
                    <a:pt x="8" y="865"/>
                  </a:cubicBezTo>
                  <a:cubicBezTo>
                    <a:pt x="12" y="865"/>
                    <a:pt x="16" y="869"/>
                    <a:pt x="16" y="873"/>
                  </a:cubicBezTo>
                  <a:close/>
                  <a:moveTo>
                    <a:pt x="16" y="921"/>
                  </a:moveTo>
                  <a:lnTo>
                    <a:pt x="16" y="937"/>
                  </a:lnTo>
                  <a:cubicBezTo>
                    <a:pt x="16" y="942"/>
                    <a:pt x="12" y="945"/>
                    <a:pt x="8" y="945"/>
                  </a:cubicBezTo>
                  <a:cubicBezTo>
                    <a:pt x="4" y="945"/>
                    <a:pt x="0" y="942"/>
                    <a:pt x="0" y="937"/>
                  </a:cubicBezTo>
                  <a:lnTo>
                    <a:pt x="0" y="921"/>
                  </a:lnTo>
                  <a:cubicBezTo>
                    <a:pt x="0" y="917"/>
                    <a:pt x="4" y="913"/>
                    <a:pt x="8" y="913"/>
                  </a:cubicBezTo>
                  <a:cubicBezTo>
                    <a:pt x="12" y="913"/>
                    <a:pt x="16" y="917"/>
                    <a:pt x="16" y="921"/>
                  </a:cubicBezTo>
                  <a:close/>
                  <a:moveTo>
                    <a:pt x="16" y="969"/>
                  </a:moveTo>
                  <a:lnTo>
                    <a:pt x="16" y="985"/>
                  </a:lnTo>
                  <a:cubicBezTo>
                    <a:pt x="16" y="990"/>
                    <a:pt x="12" y="993"/>
                    <a:pt x="8" y="993"/>
                  </a:cubicBezTo>
                  <a:cubicBezTo>
                    <a:pt x="4" y="993"/>
                    <a:pt x="0" y="990"/>
                    <a:pt x="0" y="985"/>
                  </a:cubicBezTo>
                  <a:lnTo>
                    <a:pt x="0" y="969"/>
                  </a:lnTo>
                  <a:cubicBezTo>
                    <a:pt x="0" y="965"/>
                    <a:pt x="4" y="961"/>
                    <a:pt x="8" y="961"/>
                  </a:cubicBezTo>
                  <a:cubicBezTo>
                    <a:pt x="12" y="961"/>
                    <a:pt x="16" y="965"/>
                    <a:pt x="16" y="969"/>
                  </a:cubicBezTo>
                  <a:close/>
                  <a:moveTo>
                    <a:pt x="16" y="1017"/>
                  </a:moveTo>
                  <a:lnTo>
                    <a:pt x="16" y="1033"/>
                  </a:lnTo>
                  <a:cubicBezTo>
                    <a:pt x="16" y="1038"/>
                    <a:pt x="12" y="1041"/>
                    <a:pt x="8" y="1041"/>
                  </a:cubicBezTo>
                  <a:cubicBezTo>
                    <a:pt x="4" y="1041"/>
                    <a:pt x="0" y="1038"/>
                    <a:pt x="0" y="1033"/>
                  </a:cubicBezTo>
                  <a:lnTo>
                    <a:pt x="0" y="1017"/>
                  </a:lnTo>
                  <a:cubicBezTo>
                    <a:pt x="0" y="1013"/>
                    <a:pt x="4" y="1009"/>
                    <a:pt x="8" y="1009"/>
                  </a:cubicBezTo>
                  <a:cubicBezTo>
                    <a:pt x="12" y="1009"/>
                    <a:pt x="16" y="1013"/>
                    <a:pt x="16" y="1017"/>
                  </a:cubicBezTo>
                  <a:close/>
                  <a:moveTo>
                    <a:pt x="16" y="1065"/>
                  </a:moveTo>
                  <a:lnTo>
                    <a:pt x="16" y="1081"/>
                  </a:lnTo>
                  <a:cubicBezTo>
                    <a:pt x="16" y="1086"/>
                    <a:pt x="12" y="1089"/>
                    <a:pt x="8" y="1089"/>
                  </a:cubicBezTo>
                  <a:cubicBezTo>
                    <a:pt x="4" y="1089"/>
                    <a:pt x="0" y="1086"/>
                    <a:pt x="0" y="1081"/>
                  </a:cubicBezTo>
                  <a:lnTo>
                    <a:pt x="0" y="1065"/>
                  </a:lnTo>
                  <a:cubicBezTo>
                    <a:pt x="0" y="1061"/>
                    <a:pt x="4" y="1057"/>
                    <a:pt x="8" y="1057"/>
                  </a:cubicBezTo>
                  <a:cubicBezTo>
                    <a:pt x="12" y="1057"/>
                    <a:pt x="16" y="1061"/>
                    <a:pt x="16" y="1065"/>
                  </a:cubicBezTo>
                  <a:close/>
                  <a:moveTo>
                    <a:pt x="16" y="1113"/>
                  </a:moveTo>
                  <a:lnTo>
                    <a:pt x="16" y="1129"/>
                  </a:lnTo>
                  <a:cubicBezTo>
                    <a:pt x="16" y="1134"/>
                    <a:pt x="12" y="1137"/>
                    <a:pt x="8" y="1137"/>
                  </a:cubicBezTo>
                  <a:cubicBezTo>
                    <a:pt x="4" y="1137"/>
                    <a:pt x="0" y="1134"/>
                    <a:pt x="0" y="1129"/>
                  </a:cubicBezTo>
                  <a:lnTo>
                    <a:pt x="0" y="1113"/>
                  </a:lnTo>
                  <a:cubicBezTo>
                    <a:pt x="0" y="1109"/>
                    <a:pt x="4" y="1105"/>
                    <a:pt x="8" y="1105"/>
                  </a:cubicBezTo>
                  <a:cubicBezTo>
                    <a:pt x="12" y="1105"/>
                    <a:pt x="16" y="1109"/>
                    <a:pt x="16" y="1113"/>
                  </a:cubicBezTo>
                  <a:close/>
                  <a:moveTo>
                    <a:pt x="16" y="1161"/>
                  </a:moveTo>
                  <a:lnTo>
                    <a:pt x="16" y="1177"/>
                  </a:lnTo>
                  <a:cubicBezTo>
                    <a:pt x="16" y="1182"/>
                    <a:pt x="12" y="1185"/>
                    <a:pt x="8" y="1185"/>
                  </a:cubicBezTo>
                  <a:cubicBezTo>
                    <a:pt x="4" y="1185"/>
                    <a:pt x="0" y="1182"/>
                    <a:pt x="0" y="1177"/>
                  </a:cubicBezTo>
                  <a:lnTo>
                    <a:pt x="0" y="1161"/>
                  </a:lnTo>
                  <a:cubicBezTo>
                    <a:pt x="0" y="1157"/>
                    <a:pt x="4" y="1153"/>
                    <a:pt x="8" y="1153"/>
                  </a:cubicBezTo>
                  <a:cubicBezTo>
                    <a:pt x="12" y="1153"/>
                    <a:pt x="16" y="1157"/>
                    <a:pt x="16" y="1161"/>
                  </a:cubicBezTo>
                  <a:close/>
                  <a:moveTo>
                    <a:pt x="16" y="1209"/>
                  </a:moveTo>
                  <a:lnTo>
                    <a:pt x="16" y="1225"/>
                  </a:lnTo>
                  <a:cubicBezTo>
                    <a:pt x="16" y="1230"/>
                    <a:pt x="12" y="1233"/>
                    <a:pt x="8" y="1233"/>
                  </a:cubicBezTo>
                  <a:cubicBezTo>
                    <a:pt x="4" y="1233"/>
                    <a:pt x="0" y="1230"/>
                    <a:pt x="0" y="1225"/>
                  </a:cubicBezTo>
                  <a:lnTo>
                    <a:pt x="0" y="1209"/>
                  </a:lnTo>
                  <a:cubicBezTo>
                    <a:pt x="0" y="1205"/>
                    <a:pt x="4" y="1201"/>
                    <a:pt x="8" y="1201"/>
                  </a:cubicBezTo>
                  <a:cubicBezTo>
                    <a:pt x="12" y="1201"/>
                    <a:pt x="16" y="1205"/>
                    <a:pt x="16" y="1209"/>
                  </a:cubicBezTo>
                  <a:close/>
                  <a:moveTo>
                    <a:pt x="16" y="1257"/>
                  </a:moveTo>
                  <a:lnTo>
                    <a:pt x="16" y="1273"/>
                  </a:lnTo>
                  <a:cubicBezTo>
                    <a:pt x="16" y="1278"/>
                    <a:pt x="12" y="1281"/>
                    <a:pt x="8" y="1281"/>
                  </a:cubicBezTo>
                  <a:cubicBezTo>
                    <a:pt x="4" y="1281"/>
                    <a:pt x="0" y="1278"/>
                    <a:pt x="0" y="1273"/>
                  </a:cubicBezTo>
                  <a:lnTo>
                    <a:pt x="0" y="1257"/>
                  </a:lnTo>
                  <a:cubicBezTo>
                    <a:pt x="0" y="1253"/>
                    <a:pt x="4" y="1249"/>
                    <a:pt x="8" y="1249"/>
                  </a:cubicBezTo>
                  <a:cubicBezTo>
                    <a:pt x="12" y="1249"/>
                    <a:pt x="16" y="1253"/>
                    <a:pt x="16" y="1257"/>
                  </a:cubicBezTo>
                  <a:close/>
                  <a:moveTo>
                    <a:pt x="16" y="1305"/>
                  </a:moveTo>
                  <a:lnTo>
                    <a:pt x="16" y="1322"/>
                  </a:lnTo>
                  <a:cubicBezTo>
                    <a:pt x="16" y="1326"/>
                    <a:pt x="12" y="1330"/>
                    <a:pt x="8" y="1330"/>
                  </a:cubicBezTo>
                  <a:cubicBezTo>
                    <a:pt x="4" y="1330"/>
                    <a:pt x="0" y="1326"/>
                    <a:pt x="0" y="1322"/>
                  </a:cubicBezTo>
                  <a:lnTo>
                    <a:pt x="0" y="1305"/>
                  </a:lnTo>
                  <a:cubicBezTo>
                    <a:pt x="0" y="1301"/>
                    <a:pt x="4" y="1297"/>
                    <a:pt x="8" y="1297"/>
                  </a:cubicBezTo>
                  <a:cubicBezTo>
                    <a:pt x="12" y="1297"/>
                    <a:pt x="16" y="1301"/>
                    <a:pt x="16" y="1305"/>
                  </a:cubicBezTo>
                  <a:close/>
                  <a:moveTo>
                    <a:pt x="16" y="1354"/>
                  </a:moveTo>
                  <a:lnTo>
                    <a:pt x="16" y="1370"/>
                  </a:lnTo>
                  <a:cubicBezTo>
                    <a:pt x="16" y="1374"/>
                    <a:pt x="12" y="1378"/>
                    <a:pt x="8" y="1378"/>
                  </a:cubicBezTo>
                  <a:cubicBezTo>
                    <a:pt x="4" y="1378"/>
                    <a:pt x="0" y="1374"/>
                    <a:pt x="0" y="1370"/>
                  </a:cubicBezTo>
                  <a:lnTo>
                    <a:pt x="0" y="1354"/>
                  </a:lnTo>
                  <a:cubicBezTo>
                    <a:pt x="0" y="1349"/>
                    <a:pt x="4" y="1346"/>
                    <a:pt x="8" y="1346"/>
                  </a:cubicBezTo>
                  <a:cubicBezTo>
                    <a:pt x="12" y="1346"/>
                    <a:pt x="16" y="1349"/>
                    <a:pt x="16" y="1354"/>
                  </a:cubicBezTo>
                  <a:close/>
                  <a:moveTo>
                    <a:pt x="16" y="1402"/>
                  </a:moveTo>
                  <a:lnTo>
                    <a:pt x="16" y="1418"/>
                  </a:lnTo>
                  <a:cubicBezTo>
                    <a:pt x="16" y="1422"/>
                    <a:pt x="12" y="1426"/>
                    <a:pt x="8" y="1426"/>
                  </a:cubicBezTo>
                  <a:cubicBezTo>
                    <a:pt x="4" y="1426"/>
                    <a:pt x="0" y="1422"/>
                    <a:pt x="0" y="1418"/>
                  </a:cubicBezTo>
                  <a:lnTo>
                    <a:pt x="0" y="1402"/>
                  </a:lnTo>
                  <a:cubicBezTo>
                    <a:pt x="0" y="1397"/>
                    <a:pt x="4" y="1394"/>
                    <a:pt x="8" y="1394"/>
                  </a:cubicBezTo>
                  <a:cubicBezTo>
                    <a:pt x="12" y="1394"/>
                    <a:pt x="16" y="1397"/>
                    <a:pt x="16" y="1402"/>
                  </a:cubicBezTo>
                  <a:close/>
                  <a:moveTo>
                    <a:pt x="16" y="1450"/>
                  </a:moveTo>
                  <a:lnTo>
                    <a:pt x="16" y="1466"/>
                  </a:lnTo>
                  <a:cubicBezTo>
                    <a:pt x="16" y="1470"/>
                    <a:pt x="12" y="1474"/>
                    <a:pt x="8" y="1474"/>
                  </a:cubicBezTo>
                  <a:cubicBezTo>
                    <a:pt x="4" y="1474"/>
                    <a:pt x="0" y="1470"/>
                    <a:pt x="0" y="1466"/>
                  </a:cubicBezTo>
                  <a:lnTo>
                    <a:pt x="0" y="1450"/>
                  </a:lnTo>
                  <a:cubicBezTo>
                    <a:pt x="0" y="1445"/>
                    <a:pt x="4" y="1442"/>
                    <a:pt x="8" y="1442"/>
                  </a:cubicBezTo>
                  <a:cubicBezTo>
                    <a:pt x="12" y="1442"/>
                    <a:pt x="16" y="1445"/>
                    <a:pt x="16" y="1450"/>
                  </a:cubicBezTo>
                  <a:close/>
                  <a:moveTo>
                    <a:pt x="16" y="1498"/>
                  </a:moveTo>
                  <a:lnTo>
                    <a:pt x="16" y="1514"/>
                  </a:lnTo>
                  <a:cubicBezTo>
                    <a:pt x="16" y="1518"/>
                    <a:pt x="12" y="1522"/>
                    <a:pt x="8" y="1522"/>
                  </a:cubicBezTo>
                  <a:cubicBezTo>
                    <a:pt x="4" y="1522"/>
                    <a:pt x="0" y="1518"/>
                    <a:pt x="0" y="1514"/>
                  </a:cubicBezTo>
                  <a:lnTo>
                    <a:pt x="0" y="1498"/>
                  </a:lnTo>
                  <a:cubicBezTo>
                    <a:pt x="0" y="1493"/>
                    <a:pt x="4" y="1490"/>
                    <a:pt x="8" y="1490"/>
                  </a:cubicBezTo>
                  <a:cubicBezTo>
                    <a:pt x="12" y="1490"/>
                    <a:pt x="16" y="1493"/>
                    <a:pt x="16" y="1498"/>
                  </a:cubicBezTo>
                  <a:close/>
                </a:path>
              </a:pathLst>
            </a:custGeom>
            <a:solidFill>
              <a:srgbClr val="000000"/>
            </a:solidFill>
            <a:ln w="0" cap="flat">
              <a:solidFill>
                <a:srgbClr val="000000"/>
              </a:solidFill>
              <a:prstDash val="solid"/>
              <a:round/>
            </a:ln>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47" name="Rectangle 49"/>
            <p:cNvSpPr>
              <a:spLocks noChangeArrowheads="1"/>
            </p:cNvSpPr>
            <p:nvPr/>
          </p:nvSpPr>
          <p:spPr bwMode="auto">
            <a:xfrm>
              <a:off x="7610289" y="3725965"/>
              <a:ext cx="504054" cy="124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zh-CN" sz="900" dirty="0">
                  <a:solidFill>
                    <a:srgbClr val="000000"/>
                  </a:solidFill>
                  <a:ea typeface="微软雅黑" panose="020B0503020204020204" charset="-122"/>
                  <a:sym typeface="Arial" panose="020B0604020202020204" pitchFamily="34" charset="0"/>
                </a:rPr>
                <a:t>BWP</a:t>
              </a:r>
              <a:r>
                <a:rPr lang="zh-CN" altLang="zh-CN" sz="900" dirty="0">
                  <a:solidFill>
                    <a:srgbClr val="000000"/>
                  </a:solidFill>
                  <a:ea typeface="微软雅黑" panose="020B0503020204020204" charset="-122"/>
                  <a:sym typeface="Arial" panose="020B0604020202020204" pitchFamily="34" charset="0"/>
                </a:rPr>
                <a:t>1</a:t>
              </a:r>
              <a:r>
                <a:rPr lang="en-US" altLang="zh-CN" sz="900" dirty="0">
                  <a:solidFill>
                    <a:srgbClr val="000000"/>
                  </a:solidFill>
                  <a:ea typeface="微软雅黑" panose="020B0503020204020204" charset="-122"/>
                  <a:sym typeface="Arial" panose="020B0604020202020204" pitchFamily="34" charset="0"/>
                </a:rPr>
                <a:t> </a:t>
              </a:r>
              <a:r>
                <a:rPr lang="zh-CN" altLang="zh-CN" sz="900" dirty="0">
                  <a:solidFill>
                    <a:srgbClr val="000000"/>
                  </a:solidFill>
                  <a:ea typeface="微软雅黑" panose="020B0503020204020204" charset="-122"/>
                  <a:sym typeface="Arial" panose="020B0604020202020204" pitchFamily="34" charset="0"/>
                </a:rPr>
                <a:t> </a:t>
              </a:r>
              <a:endParaRPr lang="zh-CN" altLang="zh-CN" sz="135" dirty="0">
                <a:solidFill>
                  <a:prstClr val="black"/>
                </a:solidFill>
                <a:ea typeface="微软雅黑" panose="020B0503020204020204" charset="-122"/>
                <a:sym typeface="Arial" panose="020B0604020202020204" pitchFamily="34" charset="0"/>
              </a:endParaRPr>
            </a:p>
          </p:txBody>
        </p:sp>
        <p:sp>
          <p:nvSpPr>
            <p:cNvPr id="48" name="Line 51"/>
            <p:cNvSpPr>
              <a:spLocks noChangeShapeType="1"/>
            </p:cNvSpPr>
            <p:nvPr/>
          </p:nvSpPr>
          <p:spPr bwMode="auto">
            <a:xfrm flipH="1">
              <a:off x="8001075" y="3949163"/>
              <a:ext cx="315913" cy="0"/>
            </a:xfrm>
            <a:prstGeom prst="line">
              <a:avLst/>
            </a:prstGeom>
            <a:noFill/>
            <a:ln w="6350"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49" name="Freeform 52"/>
            <p:cNvSpPr/>
            <p:nvPr/>
          </p:nvSpPr>
          <p:spPr bwMode="auto">
            <a:xfrm>
              <a:off x="7932813" y="3923763"/>
              <a:ext cx="74613" cy="50800"/>
            </a:xfrm>
            <a:custGeom>
              <a:avLst/>
              <a:gdLst>
                <a:gd name="T0" fmla="*/ 47 w 47"/>
                <a:gd name="T1" fmla="*/ 32 h 32"/>
                <a:gd name="T2" fmla="*/ 0 w 47"/>
                <a:gd name="T3" fmla="*/ 16 h 32"/>
                <a:gd name="T4" fmla="*/ 47 w 47"/>
                <a:gd name="T5" fmla="*/ 0 h 32"/>
                <a:gd name="T6" fmla="*/ 47 w 47"/>
                <a:gd name="T7" fmla="*/ 32 h 32"/>
              </a:gdLst>
              <a:ahLst/>
              <a:cxnLst>
                <a:cxn ang="0">
                  <a:pos x="T0" y="T1"/>
                </a:cxn>
                <a:cxn ang="0">
                  <a:pos x="T2" y="T3"/>
                </a:cxn>
                <a:cxn ang="0">
                  <a:pos x="T4" y="T5"/>
                </a:cxn>
                <a:cxn ang="0">
                  <a:pos x="T6" y="T7"/>
                </a:cxn>
              </a:cxnLst>
              <a:rect l="0" t="0" r="r" b="b"/>
              <a:pathLst>
                <a:path w="47" h="32">
                  <a:moveTo>
                    <a:pt x="47" y="32"/>
                  </a:moveTo>
                  <a:lnTo>
                    <a:pt x="0" y="16"/>
                  </a:lnTo>
                  <a:lnTo>
                    <a:pt x="47" y="0"/>
                  </a:lnTo>
                  <a:lnTo>
                    <a:pt x="47" y="3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50" name="Line 53"/>
            <p:cNvSpPr>
              <a:spLocks noChangeShapeType="1"/>
            </p:cNvSpPr>
            <p:nvPr/>
          </p:nvSpPr>
          <p:spPr bwMode="auto">
            <a:xfrm>
              <a:off x="7293050" y="3949163"/>
              <a:ext cx="314325" cy="0"/>
            </a:xfrm>
            <a:prstGeom prst="line">
              <a:avLst/>
            </a:prstGeom>
            <a:noFill/>
            <a:ln w="6350"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51" name="Freeform 54"/>
            <p:cNvSpPr/>
            <p:nvPr/>
          </p:nvSpPr>
          <p:spPr bwMode="auto">
            <a:xfrm>
              <a:off x="7601025" y="3923763"/>
              <a:ext cx="76200" cy="50800"/>
            </a:xfrm>
            <a:custGeom>
              <a:avLst/>
              <a:gdLst>
                <a:gd name="T0" fmla="*/ 0 w 48"/>
                <a:gd name="T1" fmla="*/ 0 h 32"/>
                <a:gd name="T2" fmla="*/ 48 w 48"/>
                <a:gd name="T3" fmla="*/ 16 h 32"/>
                <a:gd name="T4" fmla="*/ 0 w 48"/>
                <a:gd name="T5" fmla="*/ 32 h 32"/>
                <a:gd name="T6" fmla="*/ 0 w 48"/>
                <a:gd name="T7" fmla="*/ 0 h 32"/>
              </a:gdLst>
              <a:ahLst/>
              <a:cxnLst>
                <a:cxn ang="0">
                  <a:pos x="T0" y="T1"/>
                </a:cxn>
                <a:cxn ang="0">
                  <a:pos x="T2" y="T3"/>
                </a:cxn>
                <a:cxn ang="0">
                  <a:pos x="T4" y="T5"/>
                </a:cxn>
                <a:cxn ang="0">
                  <a:pos x="T6" y="T7"/>
                </a:cxn>
              </a:cxnLst>
              <a:rect l="0" t="0" r="r" b="b"/>
              <a:pathLst>
                <a:path w="48" h="32">
                  <a:moveTo>
                    <a:pt x="0" y="0"/>
                  </a:moveTo>
                  <a:lnTo>
                    <a:pt x="48" y="16"/>
                  </a:lnTo>
                  <a:lnTo>
                    <a:pt x="0" y="3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grpSp>
      <p:grpSp>
        <p:nvGrpSpPr>
          <p:cNvPr id="52" name="组合 115"/>
          <p:cNvGrpSpPr/>
          <p:nvPr/>
        </p:nvGrpSpPr>
        <p:grpSpPr>
          <a:xfrm>
            <a:off x="8412693" y="4413711"/>
            <a:ext cx="3401599" cy="1263971"/>
            <a:chOff x="695400" y="5611276"/>
            <a:chExt cx="4611688" cy="1100491"/>
          </a:xfrm>
        </p:grpSpPr>
        <p:sp>
          <p:nvSpPr>
            <p:cNvPr id="53" name="Freeform 55"/>
            <p:cNvSpPr/>
            <p:nvPr/>
          </p:nvSpPr>
          <p:spPr bwMode="auto">
            <a:xfrm>
              <a:off x="695400" y="5620800"/>
              <a:ext cx="4611688" cy="574675"/>
            </a:xfrm>
            <a:custGeom>
              <a:avLst/>
              <a:gdLst>
                <a:gd name="T0" fmla="*/ 0 w 10886"/>
                <a:gd name="T1" fmla="*/ 670 h 1353"/>
                <a:gd name="T2" fmla="*/ 0 w 10886"/>
                <a:gd name="T3" fmla="*/ 1353 h 1353"/>
                <a:gd name="T4" fmla="*/ 10886 w 10886"/>
                <a:gd name="T5" fmla="*/ 1353 h 1353"/>
                <a:gd name="T6" fmla="*/ 10886 w 10886"/>
                <a:gd name="T7" fmla="*/ 670 h 1353"/>
                <a:gd name="T8" fmla="*/ 2488 w 10886"/>
                <a:gd name="T9" fmla="*/ 265 h 1353"/>
                <a:gd name="T10" fmla="*/ 0 w 10886"/>
                <a:gd name="T11" fmla="*/ 670 h 1353"/>
              </a:gdLst>
              <a:ahLst/>
              <a:cxnLst>
                <a:cxn ang="0">
                  <a:pos x="T0" y="T1"/>
                </a:cxn>
                <a:cxn ang="0">
                  <a:pos x="T2" y="T3"/>
                </a:cxn>
                <a:cxn ang="0">
                  <a:pos x="T4" y="T5"/>
                </a:cxn>
                <a:cxn ang="0">
                  <a:pos x="T6" y="T7"/>
                </a:cxn>
                <a:cxn ang="0">
                  <a:pos x="T8" y="T9"/>
                </a:cxn>
                <a:cxn ang="0">
                  <a:pos x="T10" y="T11"/>
                </a:cxn>
              </a:cxnLst>
              <a:rect l="0" t="0" r="r" b="b"/>
              <a:pathLst>
                <a:path w="10886" h="1353">
                  <a:moveTo>
                    <a:pt x="0" y="670"/>
                  </a:moveTo>
                  <a:lnTo>
                    <a:pt x="0" y="1353"/>
                  </a:lnTo>
                  <a:lnTo>
                    <a:pt x="10886" y="1353"/>
                  </a:lnTo>
                  <a:lnTo>
                    <a:pt x="10886" y="670"/>
                  </a:lnTo>
                  <a:cubicBezTo>
                    <a:pt x="9253" y="181"/>
                    <a:pt x="5493" y="0"/>
                    <a:pt x="2488" y="265"/>
                  </a:cubicBezTo>
                  <a:cubicBezTo>
                    <a:pt x="1436" y="358"/>
                    <a:pt x="572" y="499"/>
                    <a:pt x="0" y="670"/>
                  </a:cubicBezTo>
                  <a:close/>
                </a:path>
              </a:pathLst>
            </a:custGeom>
            <a:solidFill>
              <a:srgbClr val="D8D8D8"/>
            </a:solidFill>
            <a:ln w="0">
              <a:solidFill>
                <a:srgbClr val="000000"/>
              </a:solidFill>
              <a:prstDash val="solid"/>
              <a:round/>
            </a:ln>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54" name="Freeform 56"/>
            <p:cNvSpPr/>
            <p:nvPr/>
          </p:nvSpPr>
          <p:spPr bwMode="auto">
            <a:xfrm>
              <a:off x="695400" y="5620800"/>
              <a:ext cx="4611688" cy="574675"/>
            </a:xfrm>
            <a:custGeom>
              <a:avLst/>
              <a:gdLst>
                <a:gd name="T0" fmla="*/ 0 w 10886"/>
                <a:gd name="T1" fmla="*/ 670 h 1353"/>
                <a:gd name="T2" fmla="*/ 0 w 10886"/>
                <a:gd name="T3" fmla="*/ 1353 h 1353"/>
                <a:gd name="T4" fmla="*/ 10886 w 10886"/>
                <a:gd name="T5" fmla="*/ 1353 h 1353"/>
                <a:gd name="T6" fmla="*/ 10886 w 10886"/>
                <a:gd name="T7" fmla="*/ 670 h 1353"/>
                <a:gd name="T8" fmla="*/ 2488 w 10886"/>
                <a:gd name="T9" fmla="*/ 265 h 1353"/>
                <a:gd name="T10" fmla="*/ 0 w 10886"/>
                <a:gd name="T11" fmla="*/ 670 h 1353"/>
              </a:gdLst>
              <a:ahLst/>
              <a:cxnLst>
                <a:cxn ang="0">
                  <a:pos x="T0" y="T1"/>
                </a:cxn>
                <a:cxn ang="0">
                  <a:pos x="T2" y="T3"/>
                </a:cxn>
                <a:cxn ang="0">
                  <a:pos x="T4" y="T5"/>
                </a:cxn>
                <a:cxn ang="0">
                  <a:pos x="T6" y="T7"/>
                </a:cxn>
                <a:cxn ang="0">
                  <a:pos x="T8" y="T9"/>
                </a:cxn>
                <a:cxn ang="0">
                  <a:pos x="T10" y="T11"/>
                </a:cxn>
              </a:cxnLst>
              <a:rect l="0" t="0" r="r" b="b"/>
              <a:pathLst>
                <a:path w="10886" h="1353">
                  <a:moveTo>
                    <a:pt x="0" y="670"/>
                  </a:moveTo>
                  <a:lnTo>
                    <a:pt x="0" y="1353"/>
                  </a:lnTo>
                  <a:lnTo>
                    <a:pt x="10886" y="1353"/>
                  </a:lnTo>
                  <a:lnTo>
                    <a:pt x="10886" y="670"/>
                  </a:lnTo>
                  <a:cubicBezTo>
                    <a:pt x="9253" y="181"/>
                    <a:pt x="5493" y="0"/>
                    <a:pt x="2488" y="265"/>
                  </a:cubicBezTo>
                  <a:cubicBezTo>
                    <a:pt x="1436" y="358"/>
                    <a:pt x="572" y="499"/>
                    <a:pt x="0" y="670"/>
                  </a:cubicBezTo>
                  <a:close/>
                </a:path>
              </a:pathLst>
            </a:custGeom>
            <a:noFill/>
            <a:ln w="6350" cap="sq">
              <a:solidFill>
                <a:srgbClr val="D8D8D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55" name="Freeform 57"/>
            <p:cNvSpPr/>
            <p:nvPr/>
          </p:nvSpPr>
          <p:spPr bwMode="auto">
            <a:xfrm>
              <a:off x="1336750" y="5763675"/>
              <a:ext cx="1408113" cy="431800"/>
            </a:xfrm>
            <a:custGeom>
              <a:avLst/>
              <a:gdLst>
                <a:gd name="T0" fmla="*/ 0 w 3326"/>
                <a:gd name="T1" fmla="*/ 503 h 1015"/>
                <a:gd name="T2" fmla="*/ 0 w 3326"/>
                <a:gd name="T3" fmla="*/ 1015 h 1015"/>
                <a:gd name="T4" fmla="*/ 3326 w 3326"/>
                <a:gd name="T5" fmla="*/ 1015 h 1015"/>
                <a:gd name="T6" fmla="*/ 3326 w 3326"/>
                <a:gd name="T7" fmla="*/ 503 h 1015"/>
                <a:gd name="T8" fmla="*/ 760 w 3326"/>
                <a:gd name="T9" fmla="*/ 199 h 1015"/>
                <a:gd name="T10" fmla="*/ 0 w 3326"/>
                <a:gd name="T11" fmla="*/ 503 h 1015"/>
              </a:gdLst>
              <a:ahLst/>
              <a:cxnLst>
                <a:cxn ang="0">
                  <a:pos x="T0" y="T1"/>
                </a:cxn>
                <a:cxn ang="0">
                  <a:pos x="T2" y="T3"/>
                </a:cxn>
                <a:cxn ang="0">
                  <a:pos x="T4" y="T5"/>
                </a:cxn>
                <a:cxn ang="0">
                  <a:pos x="T6" y="T7"/>
                </a:cxn>
                <a:cxn ang="0">
                  <a:pos x="T8" y="T9"/>
                </a:cxn>
                <a:cxn ang="0">
                  <a:pos x="T10" y="T11"/>
                </a:cxn>
              </a:cxnLst>
              <a:rect l="0" t="0" r="r" b="b"/>
              <a:pathLst>
                <a:path w="3326" h="1015">
                  <a:moveTo>
                    <a:pt x="0" y="503"/>
                  </a:moveTo>
                  <a:lnTo>
                    <a:pt x="0" y="1015"/>
                  </a:lnTo>
                  <a:lnTo>
                    <a:pt x="3326" y="1015"/>
                  </a:lnTo>
                  <a:lnTo>
                    <a:pt x="3326" y="503"/>
                  </a:lnTo>
                  <a:cubicBezTo>
                    <a:pt x="2828" y="136"/>
                    <a:pt x="1679" y="0"/>
                    <a:pt x="760" y="199"/>
                  </a:cubicBezTo>
                  <a:cubicBezTo>
                    <a:pt x="439" y="269"/>
                    <a:pt x="175" y="374"/>
                    <a:pt x="0" y="503"/>
                  </a:cubicBezTo>
                  <a:close/>
                </a:path>
              </a:pathLst>
            </a:custGeom>
            <a:solidFill>
              <a:srgbClr val="F4B183"/>
            </a:solidFill>
            <a:ln w="0">
              <a:solidFill>
                <a:srgbClr val="000000"/>
              </a:solidFill>
              <a:prstDash val="solid"/>
              <a:round/>
            </a:ln>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56" name="Freeform 58"/>
            <p:cNvSpPr/>
            <p:nvPr/>
          </p:nvSpPr>
          <p:spPr bwMode="auto">
            <a:xfrm>
              <a:off x="1336750" y="5763675"/>
              <a:ext cx="1408113" cy="431800"/>
            </a:xfrm>
            <a:custGeom>
              <a:avLst/>
              <a:gdLst>
                <a:gd name="T0" fmla="*/ 0 w 3326"/>
                <a:gd name="T1" fmla="*/ 503 h 1015"/>
                <a:gd name="T2" fmla="*/ 0 w 3326"/>
                <a:gd name="T3" fmla="*/ 1015 h 1015"/>
                <a:gd name="T4" fmla="*/ 3326 w 3326"/>
                <a:gd name="T5" fmla="*/ 1015 h 1015"/>
                <a:gd name="T6" fmla="*/ 3326 w 3326"/>
                <a:gd name="T7" fmla="*/ 503 h 1015"/>
                <a:gd name="T8" fmla="*/ 760 w 3326"/>
                <a:gd name="T9" fmla="*/ 199 h 1015"/>
                <a:gd name="T10" fmla="*/ 0 w 3326"/>
                <a:gd name="T11" fmla="*/ 503 h 1015"/>
              </a:gdLst>
              <a:ahLst/>
              <a:cxnLst>
                <a:cxn ang="0">
                  <a:pos x="T0" y="T1"/>
                </a:cxn>
                <a:cxn ang="0">
                  <a:pos x="T2" y="T3"/>
                </a:cxn>
                <a:cxn ang="0">
                  <a:pos x="T4" y="T5"/>
                </a:cxn>
                <a:cxn ang="0">
                  <a:pos x="T6" y="T7"/>
                </a:cxn>
                <a:cxn ang="0">
                  <a:pos x="T8" y="T9"/>
                </a:cxn>
                <a:cxn ang="0">
                  <a:pos x="T10" y="T11"/>
                </a:cxn>
              </a:cxnLst>
              <a:rect l="0" t="0" r="r" b="b"/>
              <a:pathLst>
                <a:path w="3326" h="1015">
                  <a:moveTo>
                    <a:pt x="0" y="503"/>
                  </a:moveTo>
                  <a:lnTo>
                    <a:pt x="0" y="1015"/>
                  </a:lnTo>
                  <a:lnTo>
                    <a:pt x="3326" y="1015"/>
                  </a:lnTo>
                  <a:lnTo>
                    <a:pt x="3326" y="503"/>
                  </a:lnTo>
                  <a:cubicBezTo>
                    <a:pt x="2828" y="136"/>
                    <a:pt x="1679" y="0"/>
                    <a:pt x="760" y="199"/>
                  </a:cubicBezTo>
                  <a:cubicBezTo>
                    <a:pt x="439" y="269"/>
                    <a:pt x="175" y="374"/>
                    <a:pt x="0" y="503"/>
                  </a:cubicBezTo>
                  <a:close/>
                </a:path>
              </a:pathLst>
            </a:custGeom>
            <a:noFill/>
            <a:ln w="6350" cap="sq">
              <a:solidFill>
                <a:srgbClr val="D8D8D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57" name="Rectangle 60"/>
            <p:cNvSpPr>
              <a:spLocks noChangeArrowheads="1"/>
            </p:cNvSpPr>
            <p:nvPr/>
          </p:nvSpPr>
          <p:spPr bwMode="auto">
            <a:xfrm>
              <a:off x="2122563" y="5871625"/>
              <a:ext cx="172179" cy="18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sz="135" dirty="0">
                <a:solidFill>
                  <a:prstClr val="black"/>
                </a:solidFill>
                <a:ea typeface="微软雅黑" panose="020B0503020204020204" charset="-122"/>
                <a:sym typeface="Arial" panose="020B0604020202020204" pitchFamily="34" charset="0"/>
              </a:endParaRPr>
            </a:p>
          </p:txBody>
        </p:sp>
        <p:sp>
          <p:nvSpPr>
            <p:cNvPr id="58" name="Rectangle 62"/>
            <p:cNvSpPr>
              <a:spLocks noChangeArrowheads="1"/>
            </p:cNvSpPr>
            <p:nvPr/>
          </p:nvSpPr>
          <p:spPr bwMode="auto">
            <a:xfrm>
              <a:off x="1582123" y="5967877"/>
              <a:ext cx="1154461" cy="1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zh-CN" sz="900" dirty="0">
                  <a:solidFill>
                    <a:srgbClr val="000000"/>
                  </a:solidFill>
                  <a:ea typeface="微软雅黑" panose="020B0503020204020204" charset="-122"/>
                  <a:sym typeface="Arial" panose="020B0604020202020204" pitchFamily="34" charset="0"/>
                </a:rPr>
                <a:t>N</a:t>
              </a:r>
              <a:r>
                <a:rPr lang="zh-CN" altLang="zh-CN" sz="900" dirty="0">
                  <a:solidFill>
                    <a:srgbClr val="000000"/>
                  </a:solidFill>
                  <a:ea typeface="微软雅黑" panose="020B0503020204020204" charset="-122"/>
                  <a:sym typeface="Arial" panose="020B0604020202020204" pitchFamily="34" charset="0"/>
                </a:rPr>
                <a:t>umerology</a:t>
              </a:r>
              <a:r>
                <a:rPr lang="en-US" altLang="zh-CN" sz="900" dirty="0">
                  <a:solidFill>
                    <a:srgbClr val="000000"/>
                  </a:solidFill>
                  <a:ea typeface="微软雅黑" panose="020B0503020204020204" charset="-122"/>
                  <a:sym typeface="Arial" panose="020B0604020202020204" pitchFamily="34" charset="0"/>
                </a:rPr>
                <a:t> 1</a:t>
              </a:r>
              <a:endParaRPr lang="zh-CN" altLang="zh-CN" sz="135" dirty="0">
                <a:solidFill>
                  <a:prstClr val="black"/>
                </a:solidFill>
                <a:ea typeface="微软雅黑" panose="020B0503020204020204" charset="-122"/>
                <a:sym typeface="Arial" panose="020B0604020202020204" pitchFamily="34" charset="0"/>
              </a:endParaRPr>
            </a:p>
          </p:txBody>
        </p:sp>
        <p:sp>
          <p:nvSpPr>
            <p:cNvPr id="59" name="Rectangle 64"/>
            <p:cNvSpPr>
              <a:spLocks noChangeArrowheads="1"/>
            </p:cNvSpPr>
            <p:nvPr/>
          </p:nvSpPr>
          <p:spPr bwMode="auto">
            <a:xfrm>
              <a:off x="2338463" y="6001800"/>
              <a:ext cx="172179" cy="18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sz="135" dirty="0">
                <a:solidFill>
                  <a:prstClr val="black"/>
                </a:solidFill>
                <a:ea typeface="微软雅黑" panose="020B0503020204020204" charset="-122"/>
                <a:sym typeface="Arial" panose="020B0604020202020204" pitchFamily="34" charset="0"/>
              </a:endParaRPr>
            </a:p>
          </p:txBody>
        </p:sp>
        <p:sp>
          <p:nvSpPr>
            <p:cNvPr id="60" name="Line 65"/>
            <p:cNvSpPr>
              <a:spLocks noChangeShapeType="1"/>
            </p:cNvSpPr>
            <p:nvPr/>
          </p:nvSpPr>
          <p:spPr bwMode="auto">
            <a:xfrm>
              <a:off x="1405013" y="6387563"/>
              <a:ext cx="1271588" cy="0"/>
            </a:xfrm>
            <a:prstGeom prst="line">
              <a:avLst/>
            </a:prstGeom>
            <a:noFill/>
            <a:ln w="6350"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61" name="Freeform 66"/>
            <p:cNvSpPr/>
            <p:nvPr/>
          </p:nvSpPr>
          <p:spPr bwMode="auto">
            <a:xfrm>
              <a:off x="1336750" y="6362163"/>
              <a:ext cx="74613" cy="50800"/>
            </a:xfrm>
            <a:custGeom>
              <a:avLst/>
              <a:gdLst>
                <a:gd name="T0" fmla="*/ 47 w 47"/>
                <a:gd name="T1" fmla="*/ 32 h 32"/>
                <a:gd name="T2" fmla="*/ 0 w 47"/>
                <a:gd name="T3" fmla="*/ 16 h 32"/>
                <a:gd name="T4" fmla="*/ 47 w 47"/>
                <a:gd name="T5" fmla="*/ 0 h 32"/>
                <a:gd name="T6" fmla="*/ 47 w 47"/>
                <a:gd name="T7" fmla="*/ 32 h 32"/>
              </a:gdLst>
              <a:ahLst/>
              <a:cxnLst>
                <a:cxn ang="0">
                  <a:pos x="T0" y="T1"/>
                </a:cxn>
                <a:cxn ang="0">
                  <a:pos x="T2" y="T3"/>
                </a:cxn>
                <a:cxn ang="0">
                  <a:pos x="T4" y="T5"/>
                </a:cxn>
                <a:cxn ang="0">
                  <a:pos x="T6" y="T7"/>
                </a:cxn>
              </a:cxnLst>
              <a:rect l="0" t="0" r="r" b="b"/>
              <a:pathLst>
                <a:path w="47" h="32">
                  <a:moveTo>
                    <a:pt x="47" y="32"/>
                  </a:moveTo>
                  <a:lnTo>
                    <a:pt x="0" y="16"/>
                  </a:lnTo>
                  <a:lnTo>
                    <a:pt x="47" y="0"/>
                  </a:lnTo>
                  <a:lnTo>
                    <a:pt x="47" y="3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62" name="Freeform 67"/>
            <p:cNvSpPr/>
            <p:nvPr/>
          </p:nvSpPr>
          <p:spPr bwMode="auto">
            <a:xfrm>
              <a:off x="2670250" y="6362163"/>
              <a:ext cx="74613" cy="50800"/>
            </a:xfrm>
            <a:custGeom>
              <a:avLst/>
              <a:gdLst>
                <a:gd name="T0" fmla="*/ 0 w 47"/>
                <a:gd name="T1" fmla="*/ 0 h 32"/>
                <a:gd name="T2" fmla="*/ 47 w 47"/>
                <a:gd name="T3" fmla="*/ 16 h 32"/>
                <a:gd name="T4" fmla="*/ 0 w 47"/>
                <a:gd name="T5" fmla="*/ 32 h 32"/>
                <a:gd name="T6" fmla="*/ 0 w 47"/>
                <a:gd name="T7" fmla="*/ 0 h 32"/>
              </a:gdLst>
              <a:ahLst/>
              <a:cxnLst>
                <a:cxn ang="0">
                  <a:pos x="T0" y="T1"/>
                </a:cxn>
                <a:cxn ang="0">
                  <a:pos x="T2" y="T3"/>
                </a:cxn>
                <a:cxn ang="0">
                  <a:pos x="T4" y="T5"/>
                </a:cxn>
                <a:cxn ang="0">
                  <a:pos x="T6" y="T7"/>
                </a:cxn>
              </a:cxnLst>
              <a:rect l="0" t="0" r="r" b="b"/>
              <a:pathLst>
                <a:path w="47" h="32">
                  <a:moveTo>
                    <a:pt x="0" y="0"/>
                  </a:moveTo>
                  <a:lnTo>
                    <a:pt x="47" y="16"/>
                  </a:lnTo>
                  <a:lnTo>
                    <a:pt x="0" y="3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63" name="Rectangle 70"/>
            <p:cNvSpPr>
              <a:spLocks noChangeArrowheads="1"/>
            </p:cNvSpPr>
            <p:nvPr/>
          </p:nvSpPr>
          <p:spPr bwMode="auto">
            <a:xfrm>
              <a:off x="1847527" y="6237312"/>
              <a:ext cx="533755" cy="1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zh-CN" sz="900" dirty="0">
                  <a:solidFill>
                    <a:srgbClr val="000000"/>
                  </a:solidFill>
                  <a:ea typeface="微软雅黑" panose="020B0503020204020204" charset="-122"/>
                  <a:sym typeface="Arial" panose="020B0604020202020204" pitchFamily="34" charset="0"/>
                </a:rPr>
                <a:t> BWP</a:t>
              </a:r>
              <a:r>
                <a:rPr lang="zh-CN" altLang="zh-CN" sz="900" dirty="0">
                  <a:solidFill>
                    <a:srgbClr val="000000"/>
                  </a:solidFill>
                  <a:ea typeface="微软雅黑" panose="020B0503020204020204" charset="-122"/>
                  <a:sym typeface="Arial" panose="020B0604020202020204" pitchFamily="34" charset="0"/>
                </a:rPr>
                <a:t>1 </a:t>
              </a:r>
              <a:endParaRPr lang="zh-CN" altLang="zh-CN" sz="135" dirty="0">
                <a:solidFill>
                  <a:prstClr val="black"/>
                </a:solidFill>
                <a:ea typeface="微软雅黑" panose="020B0503020204020204" charset="-122"/>
                <a:sym typeface="Arial" panose="020B0604020202020204" pitchFamily="34" charset="0"/>
              </a:endParaRPr>
            </a:p>
          </p:txBody>
        </p:sp>
        <p:sp>
          <p:nvSpPr>
            <p:cNvPr id="64" name="Line 72"/>
            <p:cNvSpPr>
              <a:spLocks noChangeShapeType="1"/>
            </p:cNvSpPr>
            <p:nvPr/>
          </p:nvSpPr>
          <p:spPr bwMode="auto">
            <a:xfrm>
              <a:off x="765250" y="6579650"/>
              <a:ext cx="4473575" cy="0"/>
            </a:xfrm>
            <a:prstGeom prst="line">
              <a:avLst/>
            </a:prstGeom>
            <a:noFill/>
            <a:ln w="6350"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65" name="Freeform 73"/>
            <p:cNvSpPr/>
            <p:nvPr/>
          </p:nvSpPr>
          <p:spPr bwMode="auto">
            <a:xfrm>
              <a:off x="695400" y="6554250"/>
              <a:ext cx="76200" cy="50800"/>
            </a:xfrm>
            <a:custGeom>
              <a:avLst/>
              <a:gdLst>
                <a:gd name="T0" fmla="*/ 48 w 48"/>
                <a:gd name="T1" fmla="*/ 32 h 32"/>
                <a:gd name="T2" fmla="*/ 0 w 48"/>
                <a:gd name="T3" fmla="*/ 16 h 32"/>
                <a:gd name="T4" fmla="*/ 48 w 48"/>
                <a:gd name="T5" fmla="*/ 0 h 32"/>
                <a:gd name="T6" fmla="*/ 48 w 48"/>
                <a:gd name="T7" fmla="*/ 32 h 32"/>
              </a:gdLst>
              <a:ahLst/>
              <a:cxnLst>
                <a:cxn ang="0">
                  <a:pos x="T0" y="T1"/>
                </a:cxn>
                <a:cxn ang="0">
                  <a:pos x="T2" y="T3"/>
                </a:cxn>
                <a:cxn ang="0">
                  <a:pos x="T4" y="T5"/>
                </a:cxn>
                <a:cxn ang="0">
                  <a:pos x="T6" y="T7"/>
                </a:cxn>
              </a:cxnLst>
              <a:rect l="0" t="0" r="r" b="b"/>
              <a:pathLst>
                <a:path w="48" h="32">
                  <a:moveTo>
                    <a:pt x="48" y="32"/>
                  </a:moveTo>
                  <a:lnTo>
                    <a:pt x="0" y="16"/>
                  </a:lnTo>
                  <a:lnTo>
                    <a:pt x="48" y="0"/>
                  </a:lnTo>
                  <a:lnTo>
                    <a:pt x="48" y="3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66" name="Freeform 74"/>
            <p:cNvSpPr/>
            <p:nvPr/>
          </p:nvSpPr>
          <p:spPr bwMode="auto">
            <a:xfrm>
              <a:off x="5232475" y="6554250"/>
              <a:ext cx="74613" cy="50800"/>
            </a:xfrm>
            <a:custGeom>
              <a:avLst/>
              <a:gdLst>
                <a:gd name="T0" fmla="*/ 0 w 47"/>
                <a:gd name="T1" fmla="*/ 0 h 32"/>
                <a:gd name="T2" fmla="*/ 47 w 47"/>
                <a:gd name="T3" fmla="*/ 16 h 32"/>
                <a:gd name="T4" fmla="*/ 0 w 47"/>
                <a:gd name="T5" fmla="*/ 32 h 32"/>
                <a:gd name="T6" fmla="*/ 0 w 47"/>
                <a:gd name="T7" fmla="*/ 0 h 32"/>
              </a:gdLst>
              <a:ahLst/>
              <a:cxnLst>
                <a:cxn ang="0">
                  <a:pos x="T0" y="T1"/>
                </a:cxn>
                <a:cxn ang="0">
                  <a:pos x="T2" y="T3"/>
                </a:cxn>
                <a:cxn ang="0">
                  <a:pos x="T4" y="T5"/>
                </a:cxn>
                <a:cxn ang="0">
                  <a:pos x="T6" y="T7"/>
                </a:cxn>
              </a:cxnLst>
              <a:rect l="0" t="0" r="r" b="b"/>
              <a:pathLst>
                <a:path w="47" h="32">
                  <a:moveTo>
                    <a:pt x="0" y="0"/>
                  </a:moveTo>
                  <a:lnTo>
                    <a:pt x="47" y="16"/>
                  </a:lnTo>
                  <a:lnTo>
                    <a:pt x="0" y="3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67" name="Rectangle 76"/>
            <p:cNvSpPr>
              <a:spLocks noChangeArrowheads="1"/>
            </p:cNvSpPr>
            <p:nvPr/>
          </p:nvSpPr>
          <p:spPr bwMode="auto">
            <a:xfrm>
              <a:off x="2735182" y="6591241"/>
              <a:ext cx="1928964" cy="1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900" dirty="0">
                  <a:solidFill>
                    <a:srgbClr val="000000"/>
                  </a:solidFill>
                  <a:ea typeface="微软雅黑" panose="020B0503020204020204" charset="-122"/>
                  <a:sym typeface="Arial" panose="020B0604020202020204" pitchFamily="34" charset="0"/>
                </a:rPr>
                <a:t>Carrier B</a:t>
              </a:r>
              <a:r>
                <a:rPr lang="en-US" altLang="zh-CN" sz="900" dirty="0">
                  <a:solidFill>
                    <a:srgbClr val="000000"/>
                  </a:solidFill>
                  <a:ea typeface="微软雅黑" panose="020B0503020204020204" charset="-122"/>
                  <a:sym typeface="Arial" panose="020B0604020202020204" pitchFamily="34" charset="0"/>
                </a:rPr>
                <a:t>and </a:t>
              </a:r>
              <a:r>
                <a:rPr lang="zh-CN" altLang="zh-CN" sz="900" dirty="0">
                  <a:solidFill>
                    <a:srgbClr val="000000"/>
                  </a:solidFill>
                  <a:ea typeface="微软雅黑" panose="020B0503020204020204" charset="-122"/>
                  <a:sym typeface="Arial" panose="020B0604020202020204" pitchFamily="34" charset="0"/>
                </a:rPr>
                <a:t>W</a:t>
              </a:r>
              <a:r>
                <a:rPr lang="en-US" altLang="zh-CN" sz="900" dirty="0">
                  <a:solidFill>
                    <a:srgbClr val="000000"/>
                  </a:solidFill>
                  <a:ea typeface="微软雅黑" panose="020B0503020204020204" charset="-122"/>
                  <a:sym typeface="Arial" panose="020B0604020202020204" pitchFamily="34" charset="0"/>
                </a:rPr>
                <a:t>idth</a:t>
              </a:r>
              <a:endParaRPr lang="zh-CN" altLang="zh-CN" sz="135" dirty="0">
                <a:solidFill>
                  <a:prstClr val="black"/>
                </a:solidFill>
                <a:ea typeface="微软雅黑" panose="020B0503020204020204" charset="-122"/>
                <a:sym typeface="Arial" panose="020B0604020202020204" pitchFamily="34" charset="0"/>
              </a:endParaRPr>
            </a:p>
          </p:txBody>
        </p:sp>
        <p:sp>
          <p:nvSpPr>
            <p:cNvPr id="68" name="Freeform 77"/>
            <p:cNvSpPr>
              <a:spLocks noEditPoints="1"/>
            </p:cNvSpPr>
            <p:nvPr/>
          </p:nvSpPr>
          <p:spPr bwMode="auto">
            <a:xfrm>
              <a:off x="1333575" y="5806538"/>
              <a:ext cx="6350" cy="646112"/>
            </a:xfrm>
            <a:custGeom>
              <a:avLst/>
              <a:gdLst>
                <a:gd name="T0" fmla="*/ 0 w 16"/>
                <a:gd name="T1" fmla="*/ 24 h 1521"/>
                <a:gd name="T2" fmla="*/ 16 w 16"/>
                <a:gd name="T3" fmla="*/ 56 h 1521"/>
                <a:gd name="T4" fmla="*/ 0 w 16"/>
                <a:gd name="T5" fmla="*/ 56 h 1521"/>
                <a:gd name="T6" fmla="*/ 16 w 16"/>
                <a:gd name="T7" fmla="*/ 120 h 1521"/>
                <a:gd name="T8" fmla="*/ 8 w 16"/>
                <a:gd name="T9" fmla="*/ 96 h 1521"/>
                <a:gd name="T10" fmla="*/ 8 w 16"/>
                <a:gd name="T11" fmla="*/ 176 h 1521"/>
                <a:gd name="T12" fmla="*/ 16 w 16"/>
                <a:gd name="T13" fmla="*/ 152 h 1521"/>
                <a:gd name="T14" fmla="*/ 0 w 16"/>
                <a:gd name="T15" fmla="*/ 216 h 1521"/>
                <a:gd name="T16" fmla="*/ 16 w 16"/>
                <a:gd name="T17" fmla="*/ 248 h 1521"/>
                <a:gd name="T18" fmla="*/ 0 w 16"/>
                <a:gd name="T19" fmla="*/ 248 h 1521"/>
                <a:gd name="T20" fmla="*/ 16 w 16"/>
                <a:gd name="T21" fmla="*/ 312 h 1521"/>
                <a:gd name="T22" fmla="*/ 8 w 16"/>
                <a:gd name="T23" fmla="*/ 288 h 1521"/>
                <a:gd name="T24" fmla="*/ 8 w 16"/>
                <a:gd name="T25" fmla="*/ 368 h 1521"/>
                <a:gd name="T26" fmla="*/ 16 w 16"/>
                <a:gd name="T27" fmla="*/ 344 h 1521"/>
                <a:gd name="T28" fmla="*/ 0 w 16"/>
                <a:gd name="T29" fmla="*/ 408 h 1521"/>
                <a:gd name="T30" fmla="*/ 16 w 16"/>
                <a:gd name="T31" fmla="*/ 440 h 1521"/>
                <a:gd name="T32" fmla="*/ 0 w 16"/>
                <a:gd name="T33" fmla="*/ 440 h 1521"/>
                <a:gd name="T34" fmla="*/ 16 w 16"/>
                <a:gd name="T35" fmla="*/ 504 h 1521"/>
                <a:gd name="T36" fmla="*/ 8 w 16"/>
                <a:gd name="T37" fmla="*/ 480 h 1521"/>
                <a:gd name="T38" fmla="*/ 8 w 16"/>
                <a:gd name="T39" fmla="*/ 560 h 1521"/>
                <a:gd name="T40" fmla="*/ 16 w 16"/>
                <a:gd name="T41" fmla="*/ 536 h 1521"/>
                <a:gd name="T42" fmla="*/ 0 w 16"/>
                <a:gd name="T43" fmla="*/ 600 h 1521"/>
                <a:gd name="T44" fmla="*/ 16 w 16"/>
                <a:gd name="T45" fmla="*/ 632 h 1521"/>
                <a:gd name="T46" fmla="*/ 0 w 16"/>
                <a:gd name="T47" fmla="*/ 632 h 1521"/>
                <a:gd name="T48" fmla="*/ 16 w 16"/>
                <a:gd name="T49" fmla="*/ 696 h 1521"/>
                <a:gd name="T50" fmla="*/ 8 w 16"/>
                <a:gd name="T51" fmla="*/ 672 h 1521"/>
                <a:gd name="T52" fmla="*/ 8 w 16"/>
                <a:gd name="T53" fmla="*/ 752 h 1521"/>
                <a:gd name="T54" fmla="*/ 16 w 16"/>
                <a:gd name="T55" fmla="*/ 728 h 1521"/>
                <a:gd name="T56" fmla="*/ 0 w 16"/>
                <a:gd name="T57" fmla="*/ 792 h 1521"/>
                <a:gd name="T58" fmla="*/ 16 w 16"/>
                <a:gd name="T59" fmla="*/ 824 h 1521"/>
                <a:gd name="T60" fmla="*/ 0 w 16"/>
                <a:gd name="T61" fmla="*/ 824 h 1521"/>
                <a:gd name="T62" fmla="*/ 16 w 16"/>
                <a:gd name="T63" fmla="*/ 889 h 1521"/>
                <a:gd name="T64" fmla="*/ 8 w 16"/>
                <a:gd name="T65" fmla="*/ 864 h 1521"/>
                <a:gd name="T66" fmla="*/ 8 w 16"/>
                <a:gd name="T67" fmla="*/ 945 h 1521"/>
                <a:gd name="T68" fmla="*/ 16 w 16"/>
                <a:gd name="T69" fmla="*/ 921 h 1521"/>
                <a:gd name="T70" fmla="*/ 0 w 16"/>
                <a:gd name="T71" fmla="*/ 985 h 1521"/>
                <a:gd name="T72" fmla="*/ 16 w 16"/>
                <a:gd name="T73" fmla="*/ 1017 h 1521"/>
                <a:gd name="T74" fmla="*/ 0 w 16"/>
                <a:gd name="T75" fmla="*/ 1017 h 1521"/>
                <a:gd name="T76" fmla="*/ 16 w 16"/>
                <a:gd name="T77" fmla="*/ 1081 h 1521"/>
                <a:gd name="T78" fmla="*/ 8 w 16"/>
                <a:gd name="T79" fmla="*/ 1057 h 1521"/>
                <a:gd name="T80" fmla="*/ 8 w 16"/>
                <a:gd name="T81" fmla="*/ 1137 h 1521"/>
                <a:gd name="T82" fmla="*/ 16 w 16"/>
                <a:gd name="T83" fmla="*/ 1113 h 1521"/>
                <a:gd name="T84" fmla="*/ 0 w 16"/>
                <a:gd name="T85" fmla="*/ 1177 h 1521"/>
                <a:gd name="T86" fmla="*/ 16 w 16"/>
                <a:gd name="T87" fmla="*/ 1209 h 1521"/>
                <a:gd name="T88" fmla="*/ 0 w 16"/>
                <a:gd name="T89" fmla="*/ 1209 h 1521"/>
                <a:gd name="T90" fmla="*/ 16 w 16"/>
                <a:gd name="T91" fmla="*/ 1273 h 1521"/>
                <a:gd name="T92" fmla="*/ 8 w 16"/>
                <a:gd name="T93" fmla="*/ 1249 h 1521"/>
                <a:gd name="T94" fmla="*/ 8 w 16"/>
                <a:gd name="T95" fmla="*/ 1329 h 1521"/>
                <a:gd name="T96" fmla="*/ 16 w 16"/>
                <a:gd name="T97" fmla="*/ 1305 h 1521"/>
                <a:gd name="T98" fmla="*/ 0 w 16"/>
                <a:gd name="T99" fmla="*/ 1369 h 1521"/>
                <a:gd name="T100" fmla="*/ 16 w 16"/>
                <a:gd name="T101" fmla="*/ 1401 h 1521"/>
                <a:gd name="T102" fmla="*/ 0 w 16"/>
                <a:gd name="T103" fmla="*/ 1401 h 1521"/>
                <a:gd name="T104" fmla="*/ 16 w 16"/>
                <a:gd name="T105" fmla="*/ 1465 h 1521"/>
                <a:gd name="T106" fmla="*/ 8 w 16"/>
                <a:gd name="T107" fmla="*/ 1441 h 1521"/>
                <a:gd name="T108" fmla="*/ 8 w 16"/>
                <a:gd name="T109" fmla="*/ 1521 h 1521"/>
                <a:gd name="T110" fmla="*/ 16 w 16"/>
                <a:gd name="T111" fmla="*/ 1497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 h="1521">
                  <a:moveTo>
                    <a:pt x="16" y="8"/>
                  </a:moveTo>
                  <a:lnTo>
                    <a:pt x="16" y="24"/>
                  </a:lnTo>
                  <a:cubicBezTo>
                    <a:pt x="16" y="28"/>
                    <a:pt x="13" y="32"/>
                    <a:pt x="8" y="32"/>
                  </a:cubicBezTo>
                  <a:cubicBezTo>
                    <a:pt x="4" y="32"/>
                    <a:pt x="0" y="28"/>
                    <a:pt x="0" y="24"/>
                  </a:cubicBezTo>
                  <a:lnTo>
                    <a:pt x="0" y="8"/>
                  </a:lnTo>
                  <a:cubicBezTo>
                    <a:pt x="0" y="3"/>
                    <a:pt x="4" y="0"/>
                    <a:pt x="8" y="0"/>
                  </a:cubicBezTo>
                  <a:cubicBezTo>
                    <a:pt x="13" y="0"/>
                    <a:pt x="16" y="3"/>
                    <a:pt x="16" y="8"/>
                  </a:cubicBezTo>
                  <a:close/>
                  <a:moveTo>
                    <a:pt x="16" y="56"/>
                  </a:moveTo>
                  <a:lnTo>
                    <a:pt x="16" y="72"/>
                  </a:lnTo>
                  <a:cubicBezTo>
                    <a:pt x="16" y="76"/>
                    <a:pt x="13" y="80"/>
                    <a:pt x="8" y="80"/>
                  </a:cubicBezTo>
                  <a:cubicBezTo>
                    <a:pt x="4" y="80"/>
                    <a:pt x="0" y="76"/>
                    <a:pt x="0" y="72"/>
                  </a:cubicBezTo>
                  <a:lnTo>
                    <a:pt x="0" y="56"/>
                  </a:lnTo>
                  <a:cubicBezTo>
                    <a:pt x="0" y="51"/>
                    <a:pt x="4" y="48"/>
                    <a:pt x="8" y="48"/>
                  </a:cubicBezTo>
                  <a:cubicBezTo>
                    <a:pt x="13" y="48"/>
                    <a:pt x="16" y="51"/>
                    <a:pt x="16" y="56"/>
                  </a:cubicBezTo>
                  <a:close/>
                  <a:moveTo>
                    <a:pt x="16" y="104"/>
                  </a:moveTo>
                  <a:lnTo>
                    <a:pt x="16" y="120"/>
                  </a:lnTo>
                  <a:cubicBezTo>
                    <a:pt x="16" y="124"/>
                    <a:pt x="13" y="128"/>
                    <a:pt x="8" y="128"/>
                  </a:cubicBezTo>
                  <a:cubicBezTo>
                    <a:pt x="4" y="128"/>
                    <a:pt x="0" y="124"/>
                    <a:pt x="0" y="120"/>
                  </a:cubicBezTo>
                  <a:lnTo>
                    <a:pt x="0" y="104"/>
                  </a:lnTo>
                  <a:cubicBezTo>
                    <a:pt x="0" y="99"/>
                    <a:pt x="4" y="96"/>
                    <a:pt x="8" y="96"/>
                  </a:cubicBezTo>
                  <a:cubicBezTo>
                    <a:pt x="13" y="96"/>
                    <a:pt x="16" y="99"/>
                    <a:pt x="16" y="104"/>
                  </a:cubicBezTo>
                  <a:close/>
                  <a:moveTo>
                    <a:pt x="16" y="152"/>
                  </a:moveTo>
                  <a:lnTo>
                    <a:pt x="16" y="168"/>
                  </a:lnTo>
                  <a:cubicBezTo>
                    <a:pt x="16" y="172"/>
                    <a:pt x="13" y="176"/>
                    <a:pt x="8" y="176"/>
                  </a:cubicBezTo>
                  <a:cubicBezTo>
                    <a:pt x="4" y="176"/>
                    <a:pt x="0" y="172"/>
                    <a:pt x="0" y="168"/>
                  </a:cubicBezTo>
                  <a:lnTo>
                    <a:pt x="0" y="152"/>
                  </a:lnTo>
                  <a:cubicBezTo>
                    <a:pt x="0" y="147"/>
                    <a:pt x="4" y="144"/>
                    <a:pt x="8" y="144"/>
                  </a:cubicBezTo>
                  <a:cubicBezTo>
                    <a:pt x="13" y="144"/>
                    <a:pt x="16" y="147"/>
                    <a:pt x="16" y="152"/>
                  </a:cubicBezTo>
                  <a:close/>
                  <a:moveTo>
                    <a:pt x="16" y="200"/>
                  </a:moveTo>
                  <a:lnTo>
                    <a:pt x="16" y="216"/>
                  </a:lnTo>
                  <a:cubicBezTo>
                    <a:pt x="16" y="220"/>
                    <a:pt x="13" y="224"/>
                    <a:pt x="8" y="224"/>
                  </a:cubicBezTo>
                  <a:cubicBezTo>
                    <a:pt x="4" y="224"/>
                    <a:pt x="0" y="220"/>
                    <a:pt x="0" y="216"/>
                  </a:cubicBezTo>
                  <a:lnTo>
                    <a:pt x="0" y="200"/>
                  </a:lnTo>
                  <a:cubicBezTo>
                    <a:pt x="0" y="195"/>
                    <a:pt x="4" y="192"/>
                    <a:pt x="8" y="192"/>
                  </a:cubicBezTo>
                  <a:cubicBezTo>
                    <a:pt x="13" y="192"/>
                    <a:pt x="16" y="195"/>
                    <a:pt x="16" y="200"/>
                  </a:cubicBezTo>
                  <a:close/>
                  <a:moveTo>
                    <a:pt x="16" y="248"/>
                  </a:moveTo>
                  <a:lnTo>
                    <a:pt x="16" y="264"/>
                  </a:lnTo>
                  <a:cubicBezTo>
                    <a:pt x="16" y="268"/>
                    <a:pt x="13" y="272"/>
                    <a:pt x="8" y="272"/>
                  </a:cubicBezTo>
                  <a:cubicBezTo>
                    <a:pt x="4" y="272"/>
                    <a:pt x="0" y="268"/>
                    <a:pt x="0" y="264"/>
                  </a:cubicBezTo>
                  <a:lnTo>
                    <a:pt x="0" y="248"/>
                  </a:lnTo>
                  <a:cubicBezTo>
                    <a:pt x="0" y="243"/>
                    <a:pt x="4" y="240"/>
                    <a:pt x="8" y="240"/>
                  </a:cubicBezTo>
                  <a:cubicBezTo>
                    <a:pt x="13" y="240"/>
                    <a:pt x="16" y="243"/>
                    <a:pt x="16" y="248"/>
                  </a:cubicBezTo>
                  <a:close/>
                  <a:moveTo>
                    <a:pt x="16" y="296"/>
                  </a:moveTo>
                  <a:lnTo>
                    <a:pt x="16" y="312"/>
                  </a:lnTo>
                  <a:cubicBezTo>
                    <a:pt x="16" y="316"/>
                    <a:pt x="13" y="320"/>
                    <a:pt x="8" y="320"/>
                  </a:cubicBezTo>
                  <a:cubicBezTo>
                    <a:pt x="4" y="320"/>
                    <a:pt x="0" y="316"/>
                    <a:pt x="0" y="312"/>
                  </a:cubicBezTo>
                  <a:lnTo>
                    <a:pt x="0" y="296"/>
                  </a:lnTo>
                  <a:cubicBezTo>
                    <a:pt x="0" y="291"/>
                    <a:pt x="4" y="288"/>
                    <a:pt x="8" y="288"/>
                  </a:cubicBezTo>
                  <a:cubicBezTo>
                    <a:pt x="13" y="288"/>
                    <a:pt x="16" y="291"/>
                    <a:pt x="16" y="296"/>
                  </a:cubicBezTo>
                  <a:close/>
                  <a:moveTo>
                    <a:pt x="16" y="344"/>
                  </a:moveTo>
                  <a:lnTo>
                    <a:pt x="16" y="360"/>
                  </a:lnTo>
                  <a:cubicBezTo>
                    <a:pt x="16" y="364"/>
                    <a:pt x="13" y="368"/>
                    <a:pt x="8" y="368"/>
                  </a:cubicBezTo>
                  <a:cubicBezTo>
                    <a:pt x="4" y="368"/>
                    <a:pt x="0" y="364"/>
                    <a:pt x="0" y="360"/>
                  </a:cubicBezTo>
                  <a:lnTo>
                    <a:pt x="0" y="344"/>
                  </a:lnTo>
                  <a:cubicBezTo>
                    <a:pt x="0" y="340"/>
                    <a:pt x="4" y="336"/>
                    <a:pt x="8" y="336"/>
                  </a:cubicBezTo>
                  <a:cubicBezTo>
                    <a:pt x="13" y="336"/>
                    <a:pt x="16" y="340"/>
                    <a:pt x="16" y="344"/>
                  </a:cubicBezTo>
                  <a:close/>
                  <a:moveTo>
                    <a:pt x="16" y="392"/>
                  </a:moveTo>
                  <a:lnTo>
                    <a:pt x="16" y="408"/>
                  </a:lnTo>
                  <a:cubicBezTo>
                    <a:pt x="16" y="412"/>
                    <a:pt x="13" y="416"/>
                    <a:pt x="8" y="416"/>
                  </a:cubicBezTo>
                  <a:cubicBezTo>
                    <a:pt x="4" y="416"/>
                    <a:pt x="0" y="412"/>
                    <a:pt x="0" y="408"/>
                  </a:cubicBezTo>
                  <a:lnTo>
                    <a:pt x="0" y="392"/>
                  </a:lnTo>
                  <a:cubicBezTo>
                    <a:pt x="0" y="388"/>
                    <a:pt x="4" y="384"/>
                    <a:pt x="8" y="384"/>
                  </a:cubicBezTo>
                  <a:cubicBezTo>
                    <a:pt x="13" y="384"/>
                    <a:pt x="16" y="388"/>
                    <a:pt x="16" y="392"/>
                  </a:cubicBezTo>
                  <a:close/>
                  <a:moveTo>
                    <a:pt x="16" y="440"/>
                  </a:moveTo>
                  <a:lnTo>
                    <a:pt x="16" y="456"/>
                  </a:lnTo>
                  <a:cubicBezTo>
                    <a:pt x="16" y="460"/>
                    <a:pt x="13" y="464"/>
                    <a:pt x="8" y="464"/>
                  </a:cubicBezTo>
                  <a:cubicBezTo>
                    <a:pt x="4" y="464"/>
                    <a:pt x="0" y="460"/>
                    <a:pt x="0" y="456"/>
                  </a:cubicBezTo>
                  <a:lnTo>
                    <a:pt x="0" y="440"/>
                  </a:lnTo>
                  <a:cubicBezTo>
                    <a:pt x="0" y="436"/>
                    <a:pt x="4" y="432"/>
                    <a:pt x="8" y="432"/>
                  </a:cubicBezTo>
                  <a:cubicBezTo>
                    <a:pt x="13" y="432"/>
                    <a:pt x="16" y="436"/>
                    <a:pt x="16" y="440"/>
                  </a:cubicBezTo>
                  <a:close/>
                  <a:moveTo>
                    <a:pt x="16" y="488"/>
                  </a:moveTo>
                  <a:lnTo>
                    <a:pt x="16" y="504"/>
                  </a:lnTo>
                  <a:cubicBezTo>
                    <a:pt x="16" y="509"/>
                    <a:pt x="13" y="512"/>
                    <a:pt x="8" y="512"/>
                  </a:cubicBezTo>
                  <a:cubicBezTo>
                    <a:pt x="4" y="512"/>
                    <a:pt x="0" y="509"/>
                    <a:pt x="0" y="504"/>
                  </a:cubicBezTo>
                  <a:lnTo>
                    <a:pt x="0" y="488"/>
                  </a:lnTo>
                  <a:cubicBezTo>
                    <a:pt x="0" y="484"/>
                    <a:pt x="4" y="480"/>
                    <a:pt x="8" y="480"/>
                  </a:cubicBezTo>
                  <a:cubicBezTo>
                    <a:pt x="13" y="480"/>
                    <a:pt x="16" y="484"/>
                    <a:pt x="16" y="488"/>
                  </a:cubicBezTo>
                  <a:close/>
                  <a:moveTo>
                    <a:pt x="16" y="536"/>
                  </a:moveTo>
                  <a:lnTo>
                    <a:pt x="16" y="552"/>
                  </a:lnTo>
                  <a:cubicBezTo>
                    <a:pt x="16" y="557"/>
                    <a:pt x="13" y="560"/>
                    <a:pt x="8" y="560"/>
                  </a:cubicBezTo>
                  <a:cubicBezTo>
                    <a:pt x="4" y="560"/>
                    <a:pt x="0" y="557"/>
                    <a:pt x="0" y="552"/>
                  </a:cubicBezTo>
                  <a:lnTo>
                    <a:pt x="0" y="536"/>
                  </a:lnTo>
                  <a:cubicBezTo>
                    <a:pt x="0" y="532"/>
                    <a:pt x="4" y="528"/>
                    <a:pt x="8" y="528"/>
                  </a:cubicBezTo>
                  <a:cubicBezTo>
                    <a:pt x="13" y="528"/>
                    <a:pt x="16" y="532"/>
                    <a:pt x="16" y="536"/>
                  </a:cubicBezTo>
                  <a:close/>
                  <a:moveTo>
                    <a:pt x="16" y="584"/>
                  </a:moveTo>
                  <a:lnTo>
                    <a:pt x="16" y="600"/>
                  </a:lnTo>
                  <a:cubicBezTo>
                    <a:pt x="16" y="605"/>
                    <a:pt x="13" y="608"/>
                    <a:pt x="8" y="608"/>
                  </a:cubicBezTo>
                  <a:cubicBezTo>
                    <a:pt x="4" y="608"/>
                    <a:pt x="0" y="605"/>
                    <a:pt x="0" y="600"/>
                  </a:cubicBezTo>
                  <a:lnTo>
                    <a:pt x="0" y="584"/>
                  </a:lnTo>
                  <a:cubicBezTo>
                    <a:pt x="0" y="580"/>
                    <a:pt x="4" y="576"/>
                    <a:pt x="8" y="576"/>
                  </a:cubicBezTo>
                  <a:cubicBezTo>
                    <a:pt x="13" y="576"/>
                    <a:pt x="16" y="580"/>
                    <a:pt x="16" y="584"/>
                  </a:cubicBezTo>
                  <a:close/>
                  <a:moveTo>
                    <a:pt x="16" y="632"/>
                  </a:moveTo>
                  <a:lnTo>
                    <a:pt x="16" y="648"/>
                  </a:lnTo>
                  <a:cubicBezTo>
                    <a:pt x="16" y="653"/>
                    <a:pt x="13" y="656"/>
                    <a:pt x="8" y="656"/>
                  </a:cubicBezTo>
                  <a:cubicBezTo>
                    <a:pt x="4" y="656"/>
                    <a:pt x="0" y="653"/>
                    <a:pt x="0" y="648"/>
                  </a:cubicBezTo>
                  <a:lnTo>
                    <a:pt x="0" y="632"/>
                  </a:lnTo>
                  <a:cubicBezTo>
                    <a:pt x="0" y="628"/>
                    <a:pt x="4" y="624"/>
                    <a:pt x="8" y="624"/>
                  </a:cubicBezTo>
                  <a:cubicBezTo>
                    <a:pt x="13" y="624"/>
                    <a:pt x="16" y="628"/>
                    <a:pt x="16" y="632"/>
                  </a:cubicBezTo>
                  <a:close/>
                  <a:moveTo>
                    <a:pt x="16" y="680"/>
                  </a:moveTo>
                  <a:lnTo>
                    <a:pt x="16" y="696"/>
                  </a:lnTo>
                  <a:cubicBezTo>
                    <a:pt x="16" y="701"/>
                    <a:pt x="13" y="704"/>
                    <a:pt x="8" y="704"/>
                  </a:cubicBezTo>
                  <a:cubicBezTo>
                    <a:pt x="4" y="704"/>
                    <a:pt x="0" y="701"/>
                    <a:pt x="0" y="696"/>
                  </a:cubicBezTo>
                  <a:lnTo>
                    <a:pt x="0" y="680"/>
                  </a:lnTo>
                  <a:cubicBezTo>
                    <a:pt x="0" y="676"/>
                    <a:pt x="4" y="672"/>
                    <a:pt x="8" y="672"/>
                  </a:cubicBezTo>
                  <a:cubicBezTo>
                    <a:pt x="13" y="672"/>
                    <a:pt x="16" y="676"/>
                    <a:pt x="16" y="680"/>
                  </a:cubicBezTo>
                  <a:close/>
                  <a:moveTo>
                    <a:pt x="16" y="728"/>
                  </a:moveTo>
                  <a:lnTo>
                    <a:pt x="16" y="744"/>
                  </a:lnTo>
                  <a:cubicBezTo>
                    <a:pt x="16" y="749"/>
                    <a:pt x="13" y="752"/>
                    <a:pt x="8" y="752"/>
                  </a:cubicBezTo>
                  <a:cubicBezTo>
                    <a:pt x="4" y="752"/>
                    <a:pt x="0" y="749"/>
                    <a:pt x="0" y="744"/>
                  </a:cubicBezTo>
                  <a:lnTo>
                    <a:pt x="0" y="728"/>
                  </a:lnTo>
                  <a:cubicBezTo>
                    <a:pt x="0" y="724"/>
                    <a:pt x="4" y="720"/>
                    <a:pt x="8" y="720"/>
                  </a:cubicBezTo>
                  <a:cubicBezTo>
                    <a:pt x="13" y="720"/>
                    <a:pt x="16" y="724"/>
                    <a:pt x="16" y="728"/>
                  </a:cubicBezTo>
                  <a:close/>
                  <a:moveTo>
                    <a:pt x="16" y="776"/>
                  </a:moveTo>
                  <a:lnTo>
                    <a:pt x="16" y="792"/>
                  </a:lnTo>
                  <a:cubicBezTo>
                    <a:pt x="16" y="797"/>
                    <a:pt x="13" y="800"/>
                    <a:pt x="8" y="800"/>
                  </a:cubicBezTo>
                  <a:cubicBezTo>
                    <a:pt x="4" y="800"/>
                    <a:pt x="0" y="797"/>
                    <a:pt x="0" y="792"/>
                  </a:cubicBezTo>
                  <a:lnTo>
                    <a:pt x="0" y="776"/>
                  </a:lnTo>
                  <a:cubicBezTo>
                    <a:pt x="0" y="772"/>
                    <a:pt x="4" y="768"/>
                    <a:pt x="8" y="768"/>
                  </a:cubicBezTo>
                  <a:cubicBezTo>
                    <a:pt x="13" y="768"/>
                    <a:pt x="16" y="772"/>
                    <a:pt x="16" y="776"/>
                  </a:cubicBezTo>
                  <a:close/>
                  <a:moveTo>
                    <a:pt x="16" y="824"/>
                  </a:moveTo>
                  <a:lnTo>
                    <a:pt x="16" y="840"/>
                  </a:lnTo>
                  <a:cubicBezTo>
                    <a:pt x="16" y="845"/>
                    <a:pt x="13" y="848"/>
                    <a:pt x="8" y="848"/>
                  </a:cubicBezTo>
                  <a:cubicBezTo>
                    <a:pt x="4" y="848"/>
                    <a:pt x="0" y="845"/>
                    <a:pt x="0" y="840"/>
                  </a:cubicBezTo>
                  <a:lnTo>
                    <a:pt x="0" y="824"/>
                  </a:lnTo>
                  <a:cubicBezTo>
                    <a:pt x="0" y="820"/>
                    <a:pt x="4" y="816"/>
                    <a:pt x="8" y="816"/>
                  </a:cubicBezTo>
                  <a:cubicBezTo>
                    <a:pt x="13" y="816"/>
                    <a:pt x="16" y="820"/>
                    <a:pt x="16" y="824"/>
                  </a:cubicBezTo>
                  <a:close/>
                  <a:moveTo>
                    <a:pt x="16" y="872"/>
                  </a:moveTo>
                  <a:lnTo>
                    <a:pt x="16" y="889"/>
                  </a:lnTo>
                  <a:cubicBezTo>
                    <a:pt x="16" y="893"/>
                    <a:pt x="13" y="897"/>
                    <a:pt x="8" y="897"/>
                  </a:cubicBezTo>
                  <a:cubicBezTo>
                    <a:pt x="4" y="897"/>
                    <a:pt x="0" y="893"/>
                    <a:pt x="0" y="889"/>
                  </a:cubicBezTo>
                  <a:lnTo>
                    <a:pt x="0" y="872"/>
                  </a:lnTo>
                  <a:cubicBezTo>
                    <a:pt x="0" y="868"/>
                    <a:pt x="4" y="864"/>
                    <a:pt x="8" y="864"/>
                  </a:cubicBezTo>
                  <a:cubicBezTo>
                    <a:pt x="13" y="864"/>
                    <a:pt x="16" y="868"/>
                    <a:pt x="16" y="872"/>
                  </a:cubicBezTo>
                  <a:close/>
                  <a:moveTo>
                    <a:pt x="16" y="921"/>
                  </a:moveTo>
                  <a:lnTo>
                    <a:pt x="16" y="937"/>
                  </a:lnTo>
                  <a:cubicBezTo>
                    <a:pt x="16" y="941"/>
                    <a:pt x="13" y="945"/>
                    <a:pt x="8" y="945"/>
                  </a:cubicBezTo>
                  <a:cubicBezTo>
                    <a:pt x="4" y="945"/>
                    <a:pt x="0" y="941"/>
                    <a:pt x="0" y="937"/>
                  </a:cubicBezTo>
                  <a:lnTo>
                    <a:pt x="0" y="921"/>
                  </a:lnTo>
                  <a:cubicBezTo>
                    <a:pt x="0" y="916"/>
                    <a:pt x="4" y="913"/>
                    <a:pt x="8" y="913"/>
                  </a:cubicBezTo>
                  <a:cubicBezTo>
                    <a:pt x="13" y="913"/>
                    <a:pt x="16" y="916"/>
                    <a:pt x="16" y="921"/>
                  </a:cubicBezTo>
                  <a:close/>
                  <a:moveTo>
                    <a:pt x="16" y="969"/>
                  </a:moveTo>
                  <a:lnTo>
                    <a:pt x="16" y="985"/>
                  </a:lnTo>
                  <a:cubicBezTo>
                    <a:pt x="16" y="989"/>
                    <a:pt x="13" y="993"/>
                    <a:pt x="8" y="993"/>
                  </a:cubicBezTo>
                  <a:cubicBezTo>
                    <a:pt x="4" y="993"/>
                    <a:pt x="0" y="989"/>
                    <a:pt x="0" y="985"/>
                  </a:cubicBezTo>
                  <a:lnTo>
                    <a:pt x="0" y="969"/>
                  </a:lnTo>
                  <a:cubicBezTo>
                    <a:pt x="0" y="964"/>
                    <a:pt x="4" y="961"/>
                    <a:pt x="8" y="961"/>
                  </a:cubicBezTo>
                  <a:cubicBezTo>
                    <a:pt x="13" y="961"/>
                    <a:pt x="16" y="964"/>
                    <a:pt x="16" y="969"/>
                  </a:cubicBezTo>
                  <a:close/>
                  <a:moveTo>
                    <a:pt x="16" y="1017"/>
                  </a:moveTo>
                  <a:lnTo>
                    <a:pt x="16" y="1033"/>
                  </a:lnTo>
                  <a:cubicBezTo>
                    <a:pt x="16" y="1037"/>
                    <a:pt x="13" y="1041"/>
                    <a:pt x="8" y="1041"/>
                  </a:cubicBezTo>
                  <a:cubicBezTo>
                    <a:pt x="4" y="1041"/>
                    <a:pt x="0" y="1037"/>
                    <a:pt x="0" y="1033"/>
                  </a:cubicBezTo>
                  <a:lnTo>
                    <a:pt x="0" y="1017"/>
                  </a:lnTo>
                  <a:cubicBezTo>
                    <a:pt x="0" y="1012"/>
                    <a:pt x="4" y="1009"/>
                    <a:pt x="8" y="1009"/>
                  </a:cubicBezTo>
                  <a:cubicBezTo>
                    <a:pt x="13" y="1009"/>
                    <a:pt x="16" y="1012"/>
                    <a:pt x="16" y="1017"/>
                  </a:cubicBezTo>
                  <a:close/>
                  <a:moveTo>
                    <a:pt x="16" y="1065"/>
                  </a:moveTo>
                  <a:lnTo>
                    <a:pt x="16" y="1081"/>
                  </a:lnTo>
                  <a:cubicBezTo>
                    <a:pt x="16" y="1085"/>
                    <a:pt x="13" y="1089"/>
                    <a:pt x="8" y="1089"/>
                  </a:cubicBezTo>
                  <a:cubicBezTo>
                    <a:pt x="4" y="1089"/>
                    <a:pt x="0" y="1085"/>
                    <a:pt x="0" y="1081"/>
                  </a:cubicBezTo>
                  <a:lnTo>
                    <a:pt x="0" y="1065"/>
                  </a:lnTo>
                  <a:cubicBezTo>
                    <a:pt x="0" y="1060"/>
                    <a:pt x="4" y="1057"/>
                    <a:pt x="8" y="1057"/>
                  </a:cubicBezTo>
                  <a:cubicBezTo>
                    <a:pt x="13" y="1057"/>
                    <a:pt x="16" y="1060"/>
                    <a:pt x="16" y="1065"/>
                  </a:cubicBezTo>
                  <a:close/>
                  <a:moveTo>
                    <a:pt x="16" y="1113"/>
                  </a:moveTo>
                  <a:lnTo>
                    <a:pt x="16" y="1129"/>
                  </a:lnTo>
                  <a:cubicBezTo>
                    <a:pt x="16" y="1133"/>
                    <a:pt x="13" y="1137"/>
                    <a:pt x="8" y="1137"/>
                  </a:cubicBezTo>
                  <a:cubicBezTo>
                    <a:pt x="4" y="1137"/>
                    <a:pt x="0" y="1133"/>
                    <a:pt x="0" y="1129"/>
                  </a:cubicBezTo>
                  <a:lnTo>
                    <a:pt x="0" y="1113"/>
                  </a:lnTo>
                  <a:cubicBezTo>
                    <a:pt x="0" y="1108"/>
                    <a:pt x="4" y="1105"/>
                    <a:pt x="8" y="1105"/>
                  </a:cubicBezTo>
                  <a:cubicBezTo>
                    <a:pt x="13" y="1105"/>
                    <a:pt x="16" y="1108"/>
                    <a:pt x="16" y="1113"/>
                  </a:cubicBezTo>
                  <a:close/>
                  <a:moveTo>
                    <a:pt x="16" y="1161"/>
                  </a:moveTo>
                  <a:lnTo>
                    <a:pt x="16" y="1177"/>
                  </a:lnTo>
                  <a:cubicBezTo>
                    <a:pt x="16" y="1181"/>
                    <a:pt x="13" y="1185"/>
                    <a:pt x="8" y="1185"/>
                  </a:cubicBezTo>
                  <a:cubicBezTo>
                    <a:pt x="4" y="1185"/>
                    <a:pt x="0" y="1181"/>
                    <a:pt x="0" y="1177"/>
                  </a:cubicBezTo>
                  <a:lnTo>
                    <a:pt x="0" y="1161"/>
                  </a:lnTo>
                  <a:cubicBezTo>
                    <a:pt x="0" y="1156"/>
                    <a:pt x="4" y="1153"/>
                    <a:pt x="8" y="1153"/>
                  </a:cubicBezTo>
                  <a:cubicBezTo>
                    <a:pt x="13" y="1153"/>
                    <a:pt x="16" y="1156"/>
                    <a:pt x="16" y="1161"/>
                  </a:cubicBezTo>
                  <a:close/>
                  <a:moveTo>
                    <a:pt x="16" y="1209"/>
                  </a:moveTo>
                  <a:lnTo>
                    <a:pt x="16" y="1225"/>
                  </a:lnTo>
                  <a:cubicBezTo>
                    <a:pt x="16" y="1229"/>
                    <a:pt x="13" y="1233"/>
                    <a:pt x="8" y="1233"/>
                  </a:cubicBezTo>
                  <a:cubicBezTo>
                    <a:pt x="4" y="1233"/>
                    <a:pt x="0" y="1229"/>
                    <a:pt x="0" y="1225"/>
                  </a:cubicBezTo>
                  <a:lnTo>
                    <a:pt x="0" y="1209"/>
                  </a:lnTo>
                  <a:cubicBezTo>
                    <a:pt x="0" y="1204"/>
                    <a:pt x="4" y="1201"/>
                    <a:pt x="8" y="1201"/>
                  </a:cubicBezTo>
                  <a:cubicBezTo>
                    <a:pt x="13" y="1201"/>
                    <a:pt x="16" y="1204"/>
                    <a:pt x="16" y="1209"/>
                  </a:cubicBezTo>
                  <a:close/>
                  <a:moveTo>
                    <a:pt x="16" y="1257"/>
                  </a:moveTo>
                  <a:lnTo>
                    <a:pt x="16" y="1273"/>
                  </a:lnTo>
                  <a:cubicBezTo>
                    <a:pt x="16" y="1277"/>
                    <a:pt x="13" y="1281"/>
                    <a:pt x="8" y="1281"/>
                  </a:cubicBezTo>
                  <a:cubicBezTo>
                    <a:pt x="4" y="1281"/>
                    <a:pt x="0" y="1277"/>
                    <a:pt x="0" y="1273"/>
                  </a:cubicBezTo>
                  <a:lnTo>
                    <a:pt x="0" y="1257"/>
                  </a:lnTo>
                  <a:cubicBezTo>
                    <a:pt x="0" y="1252"/>
                    <a:pt x="4" y="1249"/>
                    <a:pt x="8" y="1249"/>
                  </a:cubicBezTo>
                  <a:cubicBezTo>
                    <a:pt x="13" y="1249"/>
                    <a:pt x="16" y="1252"/>
                    <a:pt x="16" y="1257"/>
                  </a:cubicBezTo>
                  <a:close/>
                  <a:moveTo>
                    <a:pt x="16" y="1305"/>
                  </a:moveTo>
                  <a:lnTo>
                    <a:pt x="16" y="1321"/>
                  </a:lnTo>
                  <a:cubicBezTo>
                    <a:pt x="16" y="1325"/>
                    <a:pt x="13" y="1329"/>
                    <a:pt x="8" y="1329"/>
                  </a:cubicBezTo>
                  <a:cubicBezTo>
                    <a:pt x="4" y="1329"/>
                    <a:pt x="0" y="1325"/>
                    <a:pt x="0" y="1321"/>
                  </a:cubicBezTo>
                  <a:lnTo>
                    <a:pt x="0" y="1305"/>
                  </a:lnTo>
                  <a:cubicBezTo>
                    <a:pt x="0" y="1300"/>
                    <a:pt x="4" y="1297"/>
                    <a:pt x="8" y="1297"/>
                  </a:cubicBezTo>
                  <a:cubicBezTo>
                    <a:pt x="13" y="1297"/>
                    <a:pt x="16" y="1300"/>
                    <a:pt x="16" y="1305"/>
                  </a:cubicBezTo>
                  <a:close/>
                  <a:moveTo>
                    <a:pt x="16" y="1353"/>
                  </a:moveTo>
                  <a:lnTo>
                    <a:pt x="16" y="1369"/>
                  </a:lnTo>
                  <a:cubicBezTo>
                    <a:pt x="16" y="1373"/>
                    <a:pt x="13" y="1377"/>
                    <a:pt x="8" y="1377"/>
                  </a:cubicBezTo>
                  <a:cubicBezTo>
                    <a:pt x="4" y="1377"/>
                    <a:pt x="0" y="1373"/>
                    <a:pt x="0" y="1369"/>
                  </a:cubicBezTo>
                  <a:lnTo>
                    <a:pt x="0" y="1353"/>
                  </a:lnTo>
                  <a:cubicBezTo>
                    <a:pt x="0" y="1349"/>
                    <a:pt x="4" y="1345"/>
                    <a:pt x="8" y="1345"/>
                  </a:cubicBezTo>
                  <a:cubicBezTo>
                    <a:pt x="13" y="1345"/>
                    <a:pt x="16" y="1349"/>
                    <a:pt x="16" y="1353"/>
                  </a:cubicBezTo>
                  <a:close/>
                  <a:moveTo>
                    <a:pt x="16" y="1401"/>
                  </a:moveTo>
                  <a:lnTo>
                    <a:pt x="16" y="1417"/>
                  </a:lnTo>
                  <a:cubicBezTo>
                    <a:pt x="16" y="1421"/>
                    <a:pt x="13" y="1425"/>
                    <a:pt x="8" y="1425"/>
                  </a:cubicBezTo>
                  <a:cubicBezTo>
                    <a:pt x="4" y="1425"/>
                    <a:pt x="0" y="1421"/>
                    <a:pt x="0" y="1417"/>
                  </a:cubicBezTo>
                  <a:lnTo>
                    <a:pt x="0" y="1401"/>
                  </a:lnTo>
                  <a:cubicBezTo>
                    <a:pt x="0" y="1397"/>
                    <a:pt x="4" y="1393"/>
                    <a:pt x="8" y="1393"/>
                  </a:cubicBezTo>
                  <a:cubicBezTo>
                    <a:pt x="13" y="1393"/>
                    <a:pt x="16" y="1397"/>
                    <a:pt x="16" y="1401"/>
                  </a:cubicBezTo>
                  <a:close/>
                  <a:moveTo>
                    <a:pt x="16" y="1449"/>
                  </a:moveTo>
                  <a:lnTo>
                    <a:pt x="16" y="1465"/>
                  </a:lnTo>
                  <a:cubicBezTo>
                    <a:pt x="16" y="1470"/>
                    <a:pt x="13" y="1473"/>
                    <a:pt x="8" y="1473"/>
                  </a:cubicBezTo>
                  <a:cubicBezTo>
                    <a:pt x="4" y="1473"/>
                    <a:pt x="0" y="1470"/>
                    <a:pt x="0" y="1465"/>
                  </a:cubicBezTo>
                  <a:lnTo>
                    <a:pt x="0" y="1449"/>
                  </a:lnTo>
                  <a:cubicBezTo>
                    <a:pt x="0" y="1445"/>
                    <a:pt x="4" y="1441"/>
                    <a:pt x="8" y="1441"/>
                  </a:cubicBezTo>
                  <a:cubicBezTo>
                    <a:pt x="13" y="1441"/>
                    <a:pt x="16" y="1445"/>
                    <a:pt x="16" y="1449"/>
                  </a:cubicBezTo>
                  <a:close/>
                  <a:moveTo>
                    <a:pt x="16" y="1497"/>
                  </a:moveTo>
                  <a:lnTo>
                    <a:pt x="16" y="1513"/>
                  </a:lnTo>
                  <a:cubicBezTo>
                    <a:pt x="16" y="1518"/>
                    <a:pt x="13" y="1521"/>
                    <a:pt x="8" y="1521"/>
                  </a:cubicBezTo>
                  <a:cubicBezTo>
                    <a:pt x="4" y="1521"/>
                    <a:pt x="0" y="1518"/>
                    <a:pt x="0" y="1513"/>
                  </a:cubicBezTo>
                  <a:lnTo>
                    <a:pt x="0" y="1497"/>
                  </a:lnTo>
                  <a:cubicBezTo>
                    <a:pt x="0" y="1493"/>
                    <a:pt x="4" y="1489"/>
                    <a:pt x="8" y="1489"/>
                  </a:cubicBezTo>
                  <a:cubicBezTo>
                    <a:pt x="13" y="1489"/>
                    <a:pt x="16" y="1493"/>
                    <a:pt x="16" y="1497"/>
                  </a:cubicBezTo>
                  <a:close/>
                </a:path>
              </a:pathLst>
            </a:custGeom>
            <a:solidFill>
              <a:srgbClr val="000000"/>
            </a:solidFill>
            <a:ln w="0" cap="flat">
              <a:solidFill>
                <a:srgbClr val="000000"/>
              </a:solidFill>
              <a:prstDash val="solid"/>
              <a:round/>
            </a:ln>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69" name="Freeform 78"/>
            <p:cNvSpPr>
              <a:spLocks noEditPoints="1"/>
            </p:cNvSpPr>
            <p:nvPr/>
          </p:nvSpPr>
          <p:spPr bwMode="auto">
            <a:xfrm>
              <a:off x="2741688" y="5806538"/>
              <a:ext cx="7938" cy="646112"/>
            </a:xfrm>
            <a:custGeom>
              <a:avLst/>
              <a:gdLst>
                <a:gd name="T0" fmla="*/ 0 w 16"/>
                <a:gd name="T1" fmla="*/ 24 h 1521"/>
                <a:gd name="T2" fmla="*/ 16 w 16"/>
                <a:gd name="T3" fmla="*/ 56 h 1521"/>
                <a:gd name="T4" fmla="*/ 0 w 16"/>
                <a:gd name="T5" fmla="*/ 56 h 1521"/>
                <a:gd name="T6" fmla="*/ 16 w 16"/>
                <a:gd name="T7" fmla="*/ 120 h 1521"/>
                <a:gd name="T8" fmla="*/ 8 w 16"/>
                <a:gd name="T9" fmla="*/ 96 h 1521"/>
                <a:gd name="T10" fmla="*/ 8 w 16"/>
                <a:gd name="T11" fmla="*/ 176 h 1521"/>
                <a:gd name="T12" fmla="*/ 16 w 16"/>
                <a:gd name="T13" fmla="*/ 152 h 1521"/>
                <a:gd name="T14" fmla="*/ 0 w 16"/>
                <a:gd name="T15" fmla="*/ 216 h 1521"/>
                <a:gd name="T16" fmla="*/ 16 w 16"/>
                <a:gd name="T17" fmla="*/ 248 h 1521"/>
                <a:gd name="T18" fmla="*/ 0 w 16"/>
                <a:gd name="T19" fmla="*/ 248 h 1521"/>
                <a:gd name="T20" fmla="*/ 16 w 16"/>
                <a:gd name="T21" fmla="*/ 312 h 1521"/>
                <a:gd name="T22" fmla="*/ 8 w 16"/>
                <a:gd name="T23" fmla="*/ 288 h 1521"/>
                <a:gd name="T24" fmla="*/ 8 w 16"/>
                <a:gd name="T25" fmla="*/ 368 h 1521"/>
                <a:gd name="T26" fmla="*/ 16 w 16"/>
                <a:gd name="T27" fmla="*/ 344 h 1521"/>
                <a:gd name="T28" fmla="*/ 0 w 16"/>
                <a:gd name="T29" fmla="*/ 408 h 1521"/>
                <a:gd name="T30" fmla="*/ 16 w 16"/>
                <a:gd name="T31" fmla="*/ 440 h 1521"/>
                <a:gd name="T32" fmla="*/ 0 w 16"/>
                <a:gd name="T33" fmla="*/ 440 h 1521"/>
                <a:gd name="T34" fmla="*/ 16 w 16"/>
                <a:gd name="T35" fmla="*/ 504 h 1521"/>
                <a:gd name="T36" fmla="*/ 8 w 16"/>
                <a:gd name="T37" fmla="*/ 480 h 1521"/>
                <a:gd name="T38" fmla="*/ 8 w 16"/>
                <a:gd name="T39" fmla="*/ 560 h 1521"/>
                <a:gd name="T40" fmla="*/ 16 w 16"/>
                <a:gd name="T41" fmla="*/ 536 h 1521"/>
                <a:gd name="T42" fmla="*/ 0 w 16"/>
                <a:gd name="T43" fmla="*/ 600 h 1521"/>
                <a:gd name="T44" fmla="*/ 16 w 16"/>
                <a:gd name="T45" fmla="*/ 632 h 1521"/>
                <a:gd name="T46" fmla="*/ 0 w 16"/>
                <a:gd name="T47" fmla="*/ 632 h 1521"/>
                <a:gd name="T48" fmla="*/ 16 w 16"/>
                <a:gd name="T49" fmla="*/ 696 h 1521"/>
                <a:gd name="T50" fmla="*/ 8 w 16"/>
                <a:gd name="T51" fmla="*/ 672 h 1521"/>
                <a:gd name="T52" fmla="*/ 8 w 16"/>
                <a:gd name="T53" fmla="*/ 752 h 1521"/>
                <a:gd name="T54" fmla="*/ 16 w 16"/>
                <a:gd name="T55" fmla="*/ 728 h 1521"/>
                <a:gd name="T56" fmla="*/ 0 w 16"/>
                <a:gd name="T57" fmla="*/ 792 h 1521"/>
                <a:gd name="T58" fmla="*/ 16 w 16"/>
                <a:gd name="T59" fmla="*/ 824 h 1521"/>
                <a:gd name="T60" fmla="*/ 0 w 16"/>
                <a:gd name="T61" fmla="*/ 824 h 1521"/>
                <a:gd name="T62" fmla="*/ 16 w 16"/>
                <a:gd name="T63" fmla="*/ 889 h 1521"/>
                <a:gd name="T64" fmla="*/ 8 w 16"/>
                <a:gd name="T65" fmla="*/ 864 h 1521"/>
                <a:gd name="T66" fmla="*/ 8 w 16"/>
                <a:gd name="T67" fmla="*/ 945 h 1521"/>
                <a:gd name="T68" fmla="*/ 16 w 16"/>
                <a:gd name="T69" fmla="*/ 921 h 1521"/>
                <a:gd name="T70" fmla="*/ 0 w 16"/>
                <a:gd name="T71" fmla="*/ 985 h 1521"/>
                <a:gd name="T72" fmla="*/ 16 w 16"/>
                <a:gd name="T73" fmla="*/ 1017 h 1521"/>
                <a:gd name="T74" fmla="*/ 0 w 16"/>
                <a:gd name="T75" fmla="*/ 1017 h 1521"/>
                <a:gd name="T76" fmla="*/ 16 w 16"/>
                <a:gd name="T77" fmla="*/ 1081 h 1521"/>
                <a:gd name="T78" fmla="*/ 8 w 16"/>
                <a:gd name="T79" fmla="*/ 1057 h 1521"/>
                <a:gd name="T80" fmla="*/ 8 w 16"/>
                <a:gd name="T81" fmla="*/ 1137 h 1521"/>
                <a:gd name="T82" fmla="*/ 16 w 16"/>
                <a:gd name="T83" fmla="*/ 1113 h 1521"/>
                <a:gd name="T84" fmla="*/ 0 w 16"/>
                <a:gd name="T85" fmla="*/ 1177 h 1521"/>
                <a:gd name="T86" fmla="*/ 16 w 16"/>
                <a:gd name="T87" fmla="*/ 1209 h 1521"/>
                <a:gd name="T88" fmla="*/ 0 w 16"/>
                <a:gd name="T89" fmla="*/ 1209 h 1521"/>
                <a:gd name="T90" fmla="*/ 16 w 16"/>
                <a:gd name="T91" fmla="*/ 1273 h 1521"/>
                <a:gd name="T92" fmla="*/ 8 w 16"/>
                <a:gd name="T93" fmla="*/ 1249 h 1521"/>
                <a:gd name="T94" fmla="*/ 8 w 16"/>
                <a:gd name="T95" fmla="*/ 1329 h 1521"/>
                <a:gd name="T96" fmla="*/ 16 w 16"/>
                <a:gd name="T97" fmla="*/ 1305 h 1521"/>
                <a:gd name="T98" fmla="*/ 0 w 16"/>
                <a:gd name="T99" fmla="*/ 1369 h 1521"/>
                <a:gd name="T100" fmla="*/ 16 w 16"/>
                <a:gd name="T101" fmla="*/ 1401 h 1521"/>
                <a:gd name="T102" fmla="*/ 0 w 16"/>
                <a:gd name="T103" fmla="*/ 1401 h 1521"/>
                <a:gd name="T104" fmla="*/ 16 w 16"/>
                <a:gd name="T105" fmla="*/ 1465 h 1521"/>
                <a:gd name="T106" fmla="*/ 8 w 16"/>
                <a:gd name="T107" fmla="*/ 1441 h 1521"/>
                <a:gd name="T108" fmla="*/ 8 w 16"/>
                <a:gd name="T109" fmla="*/ 1521 h 1521"/>
                <a:gd name="T110" fmla="*/ 16 w 16"/>
                <a:gd name="T111" fmla="*/ 1497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 h="1521">
                  <a:moveTo>
                    <a:pt x="16" y="8"/>
                  </a:moveTo>
                  <a:lnTo>
                    <a:pt x="16" y="24"/>
                  </a:lnTo>
                  <a:cubicBezTo>
                    <a:pt x="16" y="28"/>
                    <a:pt x="13" y="32"/>
                    <a:pt x="8" y="32"/>
                  </a:cubicBezTo>
                  <a:cubicBezTo>
                    <a:pt x="4" y="32"/>
                    <a:pt x="0" y="28"/>
                    <a:pt x="0" y="24"/>
                  </a:cubicBezTo>
                  <a:lnTo>
                    <a:pt x="0" y="8"/>
                  </a:lnTo>
                  <a:cubicBezTo>
                    <a:pt x="0" y="3"/>
                    <a:pt x="4" y="0"/>
                    <a:pt x="8" y="0"/>
                  </a:cubicBezTo>
                  <a:cubicBezTo>
                    <a:pt x="13" y="0"/>
                    <a:pt x="16" y="3"/>
                    <a:pt x="16" y="8"/>
                  </a:cubicBezTo>
                  <a:close/>
                  <a:moveTo>
                    <a:pt x="16" y="56"/>
                  </a:moveTo>
                  <a:lnTo>
                    <a:pt x="16" y="72"/>
                  </a:lnTo>
                  <a:cubicBezTo>
                    <a:pt x="16" y="76"/>
                    <a:pt x="13" y="80"/>
                    <a:pt x="8" y="80"/>
                  </a:cubicBezTo>
                  <a:cubicBezTo>
                    <a:pt x="4" y="80"/>
                    <a:pt x="0" y="76"/>
                    <a:pt x="0" y="72"/>
                  </a:cubicBezTo>
                  <a:lnTo>
                    <a:pt x="0" y="56"/>
                  </a:lnTo>
                  <a:cubicBezTo>
                    <a:pt x="0" y="51"/>
                    <a:pt x="4" y="48"/>
                    <a:pt x="8" y="48"/>
                  </a:cubicBezTo>
                  <a:cubicBezTo>
                    <a:pt x="13" y="48"/>
                    <a:pt x="16" y="51"/>
                    <a:pt x="16" y="56"/>
                  </a:cubicBezTo>
                  <a:close/>
                  <a:moveTo>
                    <a:pt x="16" y="104"/>
                  </a:moveTo>
                  <a:lnTo>
                    <a:pt x="16" y="120"/>
                  </a:lnTo>
                  <a:cubicBezTo>
                    <a:pt x="16" y="124"/>
                    <a:pt x="13" y="128"/>
                    <a:pt x="8" y="128"/>
                  </a:cubicBezTo>
                  <a:cubicBezTo>
                    <a:pt x="4" y="128"/>
                    <a:pt x="0" y="124"/>
                    <a:pt x="0" y="120"/>
                  </a:cubicBezTo>
                  <a:lnTo>
                    <a:pt x="0" y="104"/>
                  </a:lnTo>
                  <a:cubicBezTo>
                    <a:pt x="0" y="99"/>
                    <a:pt x="4" y="96"/>
                    <a:pt x="8" y="96"/>
                  </a:cubicBezTo>
                  <a:cubicBezTo>
                    <a:pt x="13" y="96"/>
                    <a:pt x="16" y="99"/>
                    <a:pt x="16" y="104"/>
                  </a:cubicBezTo>
                  <a:close/>
                  <a:moveTo>
                    <a:pt x="16" y="152"/>
                  </a:moveTo>
                  <a:lnTo>
                    <a:pt x="16" y="168"/>
                  </a:lnTo>
                  <a:cubicBezTo>
                    <a:pt x="16" y="172"/>
                    <a:pt x="13" y="176"/>
                    <a:pt x="8" y="176"/>
                  </a:cubicBezTo>
                  <a:cubicBezTo>
                    <a:pt x="4" y="176"/>
                    <a:pt x="0" y="172"/>
                    <a:pt x="0" y="168"/>
                  </a:cubicBezTo>
                  <a:lnTo>
                    <a:pt x="0" y="152"/>
                  </a:lnTo>
                  <a:cubicBezTo>
                    <a:pt x="0" y="147"/>
                    <a:pt x="4" y="144"/>
                    <a:pt x="8" y="144"/>
                  </a:cubicBezTo>
                  <a:cubicBezTo>
                    <a:pt x="13" y="144"/>
                    <a:pt x="16" y="147"/>
                    <a:pt x="16" y="152"/>
                  </a:cubicBezTo>
                  <a:close/>
                  <a:moveTo>
                    <a:pt x="16" y="200"/>
                  </a:moveTo>
                  <a:lnTo>
                    <a:pt x="16" y="216"/>
                  </a:lnTo>
                  <a:cubicBezTo>
                    <a:pt x="16" y="220"/>
                    <a:pt x="13" y="224"/>
                    <a:pt x="8" y="224"/>
                  </a:cubicBezTo>
                  <a:cubicBezTo>
                    <a:pt x="4" y="224"/>
                    <a:pt x="0" y="220"/>
                    <a:pt x="0" y="216"/>
                  </a:cubicBezTo>
                  <a:lnTo>
                    <a:pt x="0" y="200"/>
                  </a:lnTo>
                  <a:cubicBezTo>
                    <a:pt x="0" y="195"/>
                    <a:pt x="4" y="192"/>
                    <a:pt x="8" y="192"/>
                  </a:cubicBezTo>
                  <a:cubicBezTo>
                    <a:pt x="13" y="192"/>
                    <a:pt x="16" y="195"/>
                    <a:pt x="16" y="200"/>
                  </a:cubicBezTo>
                  <a:close/>
                  <a:moveTo>
                    <a:pt x="16" y="248"/>
                  </a:moveTo>
                  <a:lnTo>
                    <a:pt x="16" y="264"/>
                  </a:lnTo>
                  <a:cubicBezTo>
                    <a:pt x="16" y="268"/>
                    <a:pt x="13" y="272"/>
                    <a:pt x="8" y="272"/>
                  </a:cubicBezTo>
                  <a:cubicBezTo>
                    <a:pt x="4" y="272"/>
                    <a:pt x="0" y="268"/>
                    <a:pt x="0" y="264"/>
                  </a:cubicBezTo>
                  <a:lnTo>
                    <a:pt x="0" y="248"/>
                  </a:lnTo>
                  <a:cubicBezTo>
                    <a:pt x="0" y="243"/>
                    <a:pt x="4" y="240"/>
                    <a:pt x="8" y="240"/>
                  </a:cubicBezTo>
                  <a:cubicBezTo>
                    <a:pt x="13" y="240"/>
                    <a:pt x="16" y="243"/>
                    <a:pt x="16" y="248"/>
                  </a:cubicBezTo>
                  <a:close/>
                  <a:moveTo>
                    <a:pt x="16" y="296"/>
                  </a:moveTo>
                  <a:lnTo>
                    <a:pt x="16" y="312"/>
                  </a:lnTo>
                  <a:cubicBezTo>
                    <a:pt x="16" y="316"/>
                    <a:pt x="13" y="320"/>
                    <a:pt x="8" y="320"/>
                  </a:cubicBezTo>
                  <a:cubicBezTo>
                    <a:pt x="4" y="320"/>
                    <a:pt x="0" y="316"/>
                    <a:pt x="0" y="312"/>
                  </a:cubicBezTo>
                  <a:lnTo>
                    <a:pt x="0" y="296"/>
                  </a:lnTo>
                  <a:cubicBezTo>
                    <a:pt x="0" y="291"/>
                    <a:pt x="4" y="288"/>
                    <a:pt x="8" y="288"/>
                  </a:cubicBezTo>
                  <a:cubicBezTo>
                    <a:pt x="13" y="288"/>
                    <a:pt x="16" y="291"/>
                    <a:pt x="16" y="296"/>
                  </a:cubicBezTo>
                  <a:close/>
                  <a:moveTo>
                    <a:pt x="16" y="344"/>
                  </a:moveTo>
                  <a:lnTo>
                    <a:pt x="16" y="360"/>
                  </a:lnTo>
                  <a:cubicBezTo>
                    <a:pt x="16" y="364"/>
                    <a:pt x="13" y="368"/>
                    <a:pt x="8" y="368"/>
                  </a:cubicBezTo>
                  <a:cubicBezTo>
                    <a:pt x="4" y="368"/>
                    <a:pt x="0" y="364"/>
                    <a:pt x="0" y="360"/>
                  </a:cubicBezTo>
                  <a:lnTo>
                    <a:pt x="0" y="344"/>
                  </a:lnTo>
                  <a:cubicBezTo>
                    <a:pt x="0" y="340"/>
                    <a:pt x="4" y="336"/>
                    <a:pt x="8" y="336"/>
                  </a:cubicBezTo>
                  <a:cubicBezTo>
                    <a:pt x="13" y="336"/>
                    <a:pt x="16" y="340"/>
                    <a:pt x="16" y="344"/>
                  </a:cubicBezTo>
                  <a:close/>
                  <a:moveTo>
                    <a:pt x="16" y="392"/>
                  </a:moveTo>
                  <a:lnTo>
                    <a:pt x="16" y="408"/>
                  </a:lnTo>
                  <a:cubicBezTo>
                    <a:pt x="16" y="412"/>
                    <a:pt x="13" y="416"/>
                    <a:pt x="8" y="416"/>
                  </a:cubicBezTo>
                  <a:cubicBezTo>
                    <a:pt x="4" y="416"/>
                    <a:pt x="0" y="412"/>
                    <a:pt x="0" y="408"/>
                  </a:cubicBezTo>
                  <a:lnTo>
                    <a:pt x="0" y="392"/>
                  </a:lnTo>
                  <a:cubicBezTo>
                    <a:pt x="0" y="388"/>
                    <a:pt x="4" y="384"/>
                    <a:pt x="8" y="384"/>
                  </a:cubicBezTo>
                  <a:cubicBezTo>
                    <a:pt x="13" y="384"/>
                    <a:pt x="16" y="388"/>
                    <a:pt x="16" y="392"/>
                  </a:cubicBezTo>
                  <a:close/>
                  <a:moveTo>
                    <a:pt x="16" y="440"/>
                  </a:moveTo>
                  <a:lnTo>
                    <a:pt x="16" y="456"/>
                  </a:lnTo>
                  <a:cubicBezTo>
                    <a:pt x="16" y="460"/>
                    <a:pt x="13" y="464"/>
                    <a:pt x="8" y="464"/>
                  </a:cubicBezTo>
                  <a:cubicBezTo>
                    <a:pt x="4" y="464"/>
                    <a:pt x="0" y="460"/>
                    <a:pt x="0" y="456"/>
                  </a:cubicBezTo>
                  <a:lnTo>
                    <a:pt x="0" y="440"/>
                  </a:lnTo>
                  <a:cubicBezTo>
                    <a:pt x="0" y="436"/>
                    <a:pt x="4" y="432"/>
                    <a:pt x="8" y="432"/>
                  </a:cubicBezTo>
                  <a:cubicBezTo>
                    <a:pt x="13" y="432"/>
                    <a:pt x="16" y="436"/>
                    <a:pt x="16" y="440"/>
                  </a:cubicBezTo>
                  <a:close/>
                  <a:moveTo>
                    <a:pt x="16" y="488"/>
                  </a:moveTo>
                  <a:lnTo>
                    <a:pt x="16" y="504"/>
                  </a:lnTo>
                  <a:cubicBezTo>
                    <a:pt x="16" y="509"/>
                    <a:pt x="13" y="512"/>
                    <a:pt x="8" y="512"/>
                  </a:cubicBezTo>
                  <a:cubicBezTo>
                    <a:pt x="4" y="512"/>
                    <a:pt x="0" y="509"/>
                    <a:pt x="0" y="504"/>
                  </a:cubicBezTo>
                  <a:lnTo>
                    <a:pt x="0" y="488"/>
                  </a:lnTo>
                  <a:cubicBezTo>
                    <a:pt x="0" y="484"/>
                    <a:pt x="4" y="480"/>
                    <a:pt x="8" y="480"/>
                  </a:cubicBezTo>
                  <a:cubicBezTo>
                    <a:pt x="13" y="480"/>
                    <a:pt x="16" y="484"/>
                    <a:pt x="16" y="488"/>
                  </a:cubicBezTo>
                  <a:close/>
                  <a:moveTo>
                    <a:pt x="16" y="536"/>
                  </a:moveTo>
                  <a:lnTo>
                    <a:pt x="16" y="552"/>
                  </a:lnTo>
                  <a:cubicBezTo>
                    <a:pt x="16" y="557"/>
                    <a:pt x="13" y="560"/>
                    <a:pt x="8" y="560"/>
                  </a:cubicBezTo>
                  <a:cubicBezTo>
                    <a:pt x="4" y="560"/>
                    <a:pt x="0" y="557"/>
                    <a:pt x="0" y="552"/>
                  </a:cubicBezTo>
                  <a:lnTo>
                    <a:pt x="0" y="536"/>
                  </a:lnTo>
                  <a:cubicBezTo>
                    <a:pt x="0" y="532"/>
                    <a:pt x="4" y="528"/>
                    <a:pt x="8" y="528"/>
                  </a:cubicBezTo>
                  <a:cubicBezTo>
                    <a:pt x="13" y="528"/>
                    <a:pt x="16" y="532"/>
                    <a:pt x="16" y="536"/>
                  </a:cubicBezTo>
                  <a:close/>
                  <a:moveTo>
                    <a:pt x="16" y="584"/>
                  </a:moveTo>
                  <a:lnTo>
                    <a:pt x="16" y="600"/>
                  </a:lnTo>
                  <a:cubicBezTo>
                    <a:pt x="16" y="605"/>
                    <a:pt x="13" y="608"/>
                    <a:pt x="8" y="608"/>
                  </a:cubicBezTo>
                  <a:cubicBezTo>
                    <a:pt x="4" y="608"/>
                    <a:pt x="0" y="605"/>
                    <a:pt x="0" y="600"/>
                  </a:cubicBezTo>
                  <a:lnTo>
                    <a:pt x="0" y="584"/>
                  </a:lnTo>
                  <a:cubicBezTo>
                    <a:pt x="0" y="580"/>
                    <a:pt x="4" y="576"/>
                    <a:pt x="8" y="576"/>
                  </a:cubicBezTo>
                  <a:cubicBezTo>
                    <a:pt x="13" y="576"/>
                    <a:pt x="16" y="580"/>
                    <a:pt x="16" y="584"/>
                  </a:cubicBezTo>
                  <a:close/>
                  <a:moveTo>
                    <a:pt x="16" y="632"/>
                  </a:moveTo>
                  <a:lnTo>
                    <a:pt x="16" y="648"/>
                  </a:lnTo>
                  <a:cubicBezTo>
                    <a:pt x="16" y="653"/>
                    <a:pt x="13" y="656"/>
                    <a:pt x="8" y="656"/>
                  </a:cubicBezTo>
                  <a:cubicBezTo>
                    <a:pt x="4" y="656"/>
                    <a:pt x="0" y="653"/>
                    <a:pt x="0" y="648"/>
                  </a:cubicBezTo>
                  <a:lnTo>
                    <a:pt x="0" y="632"/>
                  </a:lnTo>
                  <a:cubicBezTo>
                    <a:pt x="0" y="628"/>
                    <a:pt x="4" y="624"/>
                    <a:pt x="8" y="624"/>
                  </a:cubicBezTo>
                  <a:cubicBezTo>
                    <a:pt x="13" y="624"/>
                    <a:pt x="16" y="628"/>
                    <a:pt x="16" y="632"/>
                  </a:cubicBezTo>
                  <a:close/>
                  <a:moveTo>
                    <a:pt x="16" y="680"/>
                  </a:moveTo>
                  <a:lnTo>
                    <a:pt x="16" y="696"/>
                  </a:lnTo>
                  <a:cubicBezTo>
                    <a:pt x="16" y="701"/>
                    <a:pt x="13" y="704"/>
                    <a:pt x="8" y="704"/>
                  </a:cubicBezTo>
                  <a:cubicBezTo>
                    <a:pt x="4" y="704"/>
                    <a:pt x="0" y="701"/>
                    <a:pt x="0" y="696"/>
                  </a:cubicBezTo>
                  <a:lnTo>
                    <a:pt x="0" y="680"/>
                  </a:lnTo>
                  <a:cubicBezTo>
                    <a:pt x="0" y="676"/>
                    <a:pt x="4" y="672"/>
                    <a:pt x="8" y="672"/>
                  </a:cubicBezTo>
                  <a:cubicBezTo>
                    <a:pt x="13" y="672"/>
                    <a:pt x="16" y="676"/>
                    <a:pt x="16" y="680"/>
                  </a:cubicBezTo>
                  <a:close/>
                  <a:moveTo>
                    <a:pt x="16" y="728"/>
                  </a:moveTo>
                  <a:lnTo>
                    <a:pt x="16" y="744"/>
                  </a:lnTo>
                  <a:cubicBezTo>
                    <a:pt x="16" y="749"/>
                    <a:pt x="13" y="752"/>
                    <a:pt x="8" y="752"/>
                  </a:cubicBezTo>
                  <a:cubicBezTo>
                    <a:pt x="4" y="752"/>
                    <a:pt x="0" y="749"/>
                    <a:pt x="0" y="744"/>
                  </a:cubicBezTo>
                  <a:lnTo>
                    <a:pt x="0" y="728"/>
                  </a:lnTo>
                  <a:cubicBezTo>
                    <a:pt x="0" y="724"/>
                    <a:pt x="4" y="720"/>
                    <a:pt x="8" y="720"/>
                  </a:cubicBezTo>
                  <a:cubicBezTo>
                    <a:pt x="13" y="720"/>
                    <a:pt x="16" y="724"/>
                    <a:pt x="16" y="728"/>
                  </a:cubicBezTo>
                  <a:close/>
                  <a:moveTo>
                    <a:pt x="16" y="776"/>
                  </a:moveTo>
                  <a:lnTo>
                    <a:pt x="16" y="792"/>
                  </a:lnTo>
                  <a:cubicBezTo>
                    <a:pt x="16" y="797"/>
                    <a:pt x="13" y="800"/>
                    <a:pt x="8" y="800"/>
                  </a:cubicBezTo>
                  <a:cubicBezTo>
                    <a:pt x="4" y="800"/>
                    <a:pt x="0" y="797"/>
                    <a:pt x="0" y="792"/>
                  </a:cubicBezTo>
                  <a:lnTo>
                    <a:pt x="0" y="776"/>
                  </a:lnTo>
                  <a:cubicBezTo>
                    <a:pt x="0" y="772"/>
                    <a:pt x="4" y="768"/>
                    <a:pt x="8" y="768"/>
                  </a:cubicBezTo>
                  <a:cubicBezTo>
                    <a:pt x="13" y="768"/>
                    <a:pt x="16" y="772"/>
                    <a:pt x="16" y="776"/>
                  </a:cubicBezTo>
                  <a:close/>
                  <a:moveTo>
                    <a:pt x="16" y="824"/>
                  </a:moveTo>
                  <a:lnTo>
                    <a:pt x="16" y="840"/>
                  </a:lnTo>
                  <a:cubicBezTo>
                    <a:pt x="16" y="845"/>
                    <a:pt x="13" y="848"/>
                    <a:pt x="8" y="848"/>
                  </a:cubicBezTo>
                  <a:cubicBezTo>
                    <a:pt x="4" y="848"/>
                    <a:pt x="0" y="845"/>
                    <a:pt x="0" y="840"/>
                  </a:cubicBezTo>
                  <a:lnTo>
                    <a:pt x="0" y="824"/>
                  </a:lnTo>
                  <a:cubicBezTo>
                    <a:pt x="0" y="820"/>
                    <a:pt x="4" y="816"/>
                    <a:pt x="8" y="816"/>
                  </a:cubicBezTo>
                  <a:cubicBezTo>
                    <a:pt x="13" y="816"/>
                    <a:pt x="16" y="820"/>
                    <a:pt x="16" y="824"/>
                  </a:cubicBezTo>
                  <a:close/>
                  <a:moveTo>
                    <a:pt x="16" y="872"/>
                  </a:moveTo>
                  <a:lnTo>
                    <a:pt x="16" y="889"/>
                  </a:lnTo>
                  <a:cubicBezTo>
                    <a:pt x="16" y="893"/>
                    <a:pt x="13" y="897"/>
                    <a:pt x="8" y="897"/>
                  </a:cubicBezTo>
                  <a:cubicBezTo>
                    <a:pt x="4" y="897"/>
                    <a:pt x="0" y="893"/>
                    <a:pt x="0" y="889"/>
                  </a:cubicBezTo>
                  <a:lnTo>
                    <a:pt x="0" y="872"/>
                  </a:lnTo>
                  <a:cubicBezTo>
                    <a:pt x="0" y="868"/>
                    <a:pt x="4" y="864"/>
                    <a:pt x="8" y="864"/>
                  </a:cubicBezTo>
                  <a:cubicBezTo>
                    <a:pt x="13" y="864"/>
                    <a:pt x="16" y="868"/>
                    <a:pt x="16" y="872"/>
                  </a:cubicBezTo>
                  <a:close/>
                  <a:moveTo>
                    <a:pt x="16" y="921"/>
                  </a:moveTo>
                  <a:lnTo>
                    <a:pt x="16" y="937"/>
                  </a:lnTo>
                  <a:cubicBezTo>
                    <a:pt x="16" y="941"/>
                    <a:pt x="13" y="945"/>
                    <a:pt x="8" y="945"/>
                  </a:cubicBezTo>
                  <a:cubicBezTo>
                    <a:pt x="4" y="945"/>
                    <a:pt x="0" y="941"/>
                    <a:pt x="0" y="937"/>
                  </a:cubicBezTo>
                  <a:lnTo>
                    <a:pt x="0" y="921"/>
                  </a:lnTo>
                  <a:cubicBezTo>
                    <a:pt x="0" y="916"/>
                    <a:pt x="4" y="913"/>
                    <a:pt x="8" y="913"/>
                  </a:cubicBezTo>
                  <a:cubicBezTo>
                    <a:pt x="13" y="913"/>
                    <a:pt x="16" y="916"/>
                    <a:pt x="16" y="921"/>
                  </a:cubicBezTo>
                  <a:close/>
                  <a:moveTo>
                    <a:pt x="16" y="969"/>
                  </a:moveTo>
                  <a:lnTo>
                    <a:pt x="16" y="985"/>
                  </a:lnTo>
                  <a:cubicBezTo>
                    <a:pt x="16" y="989"/>
                    <a:pt x="13" y="993"/>
                    <a:pt x="8" y="993"/>
                  </a:cubicBezTo>
                  <a:cubicBezTo>
                    <a:pt x="4" y="993"/>
                    <a:pt x="0" y="989"/>
                    <a:pt x="0" y="985"/>
                  </a:cubicBezTo>
                  <a:lnTo>
                    <a:pt x="0" y="969"/>
                  </a:lnTo>
                  <a:cubicBezTo>
                    <a:pt x="0" y="964"/>
                    <a:pt x="4" y="961"/>
                    <a:pt x="8" y="961"/>
                  </a:cubicBezTo>
                  <a:cubicBezTo>
                    <a:pt x="13" y="961"/>
                    <a:pt x="16" y="964"/>
                    <a:pt x="16" y="969"/>
                  </a:cubicBezTo>
                  <a:close/>
                  <a:moveTo>
                    <a:pt x="16" y="1017"/>
                  </a:moveTo>
                  <a:lnTo>
                    <a:pt x="16" y="1033"/>
                  </a:lnTo>
                  <a:cubicBezTo>
                    <a:pt x="16" y="1037"/>
                    <a:pt x="13" y="1041"/>
                    <a:pt x="8" y="1041"/>
                  </a:cubicBezTo>
                  <a:cubicBezTo>
                    <a:pt x="4" y="1041"/>
                    <a:pt x="0" y="1037"/>
                    <a:pt x="0" y="1033"/>
                  </a:cubicBezTo>
                  <a:lnTo>
                    <a:pt x="0" y="1017"/>
                  </a:lnTo>
                  <a:cubicBezTo>
                    <a:pt x="0" y="1012"/>
                    <a:pt x="4" y="1009"/>
                    <a:pt x="8" y="1009"/>
                  </a:cubicBezTo>
                  <a:cubicBezTo>
                    <a:pt x="13" y="1009"/>
                    <a:pt x="16" y="1012"/>
                    <a:pt x="16" y="1017"/>
                  </a:cubicBezTo>
                  <a:close/>
                  <a:moveTo>
                    <a:pt x="16" y="1065"/>
                  </a:moveTo>
                  <a:lnTo>
                    <a:pt x="16" y="1081"/>
                  </a:lnTo>
                  <a:cubicBezTo>
                    <a:pt x="16" y="1085"/>
                    <a:pt x="13" y="1089"/>
                    <a:pt x="8" y="1089"/>
                  </a:cubicBezTo>
                  <a:cubicBezTo>
                    <a:pt x="4" y="1089"/>
                    <a:pt x="0" y="1085"/>
                    <a:pt x="0" y="1081"/>
                  </a:cubicBezTo>
                  <a:lnTo>
                    <a:pt x="0" y="1065"/>
                  </a:lnTo>
                  <a:cubicBezTo>
                    <a:pt x="0" y="1060"/>
                    <a:pt x="4" y="1057"/>
                    <a:pt x="8" y="1057"/>
                  </a:cubicBezTo>
                  <a:cubicBezTo>
                    <a:pt x="13" y="1057"/>
                    <a:pt x="16" y="1060"/>
                    <a:pt x="16" y="1065"/>
                  </a:cubicBezTo>
                  <a:close/>
                  <a:moveTo>
                    <a:pt x="16" y="1113"/>
                  </a:moveTo>
                  <a:lnTo>
                    <a:pt x="16" y="1129"/>
                  </a:lnTo>
                  <a:cubicBezTo>
                    <a:pt x="16" y="1133"/>
                    <a:pt x="13" y="1137"/>
                    <a:pt x="8" y="1137"/>
                  </a:cubicBezTo>
                  <a:cubicBezTo>
                    <a:pt x="4" y="1137"/>
                    <a:pt x="0" y="1133"/>
                    <a:pt x="0" y="1129"/>
                  </a:cubicBezTo>
                  <a:lnTo>
                    <a:pt x="0" y="1113"/>
                  </a:lnTo>
                  <a:cubicBezTo>
                    <a:pt x="0" y="1108"/>
                    <a:pt x="4" y="1105"/>
                    <a:pt x="8" y="1105"/>
                  </a:cubicBezTo>
                  <a:cubicBezTo>
                    <a:pt x="13" y="1105"/>
                    <a:pt x="16" y="1108"/>
                    <a:pt x="16" y="1113"/>
                  </a:cubicBezTo>
                  <a:close/>
                  <a:moveTo>
                    <a:pt x="16" y="1161"/>
                  </a:moveTo>
                  <a:lnTo>
                    <a:pt x="16" y="1177"/>
                  </a:lnTo>
                  <a:cubicBezTo>
                    <a:pt x="16" y="1181"/>
                    <a:pt x="13" y="1185"/>
                    <a:pt x="8" y="1185"/>
                  </a:cubicBezTo>
                  <a:cubicBezTo>
                    <a:pt x="4" y="1185"/>
                    <a:pt x="0" y="1181"/>
                    <a:pt x="0" y="1177"/>
                  </a:cubicBezTo>
                  <a:lnTo>
                    <a:pt x="0" y="1161"/>
                  </a:lnTo>
                  <a:cubicBezTo>
                    <a:pt x="0" y="1156"/>
                    <a:pt x="4" y="1153"/>
                    <a:pt x="8" y="1153"/>
                  </a:cubicBezTo>
                  <a:cubicBezTo>
                    <a:pt x="13" y="1153"/>
                    <a:pt x="16" y="1156"/>
                    <a:pt x="16" y="1161"/>
                  </a:cubicBezTo>
                  <a:close/>
                  <a:moveTo>
                    <a:pt x="16" y="1209"/>
                  </a:moveTo>
                  <a:lnTo>
                    <a:pt x="16" y="1225"/>
                  </a:lnTo>
                  <a:cubicBezTo>
                    <a:pt x="16" y="1229"/>
                    <a:pt x="13" y="1233"/>
                    <a:pt x="8" y="1233"/>
                  </a:cubicBezTo>
                  <a:cubicBezTo>
                    <a:pt x="4" y="1233"/>
                    <a:pt x="0" y="1229"/>
                    <a:pt x="0" y="1225"/>
                  </a:cubicBezTo>
                  <a:lnTo>
                    <a:pt x="0" y="1209"/>
                  </a:lnTo>
                  <a:cubicBezTo>
                    <a:pt x="0" y="1204"/>
                    <a:pt x="4" y="1201"/>
                    <a:pt x="8" y="1201"/>
                  </a:cubicBezTo>
                  <a:cubicBezTo>
                    <a:pt x="13" y="1201"/>
                    <a:pt x="16" y="1204"/>
                    <a:pt x="16" y="1209"/>
                  </a:cubicBezTo>
                  <a:close/>
                  <a:moveTo>
                    <a:pt x="16" y="1257"/>
                  </a:moveTo>
                  <a:lnTo>
                    <a:pt x="16" y="1273"/>
                  </a:lnTo>
                  <a:cubicBezTo>
                    <a:pt x="16" y="1277"/>
                    <a:pt x="13" y="1281"/>
                    <a:pt x="8" y="1281"/>
                  </a:cubicBezTo>
                  <a:cubicBezTo>
                    <a:pt x="4" y="1281"/>
                    <a:pt x="0" y="1277"/>
                    <a:pt x="0" y="1273"/>
                  </a:cubicBezTo>
                  <a:lnTo>
                    <a:pt x="0" y="1257"/>
                  </a:lnTo>
                  <a:cubicBezTo>
                    <a:pt x="0" y="1252"/>
                    <a:pt x="4" y="1249"/>
                    <a:pt x="8" y="1249"/>
                  </a:cubicBezTo>
                  <a:cubicBezTo>
                    <a:pt x="13" y="1249"/>
                    <a:pt x="16" y="1252"/>
                    <a:pt x="16" y="1257"/>
                  </a:cubicBezTo>
                  <a:close/>
                  <a:moveTo>
                    <a:pt x="16" y="1305"/>
                  </a:moveTo>
                  <a:lnTo>
                    <a:pt x="16" y="1321"/>
                  </a:lnTo>
                  <a:cubicBezTo>
                    <a:pt x="16" y="1325"/>
                    <a:pt x="13" y="1329"/>
                    <a:pt x="8" y="1329"/>
                  </a:cubicBezTo>
                  <a:cubicBezTo>
                    <a:pt x="4" y="1329"/>
                    <a:pt x="0" y="1325"/>
                    <a:pt x="0" y="1321"/>
                  </a:cubicBezTo>
                  <a:lnTo>
                    <a:pt x="0" y="1305"/>
                  </a:lnTo>
                  <a:cubicBezTo>
                    <a:pt x="0" y="1300"/>
                    <a:pt x="4" y="1297"/>
                    <a:pt x="8" y="1297"/>
                  </a:cubicBezTo>
                  <a:cubicBezTo>
                    <a:pt x="13" y="1297"/>
                    <a:pt x="16" y="1300"/>
                    <a:pt x="16" y="1305"/>
                  </a:cubicBezTo>
                  <a:close/>
                  <a:moveTo>
                    <a:pt x="16" y="1353"/>
                  </a:moveTo>
                  <a:lnTo>
                    <a:pt x="16" y="1369"/>
                  </a:lnTo>
                  <a:cubicBezTo>
                    <a:pt x="16" y="1373"/>
                    <a:pt x="13" y="1377"/>
                    <a:pt x="8" y="1377"/>
                  </a:cubicBezTo>
                  <a:cubicBezTo>
                    <a:pt x="4" y="1377"/>
                    <a:pt x="0" y="1373"/>
                    <a:pt x="0" y="1369"/>
                  </a:cubicBezTo>
                  <a:lnTo>
                    <a:pt x="0" y="1353"/>
                  </a:lnTo>
                  <a:cubicBezTo>
                    <a:pt x="0" y="1349"/>
                    <a:pt x="4" y="1345"/>
                    <a:pt x="8" y="1345"/>
                  </a:cubicBezTo>
                  <a:cubicBezTo>
                    <a:pt x="13" y="1345"/>
                    <a:pt x="16" y="1349"/>
                    <a:pt x="16" y="1353"/>
                  </a:cubicBezTo>
                  <a:close/>
                  <a:moveTo>
                    <a:pt x="16" y="1401"/>
                  </a:moveTo>
                  <a:lnTo>
                    <a:pt x="16" y="1417"/>
                  </a:lnTo>
                  <a:cubicBezTo>
                    <a:pt x="16" y="1421"/>
                    <a:pt x="13" y="1425"/>
                    <a:pt x="8" y="1425"/>
                  </a:cubicBezTo>
                  <a:cubicBezTo>
                    <a:pt x="4" y="1425"/>
                    <a:pt x="0" y="1421"/>
                    <a:pt x="0" y="1417"/>
                  </a:cubicBezTo>
                  <a:lnTo>
                    <a:pt x="0" y="1401"/>
                  </a:lnTo>
                  <a:cubicBezTo>
                    <a:pt x="0" y="1397"/>
                    <a:pt x="4" y="1393"/>
                    <a:pt x="8" y="1393"/>
                  </a:cubicBezTo>
                  <a:cubicBezTo>
                    <a:pt x="13" y="1393"/>
                    <a:pt x="16" y="1397"/>
                    <a:pt x="16" y="1401"/>
                  </a:cubicBezTo>
                  <a:close/>
                  <a:moveTo>
                    <a:pt x="16" y="1449"/>
                  </a:moveTo>
                  <a:lnTo>
                    <a:pt x="16" y="1465"/>
                  </a:lnTo>
                  <a:cubicBezTo>
                    <a:pt x="16" y="1470"/>
                    <a:pt x="13" y="1473"/>
                    <a:pt x="8" y="1473"/>
                  </a:cubicBezTo>
                  <a:cubicBezTo>
                    <a:pt x="4" y="1473"/>
                    <a:pt x="0" y="1470"/>
                    <a:pt x="0" y="1465"/>
                  </a:cubicBezTo>
                  <a:lnTo>
                    <a:pt x="0" y="1449"/>
                  </a:lnTo>
                  <a:cubicBezTo>
                    <a:pt x="0" y="1445"/>
                    <a:pt x="4" y="1441"/>
                    <a:pt x="8" y="1441"/>
                  </a:cubicBezTo>
                  <a:cubicBezTo>
                    <a:pt x="13" y="1441"/>
                    <a:pt x="16" y="1445"/>
                    <a:pt x="16" y="1449"/>
                  </a:cubicBezTo>
                  <a:close/>
                  <a:moveTo>
                    <a:pt x="16" y="1497"/>
                  </a:moveTo>
                  <a:lnTo>
                    <a:pt x="16" y="1513"/>
                  </a:lnTo>
                  <a:cubicBezTo>
                    <a:pt x="16" y="1518"/>
                    <a:pt x="13" y="1521"/>
                    <a:pt x="8" y="1521"/>
                  </a:cubicBezTo>
                  <a:cubicBezTo>
                    <a:pt x="4" y="1521"/>
                    <a:pt x="0" y="1518"/>
                    <a:pt x="0" y="1513"/>
                  </a:cubicBezTo>
                  <a:lnTo>
                    <a:pt x="0" y="1497"/>
                  </a:lnTo>
                  <a:cubicBezTo>
                    <a:pt x="0" y="1493"/>
                    <a:pt x="4" y="1489"/>
                    <a:pt x="8" y="1489"/>
                  </a:cubicBezTo>
                  <a:cubicBezTo>
                    <a:pt x="13" y="1489"/>
                    <a:pt x="16" y="1493"/>
                    <a:pt x="16" y="1497"/>
                  </a:cubicBezTo>
                  <a:close/>
                </a:path>
              </a:pathLst>
            </a:custGeom>
            <a:solidFill>
              <a:srgbClr val="000000"/>
            </a:solidFill>
            <a:ln w="0" cap="flat">
              <a:solidFill>
                <a:srgbClr val="000000"/>
              </a:solidFill>
              <a:prstDash val="solid"/>
              <a:round/>
            </a:ln>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70" name="Rectangle 79"/>
            <p:cNvSpPr>
              <a:spLocks noChangeArrowheads="1"/>
            </p:cNvSpPr>
            <p:nvPr/>
          </p:nvSpPr>
          <p:spPr bwMode="auto">
            <a:xfrm>
              <a:off x="4624463" y="5611276"/>
              <a:ext cx="162709" cy="22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1700" b="1" dirty="0">
                  <a:solidFill>
                    <a:srgbClr val="FF0000"/>
                  </a:solidFill>
                  <a:ea typeface="微软雅黑" panose="020B0503020204020204" charset="-122"/>
                  <a:sym typeface="Arial" panose="020B0604020202020204" pitchFamily="34" charset="0"/>
                </a:rPr>
                <a:t>#</a:t>
              </a:r>
              <a:endParaRPr lang="zh-CN" altLang="zh-CN" sz="135" dirty="0">
                <a:solidFill>
                  <a:prstClr val="black"/>
                </a:solidFill>
                <a:ea typeface="微软雅黑" panose="020B0503020204020204" charset="-122"/>
                <a:sym typeface="Arial" panose="020B0604020202020204" pitchFamily="34" charset="0"/>
              </a:endParaRPr>
            </a:p>
          </p:txBody>
        </p:sp>
        <p:sp>
          <p:nvSpPr>
            <p:cNvPr id="71" name="Rectangle 80"/>
            <p:cNvSpPr>
              <a:spLocks noChangeArrowheads="1"/>
            </p:cNvSpPr>
            <p:nvPr/>
          </p:nvSpPr>
          <p:spPr bwMode="auto">
            <a:xfrm>
              <a:off x="4810537" y="5611281"/>
              <a:ext cx="354745" cy="22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1700" b="1" dirty="0">
                  <a:solidFill>
                    <a:srgbClr val="FF0000"/>
                  </a:solidFill>
                  <a:ea typeface="微软雅黑" panose="020B0503020204020204" charset="-122"/>
                  <a:sym typeface="Arial" panose="020B0604020202020204" pitchFamily="34" charset="0"/>
                </a:rPr>
                <a:t>3</a:t>
              </a:r>
              <a:endParaRPr lang="zh-CN" altLang="zh-CN" sz="135" dirty="0">
                <a:solidFill>
                  <a:prstClr val="black"/>
                </a:solidFill>
                <a:ea typeface="微软雅黑" panose="020B0503020204020204" charset="-122"/>
                <a:sym typeface="Arial" panose="020B0604020202020204" pitchFamily="34" charset="0"/>
              </a:endParaRPr>
            </a:p>
          </p:txBody>
        </p:sp>
        <p:sp>
          <p:nvSpPr>
            <p:cNvPr id="72" name="Freeform 81"/>
            <p:cNvSpPr/>
            <p:nvPr/>
          </p:nvSpPr>
          <p:spPr bwMode="auto">
            <a:xfrm>
              <a:off x="3257625" y="5763675"/>
              <a:ext cx="1409700" cy="431800"/>
            </a:xfrm>
            <a:custGeom>
              <a:avLst/>
              <a:gdLst>
                <a:gd name="T0" fmla="*/ 0 w 3326"/>
                <a:gd name="T1" fmla="*/ 503 h 1015"/>
                <a:gd name="T2" fmla="*/ 0 w 3326"/>
                <a:gd name="T3" fmla="*/ 1015 h 1015"/>
                <a:gd name="T4" fmla="*/ 3326 w 3326"/>
                <a:gd name="T5" fmla="*/ 1015 h 1015"/>
                <a:gd name="T6" fmla="*/ 3326 w 3326"/>
                <a:gd name="T7" fmla="*/ 503 h 1015"/>
                <a:gd name="T8" fmla="*/ 760 w 3326"/>
                <a:gd name="T9" fmla="*/ 199 h 1015"/>
                <a:gd name="T10" fmla="*/ 0 w 3326"/>
                <a:gd name="T11" fmla="*/ 503 h 1015"/>
              </a:gdLst>
              <a:ahLst/>
              <a:cxnLst>
                <a:cxn ang="0">
                  <a:pos x="T0" y="T1"/>
                </a:cxn>
                <a:cxn ang="0">
                  <a:pos x="T2" y="T3"/>
                </a:cxn>
                <a:cxn ang="0">
                  <a:pos x="T4" y="T5"/>
                </a:cxn>
                <a:cxn ang="0">
                  <a:pos x="T6" y="T7"/>
                </a:cxn>
                <a:cxn ang="0">
                  <a:pos x="T8" y="T9"/>
                </a:cxn>
                <a:cxn ang="0">
                  <a:pos x="T10" y="T11"/>
                </a:cxn>
              </a:cxnLst>
              <a:rect l="0" t="0" r="r" b="b"/>
              <a:pathLst>
                <a:path w="3326" h="1015">
                  <a:moveTo>
                    <a:pt x="0" y="503"/>
                  </a:moveTo>
                  <a:lnTo>
                    <a:pt x="0" y="1015"/>
                  </a:lnTo>
                  <a:lnTo>
                    <a:pt x="3326" y="1015"/>
                  </a:lnTo>
                  <a:lnTo>
                    <a:pt x="3326" y="503"/>
                  </a:lnTo>
                  <a:cubicBezTo>
                    <a:pt x="2827" y="136"/>
                    <a:pt x="1678" y="0"/>
                    <a:pt x="760" y="199"/>
                  </a:cubicBezTo>
                  <a:cubicBezTo>
                    <a:pt x="438" y="269"/>
                    <a:pt x="174" y="374"/>
                    <a:pt x="0" y="503"/>
                  </a:cubicBezTo>
                  <a:close/>
                </a:path>
              </a:pathLst>
            </a:custGeom>
            <a:solidFill>
              <a:srgbClr val="5B9BD5"/>
            </a:solidFill>
            <a:ln w="0">
              <a:solidFill>
                <a:srgbClr val="000000"/>
              </a:solidFill>
              <a:prstDash val="solid"/>
              <a:round/>
            </a:ln>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73" name="Freeform 82"/>
            <p:cNvSpPr/>
            <p:nvPr/>
          </p:nvSpPr>
          <p:spPr bwMode="auto">
            <a:xfrm>
              <a:off x="3257625" y="5763675"/>
              <a:ext cx="1409700" cy="431800"/>
            </a:xfrm>
            <a:custGeom>
              <a:avLst/>
              <a:gdLst>
                <a:gd name="T0" fmla="*/ 0 w 3326"/>
                <a:gd name="T1" fmla="*/ 503 h 1015"/>
                <a:gd name="T2" fmla="*/ 0 w 3326"/>
                <a:gd name="T3" fmla="*/ 1015 h 1015"/>
                <a:gd name="T4" fmla="*/ 3326 w 3326"/>
                <a:gd name="T5" fmla="*/ 1015 h 1015"/>
                <a:gd name="T6" fmla="*/ 3326 w 3326"/>
                <a:gd name="T7" fmla="*/ 503 h 1015"/>
                <a:gd name="T8" fmla="*/ 760 w 3326"/>
                <a:gd name="T9" fmla="*/ 199 h 1015"/>
                <a:gd name="T10" fmla="*/ 0 w 3326"/>
                <a:gd name="T11" fmla="*/ 503 h 1015"/>
              </a:gdLst>
              <a:ahLst/>
              <a:cxnLst>
                <a:cxn ang="0">
                  <a:pos x="T0" y="T1"/>
                </a:cxn>
                <a:cxn ang="0">
                  <a:pos x="T2" y="T3"/>
                </a:cxn>
                <a:cxn ang="0">
                  <a:pos x="T4" y="T5"/>
                </a:cxn>
                <a:cxn ang="0">
                  <a:pos x="T6" y="T7"/>
                </a:cxn>
                <a:cxn ang="0">
                  <a:pos x="T8" y="T9"/>
                </a:cxn>
                <a:cxn ang="0">
                  <a:pos x="T10" y="T11"/>
                </a:cxn>
              </a:cxnLst>
              <a:rect l="0" t="0" r="r" b="b"/>
              <a:pathLst>
                <a:path w="3326" h="1015">
                  <a:moveTo>
                    <a:pt x="0" y="503"/>
                  </a:moveTo>
                  <a:lnTo>
                    <a:pt x="0" y="1015"/>
                  </a:lnTo>
                  <a:lnTo>
                    <a:pt x="3326" y="1015"/>
                  </a:lnTo>
                  <a:lnTo>
                    <a:pt x="3326" y="503"/>
                  </a:lnTo>
                  <a:cubicBezTo>
                    <a:pt x="2827" y="136"/>
                    <a:pt x="1678" y="0"/>
                    <a:pt x="760" y="199"/>
                  </a:cubicBezTo>
                  <a:cubicBezTo>
                    <a:pt x="438" y="269"/>
                    <a:pt x="174" y="374"/>
                    <a:pt x="0" y="503"/>
                  </a:cubicBezTo>
                  <a:close/>
                </a:path>
              </a:pathLst>
            </a:custGeom>
            <a:noFill/>
            <a:ln w="6350" cap="sq">
              <a:solidFill>
                <a:srgbClr val="5B9BD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74" name="Rectangle 85"/>
            <p:cNvSpPr>
              <a:spLocks noChangeArrowheads="1"/>
            </p:cNvSpPr>
            <p:nvPr/>
          </p:nvSpPr>
          <p:spPr bwMode="auto">
            <a:xfrm>
              <a:off x="3638626" y="6001802"/>
              <a:ext cx="172179" cy="18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endParaRPr lang="zh-CN" altLang="zh-CN" sz="135" dirty="0">
                <a:solidFill>
                  <a:prstClr val="black"/>
                </a:solidFill>
                <a:ea typeface="微软雅黑" panose="020B0503020204020204" charset="-122"/>
                <a:sym typeface="Arial" panose="020B0604020202020204" pitchFamily="34" charset="0"/>
              </a:endParaRPr>
            </a:p>
          </p:txBody>
        </p:sp>
        <p:sp>
          <p:nvSpPr>
            <p:cNvPr id="75" name="Rectangle 86"/>
            <p:cNvSpPr>
              <a:spLocks noChangeArrowheads="1"/>
            </p:cNvSpPr>
            <p:nvPr/>
          </p:nvSpPr>
          <p:spPr bwMode="auto">
            <a:xfrm>
              <a:off x="3533773" y="5967877"/>
              <a:ext cx="1253464" cy="1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zh-CN" sz="900" dirty="0">
                  <a:solidFill>
                    <a:srgbClr val="000000"/>
                  </a:solidFill>
                  <a:ea typeface="微软雅黑" panose="020B0503020204020204" charset="-122"/>
                  <a:sym typeface="Arial" panose="020B0604020202020204" pitchFamily="34" charset="0"/>
                </a:rPr>
                <a:t>N</a:t>
              </a:r>
              <a:r>
                <a:rPr lang="zh-CN" altLang="zh-CN" sz="900" dirty="0">
                  <a:solidFill>
                    <a:srgbClr val="000000"/>
                  </a:solidFill>
                  <a:ea typeface="微软雅黑" panose="020B0503020204020204" charset="-122"/>
                  <a:sym typeface="Arial" panose="020B0604020202020204" pitchFamily="34" charset="0"/>
                </a:rPr>
                <a:t>umerology</a:t>
              </a:r>
              <a:r>
                <a:rPr lang="en-US" altLang="zh-CN" sz="900" dirty="0">
                  <a:solidFill>
                    <a:srgbClr val="000000"/>
                  </a:solidFill>
                  <a:ea typeface="微软雅黑" panose="020B0503020204020204" charset="-122"/>
                  <a:sym typeface="Arial" panose="020B0604020202020204" pitchFamily="34" charset="0"/>
                </a:rPr>
                <a:t> 2</a:t>
              </a:r>
              <a:endParaRPr lang="zh-CN" altLang="zh-CN" sz="135" dirty="0">
                <a:solidFill>
                  <a:prstClr val="black"/>
                </a:solidFill>
                <a:ea typeface="微软雅黑" panose="020B0503020204020204" charset="-122"/>
                <a:sym typeface="Arial" panose="020B0604020202020204" pitchFamily="34" charset="0"/>
              </a:endParaRPr>
            </a:p>
          </p:txBody>
        </p:sp>
        <p:sp>
          <p:nvSpPr>
            <p:cNvPr id="76" name="Line 89"/>
            <p:cNvSpPr>
              <a:spLocks noChangeShapeType="1"/>
            </p:cNvSpPr>
            <p:nvPr/>
          </p:nvSpPr>
          <p:spPr bwMode="auto">
            <a:xfrm>
              <a:off x="3325888" y="6387563"/>
              <a:ext cx="1271588" cy="0"/>
            </a:xfrm>
            <a:prstGeom prst="line">
              <a:avLst/>
            </a:prstGeom>
            <a:noFill/>
            <a:ln w="6350"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77" name="Freeform 90"/>
            <p:cNvSpPr/>
            <p:nvPr/>
          </p:nvSpPr>
          <p:spPr bwMode="auto">
            <a:xfrm>
              <a:off x="3257625" y="6362163"/>
              <a:ext cx="76200" cy="50800"/>
            </a:xfrm>
            <a:custGeom>
              <a:avLst/>
              <a:gdLst>
                <a:gd name="T0" fmla="*/ 48 w 48"/>
                <a:gd name="T1" fmla="*/ 32 h 32"/>
                <a:gd name="T2" fmla="*/ 0 w 48"/>
                <a:gd name="T3" fmla="*/ 16 h 32"/>
                <a:gd name="T4" fmla="*/ 48 w 48"/>
                <a:gd name="T5" fmla="*/ 0 h 32"/>
                <a:gd name="T6" fmla="*/ 48 w 48"/>
                <a:gd name="T7" fmla="*/ 32 h 32"/>
              </a:gdLst>
              <a:ahLst/>
              <a:cxnLst>
                <a:cxn ang="0">
                  <a:pos x="T0" y="T1"/>
                </a:cxn>
                <a:cxn ang="0">
                  <a:pos x="T2" y="T3"/>
                </a:cxn>
                <a:cxn ang="0">
                  <a:pos x="T4" y="T5"/>
                </a:cxn>
                <a:cxn ang="0">
                  <a:pos x="T6" y="T7"/>
                </a:cxn>
              </a:cxnLst>
              <a:rect l="0" t="0" r="r" b="b"/>
              <a:pathLst>
                <a:path w="48" h="32">
                  <a:moveTo>
                    <a:pt x="48" y="32"/>
                  </a:moveTo>
                  <a:lnTo>
                    <a:pt x="0" y="16"/>
                  </a:lnTo>
                  <a:lnTo>
                    <a:pt x="48" y="0"/>
                  </a:lnTo>
                  <a:lnTo>
                    <a:pt x="48" y="3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78" name="Freeform 91"/>
            <p:cNvSpPr/>
            <p:nvPr/>
          </p:nvSpPr>
          <p:spPr bwMode="auto">
            <a:xfrm>
              <a:off x="4591125" y="6362163"/>
              <a:ext cx="76200" cy="50800"/>
            </a:xfrm>
            <a:custGeom>
              <a:avLst/>
              <a:gdLst>
                <a:gd name="T0" fmla="*/ 0 w 48"/>
                <a:gd name="T1" fmla="*/ 0 h 32"/>
                <a:gd name="T2" fmla="*/ 48 w 48"/>
                <a:gd name="T3" fmla="*/ 16 h 32"/>
                <a:gd name="T4" fmla="*/ 0 w 48"/>
                <a:gd name="T5" fmla="*/ 32 h 32"/>
                <a:gd name="T6" fmla="*/ 0 w 48"/>
                <a:gd name="T7" fmla="*/ 0 h 32"/>
              </a:gdLst>
              <a:ahLst/>
              <a:cxnLst>
                <a:cxn ang="0">
                  <a:pos x="T0" y="T1"/>
                </a:cxn>
                <a:cxn ang="0">
                  <a:pos x="T2" y="T3"/>
                </a:cxn>
                <a:cxn ang="0">
                  <a:pos x="T4" y="T5"/>
                </a:cxn>
                <a:cxn ang="0">
                  <a:pos x="T6" y="T7"/>
                </a:cxn>
              </a:cxnLst>
              <a:rect l="0" t="0" r="r" b="b"/>
              <a:pathLst>
                <a:path w="48" h="32">
                  <a:moveTo>
                    <a:pt x="0" y="0"/>
                  </a:moveTo>
                  <a:lnTo>
                    <a:pt x="48" y="16"/>
                  </a:lnTo>
                  <a:lnTo>
                    <a:pt x="0" y="3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79" name="Rectangle 94"/>
            <p:cNvSpPr>
              <a:spLocks noChangeArrowheads="1"/>
            </p:cNvSpPr>
            <p:nvPr/>
          </p:nvSpPr>
          <p:spPr bwMode="auto">
            <a:xfrm>
              <a:off x="3791744" y="6237315"/>
              <a:ext cx="533755" cy="1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zh-CN" sz="900" dirty="0">
                  <a:solidFill>
                    <a:srgbClr val="000000"/>
                  </a:solidFill>
                  <a:ea typeface="微软雅黑" panose="020B0503020204020204" charset="-122"/>
                  <a:sym typeface="Arial" panose="020B0604020202020204" pitchFamily="34" charset="0"/>
                </a:rPr>
                <a:t>BWP </a:t>
              </a:r>
              <a:r>
                <a:rPr lang="zh-CN" altLang="zh-CN" sz="900" dirty="0">
                  <a:solidFill>
                    <a:srgbClr val="000000"/>
                  </a:solidFill>
                  <a:ea typeface="微软雅黑" panose="020B0503020204020204" charset="-122"/>
                  <a:sym typeface="Arial" panose="020B0604020202020204" pitchFamily="34" charset="0"/>
                </a:rPr>
                <a:t>2 </a:t>
              </a:r>
              <a:endParaRPr lang="zh-CN" altLang="zh-CN" sz="135" dirty="0">
                <a:solidFill>
                  <a:prstClr val="black"/>
                </a:solidFill>
                <a:ea typeface="微软雅黑" panose="020B0503020204020204" charset="-122"/>
                <a:sym typeface="Arial" panose="020B0604020202020204" pitchFamily="34" charset="0"/>
              </a:endParaRPr>
            </a:p>
          </p:txBody>
        </p:sp>
        <p:sp>
          <p:nvSpPr>
            <p:cNvPr id="80" name="Freeform 96"/>
            <p:cNvSpPr>
              <a:spLocks noEditPoints="1"/>
            </p:cNvSpPr>
            <p:nvPr/>
          </p:nvSpPr>
          <p:spPr bwMode="auto">
            <a:xfrm>
              <a:off x="3254450" y="5806538"/>
              <a:ext cx="6350" cy="646112"/>
            </a:xfrm>
            <a:custGeom>
              <a:avLst/>
              <a:gdLst>
                <a:gd name="T0" fmla="*/ 0 w 16"/>
                <a:gd name="T1" fmla="*/ 24 h 1521"/>
                <a:gd name="T2" fmla="*/ 16 w 16"/>
                <a:gd name="T3" fmla="*/ 56 h 1521"/>
                <a:gd name="T4" fmla="*/ 0 w 16"/>
                <a:gd name="T5" fmla="*/ 56 h 1521"/>
                <a:gd name="T6" fmla="*/ 16 w 16"/>
                <a:gd name="T7" fmla="*/ 120 h 1521"/>
                <a:gd name="T8" fmla="*/ 8 w 16"/>
                <a:gd name="T9" fmla="*/ 96 h 1521"/>
                <a:gd name="T10" fmla="*/ 8 w 16"/>
                <a:gd name="T11" fmla="*/ 176 h 1521"/>
                <a:gd name="T12" fmla="*/ 16 w 16"/>
                <a:gd name="T13" fmla="*/ 152 h 1521"/>
                <a:gd name="T14" fmla="*/ 0 w 16"/>
                <a:gd name="T15" fmla="*/ 216 h 1521"/>
                <a:gd name="T16" fmla="*/ 16 w 16"/>
                <a:gd name="T17" fmla="*/ 248 h 1521"/>
                <a:gd name="T18" fmla="*/ 0 w 16"/>
                <a:gd name="T19" fmla="*/ 248 h 1521"/>
                <a:gd name="T20" fmla="*/ 16 w 16"/>
                <a:gd name="T21" fmla="*/ 312 h 1521"/>
                <a:gd name="T22" fmla="*/ 8 w 16"/>
                <a:gd name="T23" fmla="*/ 288 h 1521"/>
                <a:gd name="T24" fmla="*/ 8 w 16"/>
                <a:gd name="T25" fmla="*/ 368 h 1521"/>
                <a:gd name="T26" fmla="*/ 16 w 16"/>
                <a:gd name="T27" fmla="*/ 344 h 1521"/>
                <a:gd name="T28" fmla="*/ 0 w 16"/>
                <a:gd name="T29" fmla="*/ 408 h 1521"/>
                <a:gd name="T30" fmla="*/ 16 w 16"/>
                <a:gd name="T31" fmla="*/ 440 h 1521"/>
                <a:gd name="T32" fmla="*/ 0 w 16"/>
                <a:gd name="T33" fmla="*/ 440 h 1521"/>
                <a:gd name="T34" fmla="*/ 16 w 16"/>
                <a:gd name="T35" fmla="*/ 504 h 1521"/>
                <a:gd name="T36" fmla="*/ 8 w 16"/>
                <a:gd name="T37" fmla="*/ 480 h 1521"/>
                <a:gd name="T38" fmla="*/ 8 w 16"/>
                <a:gd name="T39" fmla="*/ 560 h 1521"/>
                <a:gd name="T40" fmla="*/ 16 w 16"/>
                <a:gd name="T41" fmla="*/ 536 h 1521"/>
                <a:gd name="T42" fmla="*/ 0 w 16"/>
                <a:gd name="T43" fmla="*/ 600 h 1521"/>
                <a:gd name="T44" fmla="*/ 16 w 16"/>
                <a:gd name="T45" fmla="*/ 632 h 1521"/>
                <a:gd name="T46" fmla="*/ 0 w 16"/>
                <a:gd name="T47" fmla="*/ 632 h 1521"/>
                <a:gd name="T48" fmla="*/ 16 w 16"/>
                <a:gd name="T49" fmla="*/ 696 h 1521"/>
                <a:gd name="T50" fmla="*/ 8 w 16"/>
                <a:gd name="T51" fmla="*/ 672 h 1521"/>
                <a:gd name="T52" fmla="*/ 8 w 16"/>
                <a:gd name="T53" fmla="*/ 752 h 1521"/>
                <a:gd name="T54" fmla="*/ 16 w 16"/>
                <a:gd name="T55" fmla="*/ 728 h 1521"/>
                <a:gd name="T56" fmla="*/ 0 w 16"/>
                <a:gd name="T57" fmla="*/ 792 h 1521"/>
                <a:gd name="T58" fmla="*/ 16 w 16"/>
                <a:gd name="T59" fmla="*/ 824 h 1521"/>
                <a:gd name="T60" fmla="*/ 0 w 16"/>
                <a:gd name="T61" fmla="*/ 824 h 1521"/>
                <a:gd name="T62" fmla="*/ 16 w 16"/>
                <a:gd name="T63" fmla="*/ 889 h 1521"/>
                <a:gd name="T64" fmla="*/ 8 w 16"/>
                <a:gd name="T65" fmla="*/ 864 h 1521"/>
                <a:gd name="T66" fmla="*/ 8 w 16"/>
                <a:gd name="T67" fmla="*/ 945 h 1521"/>
                <a:gd name="T68" fmla="*/ 16 w 16"/>
                <a:gd name="T69" fmla="*/ 921 h 1521"/>
                <a:gd name="T70" fmla="*/ 0 w 16"/>
                <a:gd name="T71" fmla="*/ 985 h 1521"/>
                <a:gd name="T72" fmla="*/ 16 w 16"/>
                <a:gd name="T73" fmla="*/ 1017 h 1521"/>
                <a:gd name="T74" fmla="*/ 0 w 16"/>
                <a:gd name="T75" fmla="*/ 1017 h 1521"/>
                <a:gd name="T76" fmla="*/ 16 w 16"/>
                <a:gd name="T77" fmla="*/ 1081 h 1521"/>
                <a:gd name="T78" fmla="*/ 8 w 16"/>
                <a:gd name="T79" fmla="*/ 1057 h 1521"/>
                <a:gd name="T80" fmla="*/ 8 w 16"/>
                <a:gd name="T81" fmla="*/ 1137 h 1521"/>
                <a:gd name="T82" fmla="*/ 16 w 16"/>
                <a:gd name="T83" fmla="*/ 1113 h 1521"/>
                <a:gd name="T84" fmla="*/ 0 w 16"/>
                <a:gd name="T85" fmla="*/ 1177 h 1521"/>
                <a:gd name="T86" fmla="*/ 16 w 16"/>
                <a:gd name="T87" fmla="*/ 1209 h 1521"/>
                <a:gd name="T88" fmla="*/ 0 w 16"/>
                <a:gd name="T89" fmla="*/ 1209 h 1521"/>
                <a:gd name="T90" fmla="*/ 16 w 16"/>
                <a:gd name="T91" fmla="*/ 1273 h 1521"/>
                <a:gd name="T92" fmla="*/ 8 w 16"/>
                <a:gd name="T93" fmla="*/ 1249 h 1521"/>
                <a:gd name="T94" fmla="*/ 8 w 16"/>
                <a:gd name="T95" fmla="*/ 1329 h 1521"/>
                <a:gd name="T96" fmla="*/ 16 w 16"/>
                <a:gd name="T97" fmla="*/ 1305 h 1521"/>
                <a:gd name="T98" fmla="*/ 0 w 16"/>
                <a:gd name="T99" fmla="*/ 1369 h 1521"/>
                <a:gd name="T100" fmla="*/ 16 w 16"/>
                <a:gd name="T101" fmla="*/ 1401 h 1521"/>
                <a:gd name="T102" fmla="*/ 0 w 16"/>
                <a:gd name="T103" fmla="*/ 1401 h 1521"/>
                <a:gd name="T104" fmla="*/ 16 w 16"/>
                <a:gd name="T105" fmla="*/ 1465 h 1521"/>
                <a:gd name="T106" fmla="*/ 8 w 16"/>
                <a:gd name="T107" fmla="*/ 1441 h 1521"/>
                <a:gd name="T108" fmla="*/ 8 w 16"/>
                <a:gd name="T109" fmla="*/ 1521 h 1521"/>
                <a:gd name="T110" fmla="*/ 16 w 16"/>
                <a:gd name="T111" fmla="*/ 1497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 h="1521">
                  <a:moveTo>
                    <a:pt x="16" y="8"/>
                  </a:moveTo>
                  <a:lnTo>
                    <a:pt x="16" y="24"/>
                  </a:lnTo>
                  <a:cubicBezTo>
                    <a:pt x="16" y="28"/>
                    <a:pt x="12" y="32"/>
                    <a:pt x="8" y="32"/>
                  </a:cubicBezTo>
                  <a:cubicBezTo>
                    <a:pt x="3" y="32"/>
                    <a:pt x="0" y="28"/>
                    <a:pt x="0" y="24"/>
                  </a:cubicBezTo>
                  <a:lnTo>
                    <a:pt x="0" y="8"/>
                  </a:lnTo>
                  <a:cubicBezTo>
                    <a:pt x="0" y="3"/>
                    <a:pt x="3" y="0"/>
                    <a:pt x="8" y="0"/>
                  </a:cubicBezTo>
                  <a:cubicBezTo>
                    <a:pt x="12" y="0"/>
                    <a:pt x="16" y="3"/>
                    <a:pt x="16" y="8"/>
                  </a:cubicBezTo>
                  <a:close/>
                  <a:moveTo>
                    <a:pt x="16" y="56"/>
                  </a:moveTo>
                  <a:lnTo>
                    <a:pt x="16" y="72"/>
                  </a:lnTo>
                  <a:cubicBezTo>
                    <a:pt x="16" y="76"/>
                    <a:pt x="12" y="80"/>
                    <a:pt x="8" y="80"/>
                  </a:cubicBezTo>
                  <a:cubicBezTo>
                    <a:pt x="3" y="80"/>
                    <a:pt x="0" y="76"/>
                    <a:pt x="0" y="72"/>
                  </a:cubicBezTo>
                  <a:lnTo>
                    <a:pt x="0" y="56"/>
                  </a:lnTo>
                  <a:cubicBezTo>
                    <a:pt x="0" y="51"/>
                    <a:pt x="3" y="48"/>
                    <a:pt x="8" y="48"/>
                  </a:cubicBezTo>
                  <a:cubicBezTo>
                    <a:pt x="12" y="48"/>
                    <a:pt x="16" y="51"/>
                    <a:pt x="16" y="56"/>
                  </a:cubicBezTo>
                  <a:close/>
                  <a:moveTo>
                    <a:pt x="16" y="104"/>
                  </a:moveTo>
                  <a:lnTo>
                    <a:pt x="16" y="120"/>
                  </a:lnTo>
                  <a:cubicBezTo>
                    <a:pt x="16" y="124"/>
                    <a:pt x="12" y="128"/>
                    <a:pt x="8" y="128"/>
                  </a:cubicBezTo>
                  <a:cubicBezTo>
                    <a:pt x="3" y="128"/>
                    <a:pt x="0" y="124"/>
                    <a:pt x="0" y="120"/>
                  </a:cubicBezTo>
                  <a:lnTo>
                    <a:pt x="0" y="104"/>
                  </a:lnTo>
                  <a:cubicBezTo>
                    <a:pt x="0" y="99"/>
                    <a:pt x="3" y="96"/>
                    <a:pt x="8" y="96"/>
                  </a:cubicBezTo>
                  <a:cubicBezTo>
                    <a:pt x="12" y="96"/>
                    <a:pt x="16" y="99"/>
                    <a:pt x="16" y="104"/>
                  </a:cubicBezTo>
                  <a:close/>
                  <a:moveTo>
                    <a:pt x="16" y="152"/>
                  </a:moveTo>
                  <a:lnTo>
                    <a:pt x="16" y="168"/>
                  </a:lnTo>
                  <a:cubicBezTo>
                    <a:pt x="16" y="172"/>
                    <a:pt x="12" y="176"/>
                    <a:pt x="8" y="176"/>
                  </a:cubicBezTo>
                  <a:cubicBezTo>
                    <a:pt x="3" y="176"/>
                    <a:pt x="0" y="172"/>
                    <a:pt x="0" y="168"/>
                  </a:cubicBezTo>
                  <a:lnTo>
                    <a:pt x="0" y="152"/>
                  </a:lnTo>
                  <a:cubicBezTo>
                    <a:pt x="0" y="147"/>
                    <a:pt x="3" y="144"/>
                    <a:pt x="8" y="144"/>
                  </a:cubicBezTo>
                  <a:cubicBezTo>
                    <a:pt x="12" y="144"/>
                    <a:pt x="16" y="147"/>
                    <a:pt x="16" y="152"/>
                  </a:cubicBezTo>
                  <a:close/>
                  <a:moveTo>
                    <a:pt x="16" y="200"/>
                  </a:moveTo>
                  <a:lnTo>
                    <a:pt x="16" y="216"/>
                  </a:lnTo>
                  <a:cubicBezTo>
                    <a:pt x="16" y="220"/>
                    <a:pt x="12" y="224"/>
                    <a:pt x="8" y="224"/>
                  </a:cubicBezTo>
                  <a:cubicBezTo>
                    <a:pt x="3" y="224"/>
                    <a:pt x="0" y="220"/>
                    <a:pt x="0" y="216"/>
                  </a:cubicBezTo>
                  <a:lnTo>
                    <a:pt x="0" y="200"/>
                  </a:lnTo>
                  <a:cubicBezTo>
                    <a:pt x="0" y="195"/>
                    <a:pt x="3" y="192"/>
                    <a:pt x="8" y="192"/>
                  </a:cubicBezTo>
                  <a:cubicBezTo>
                    <a:pt x="12" y="192"/>
                    <a:pt x="16" y="195"/>
                    <a:pt x="16" y="200"/>
                  </a:cubicBezTo>
                  <a:close/>
                  <a:moveTo>
                    <a:pt x="16" y="248"/>
                  </a:moveTo>
                  <a:lnTo>
                    <a:pt x="16" y="264"/>
                  </a:lnTo>
                  <a:cubicBezTo>
                    <a:pt x="16" y="268"/>
                    <a:pt x="12" y="272"/>
                    <a:pt x="8" y="272"/>
                  </a:cubicBezTo>
                  <a:cubicBezTo>
                    <a:pt x="3" y="272"/>
                    <a:pt x="0" y="268"/>
                    <a:pt x="0" y="264"/>
                  </a:cubicBezTo>
                  <a:lnTo>
                    <a:pt x="0" y="248"/>
                  </a:lnTo>
                  <a:cubicBezTo>
                    <a:pt x="0" y="243"/>
                    <a:pt x="3" y="240"/>
                    <a:pt x="8" y="240"/>
                  </a:cubicBezTo>
                  <a:cubicBezTo>
                    <a:pt x="12" y="240"/>
                    <a:pt x="16" y="243"/>
                    <a:pt x="16" y="248"/>
                  </a:cubicBezTo>
                  <a:close/>
                  <a:moveTo>
                    <a:pt x="16" y="296"/>
                  </a:moveTo>
                  <a:lnTo>
                    <a:pt x="16" y="312"/>
                  </a:lnTo>
                  <a:cubicBezTo>
                    <a:pt x="16" y="316"/>
                    <a:pt x="12" y="320"/>
                    <a:pt x="8" y="320"/>
                  </a:cubicBezTo>
                  <a:cubicBezTo>
                    <a:pt x="3" y="320"/>
                    <a:pt x="0" y="316"/>
                    <a:pt x="0" y="312"/>
                  </a:cubicBezTo>
                  <a:lnTo>
                    <a:pt x="0" y="296"/>
                  </a:lnTo>
                  <a:cubicBezTo>
                    <a:pt x="0" y="291"/>
                    <a:pt x="3" y="288"/>
                    <a:pt x="8" y="288"/>
                  </a:cubicBezTo>
                  <a:cubicBezTo>
                    <a:pt x="12" y="288"/>
                    <a:pt x="16" y="291"/>
                    <a:pt x="16" y="296"/>
                  </a:cubicBezTo>
                  <a:close/>
                  <a:moveTo>
                    <a:pt x="16" y="344"/>
                  </a:moveTo>
                  <a:lnTo>
                    <a:pt x="16" y="360"/>
                  </a:lnTo>
                  <a:cubicBezTo>
                    <a:pt x="16" y="364"/>
                    <a:pt x="12" y="368"/>
                    <a:pt x="8" y="368"/>
                  </a:cubicBezTo>
                  <a:cubicBezTo>
                    <a:pt x="3" y="368"/>
                    <a:pt x="0" y="364"/>
                    <a:pt x="0" y="360"/>
                  </a:cubicBezTo>
                  <a:lnTo>
                    <a:pt x="0" y="344"/>
                  </a:lnTo>
                  <a:cubicBezTo>
                    <a:pt x="0" y="340"/>
                    <a:pt x="3" y="336"/>
                    <a:pt x="8" y="336"/>
                  </a:cubicBezTo>
                  <a:cubicBezTo>
                    <a:pt x="12" y="336"/>
                    <a:pt x="16" y="340"/>
                    <a:pt x="16" y="344"/>
                  </a:cubicBezTo>
                  <a:close/>
                  <a:moveTo>
                    <a:pt x="16" y="392"/>
                  </a:moveTo>
                  <a:lnTo>
                    <a:pt x="16" y="408"/>
                  </a:lnTo>
                  <a:cubicBezTo>
                    <a:pt x="16" y="412"/>
                    <a:pt x="12" y="416"/>
                    <a:pt x="8" y="416"/>
                  </a:cubicBezTo>
                  <a:cubicBezTo>
                    <a:pt x="3" y="416"/>
                    <a:pt x="0" y="412"/>
                    <a:pt x="0" y="408"/>
                  </a:cubicBezTo>
                  <a:lnTo>
                    <a:pt x="0" y="392"/>
                  </a:lnTo>
                  <a:cubicBezTo>
                    <a:pt x="0" y="388"/>
                    <a:pt x="3" y="384"/>
                    <a:pt x="8" y="384"/>
                  </a:cubicBezTo>
                  <a:cubicBezTo>
                    <a:pt x="12" y="384"/>
                    <a:pt x="16" y="388"/>
                    <a:pt x="16" y="392"/>
                  </a:cubicBezTo>
                  <a:close/>
                  <a:moveTo>
                    <a:pt x="16" y="440"/>
                  </a:moveTo>
                  <a:lnTo>
                    <a:pt x="16" y="456"/>
                  </a:lnTo>
                  <a:cubicBezTo>
                    <a:pt x="16" y="460"/>
                    <a:pt x="12" y="464"/>
                    <a:pt x="8" y="464"/>
                  </a:cubicBezTo>
                  <a:cubicBezTo>
                    <a:pt x="3" y="464"/>
                    <a:pt x="0" y="460"/>
                    <a:pt x="0" y="456"/>
                  </a:cubicBezTo>
                  <a:lnTo>
                    <a:pt x="0" y="440"/>
                  </a:lnTo>
                  <a:cubicBezTo>
                    <a:pt x="0" y="436"/>
                    <a:pt x="3" y="432"/>
                    <a:pt x="8" y="432"/>
                  </a:cubicBezTo>
                  <a:cubicBezTo>
                    <a:pt x="12" y="432"/>
                    <a:pt x="16" y="436"/>
                    <a:pt x="16" y="440"/>
                  </a:cubicBezTo>
                  <a:close/>
                  <a:moveTo>
                    <a:pt x="16" y="488"/>
                  </a:moveTo>
                  <a:lnTo>
                    <a:pt x="16" y="504"/>
                  </a:lnTo>
                  <a:cubicBezTo>
                    <a:pt x="16" y="509"/>
                    <a:pt x="12" y="512"/>
                    <a:pt x="8" y="512"/>
                  </a:cubicBezTo>
                  <a:cubicBezTo>
                    <a:pt x="3" y="512"/>
                    <a:pt x="0" y="509"/>
                    <a:pt x="0" y="504"/>
                  </a:cubicBezTo>
                  <a:lnTo>
                    <a:pt x="0" y="488"/>
                  </a:lnTo>
                  <a:cubicBezTo>
                    <a:pt x="0" y="484"/>
                    <a:pt x="3" y="480"/>
                    <a:pt x="8" y="480"/>
                  </a:cubicBezTo>
                  <a:cubicBezTo>
                    <a:pt x="12" y="480"/>
                    <a:pt x="16" y="484"/>
                    <a:pt x="16" y="488"/>
                  </a:cubicBezTo>
                  <a:close/>
                  <a:moveTo>
                    <a:pt x="16" y="536"/>
                  </a:moveTo>
                  <a:lnTo>
                    <a:pt x="16" y="552"/>
                  </a:lnTo>
                  <a:cubicBezTo>
                    <a:pt x="16" y="557"/>
                    <a:pt x="12" y="560"/>
                    <a:pt x="8" y="560"/>
                  </a:cubicBezTo>
                  <a:cubicBezTo>
                    <a:pt x="3" y="560"/>
                    <a:pt x="0" y="557"/>
                    <a:pt x="0" y="552"/>
                  </a:cubicBezTo>
                  <a:lnTo>
                    <a:pt x="0" y="536"/>
                  </a:lnTo>
                  <a:cubicBezTo>
                    <a:pt x="0" y="532"/>
                    <a:pt x="3" y="528"/>
                    <a:pt x="8" y="528"/>
                  </a:cubicBezTo>
                  <a:cubicBezTo>
                    <a:pt x="12" y="528"/>
                    <a:pt x="16" y="532"/>
                    <a:pt x="16" y="536"/>
                  </a:cubicBezTo>
                  <a:close/>
                  <a:moveTo>
                    <a:pt x="16" y="584"/>
                  </a:moveTo>
                  <a:lnTo>
                    <a:pt x="16" y="600"/>
                  </a:lnTo>
                  <a:cubicBezTo>
                    <a:pt x="16" y="605"/>
                    <a:pt x="12" y="608"/>
                    <a:pt x="8" y="608"/>
                  </a:cubicBezTo>
                  <a:cubicBezTo>
                    <a:pt x="3" y="608"/>
                    <a:pt x="0" y="605"/>
                    <a:pt x="0" y="600"/>
                  </a:cubicBezTo>
                  <a:lnTo>
                    <a:pt x="0" y="584"/>
                  </a:lnTo>
                  <a:cubicBezTo>
                    <a:pt x="0" y="580"/>
                    <a:pt x="3" y="576"/>
                    <a:pt x="8" y="576"/>
                  </a:cubicBezTo>
                  <a:cubicBezTo>
                    <a:pt x="12" y="576"/>
                    <a:pt x="16" y="580"/>
                    <a:pt x="16" y="584"/>
                  </a:cubicBezTo>
                  <a:close/>
                  <a:moveTo>
                    <a:pt x="16" y="632"/>
                  </a:moveTo>
                  <a:lnTo>
                    <a:pt x="16" y="648"/>
                  </a:lnTo>
                  <a:cubicBezTo>
                    <a:pt x="16" y="653"/>
                    <a:pt x="12" y="656"/>
                    <a:pt x="8" y="656"/>
                  </a:cubicBezTo>
                  <a:cubicBezTo>
                    <a:pt x="3" y="656"/>
                    <a:pt x="0" y="653"/>
                    <a:pt x="0" y="648"/>
                  </a:cubicBezTo>
                  <a:lnTo>
                    <a:pt x="0" y="632"/>
                  </a:lnTo>
                  <a:cubicBezTo>
                    <a:pt x="0" y="628"/>
                    <a:pt x="3" y="624"/>
                    <a:pt x="8" y="624"/>
                  </a:cubicBezTo>
                  <a:cubicBezTo>
                    <a:pt x="12" y="624"/>
                    <a:pt x="16" y="628"/>
                    <a:pt x="16" y="632"/>
                  </a:cubicBezTo>
                  <a:close/>
                  <a:moveTo>
                    <a:pt x="16" y="680"/>
                  </a:moveTo>
                  <a:lnTo>
                    <a:pt x="16" y="696"/>
                  </a:lnTo>
                  <a:cubicBezTo>
                    <a:pt x="16" y="701"/>
                    <a:pt x="12" y="704"/>
                    <a:pt x="8" y="704"/>
                  </a:cubicBezTo>
                  <a:cubicBezTo>
                    <a:pt x="3" y="704"/>
                    <a:pt x="0" y="701"/>
                    <a:pt x="0" y="696"/>
                  </a:cubicBezTo>
                  <a:lnTo>
                    <a:pt x="0" y="680"/>
                  </a:lnTo>
                  <a:cubicBezTo>
                    <a:pt x="0" y="676"/>
                    <a:pt x="3" y="672"/>
                    <a:pt x="8" y="672"/>
                  </a:cubicBezTo>
                  <a:cubicBezTo>
                    <a:pt x="12" y="672"/>
                    <a:pt x="16" y="676"/>
                    <a:pt x="16" y="680"/>
                  </a:cubicBezTo>
                  <a:close/>
                  <a:moveTo>
                    <a:pt x="16" y="728"/>
                  </a:moveTo>
                  <a:lnTo>
                    <a:pt x="16" y="744"/>
                  </a:lnTo>
                  <a:cubicBezTo>
                    <a:pt x="16" y="749"/>
                    <a:pt x="12" y="752"/>
                    <a:pt x="8" y="752"/>
                  </a:cubicBezTo>
                  <a:cubicBezTo>
                    <a:pt x="3" y="752"/>
                    <a:pt x="0" y="749"/>
                    <a:pt x="0" y="744"/>
                  </a:cubicBezTo>
                  <a:lnTo>
                    <a:pt x="0" y="728"/>
                  </a:lnTo>
                  <a:cubicBezTo>
                    <a:pt x="0" y="724"/>
                    <a:pt x="3" y="720"/>
                    <a:pt x="8" y="720"/>
                  </a:cubicBezTo>
                  <a:cubicBezTo>
                    <a:pt x="12" y="720"/>
                    <a:pt x="16" y="724"/>
                    <a:pt x="16" y="728"/>
                  </a:cubicBezTo>
                  <a:close/>
                  <a:moveTo>
                    <a:pt x="16" y="776"/>
                  </a:moveTo>
                  <a:lnTo>
                    <a:pt x="16" y="792"/>
                  </a:lnTo>
                  <a:cubicBezTo>
                    <a:pt x="16" y="797"/>
                    <a:pt x="12" y="800"/>
                    <a:pt x="8" y="800"/>
                  </a:cubicBezTo>
                  <a:cubicBezTo>
                    <a:pt x="3" y="800"/>
                    <a:pt x="0" y="797"/>
                    <a:pt x="0" y="792"/>
                  </a:cubicBezTo>
                  <a:lnTo>
                    <a:pt x="0" y="776"/>
                  </a:lnTo>
                  <a:cubicBezTo>
                    <a:pt x="0" y="772"/>
                    <a:pt x="3" y="768"/>
                    <a:pt x="8" y="768"/>
                  </a:cubicBezTo>
                  <a:cubicBezTo>
                    <a:pt x="12" y="768"/>
                    <a:pt x="16" y="772"/>
                    <a:pt x="16" y="776"/>
                  </a:cubicBezTo>
                  <a:close/>
                  <a:moveTo>
                    <a:pt x="16" y="824"/>
                  </a:moveTo>
                  <a:lnTo>
                    <a:pt x="16" y="840"/>
                  </a:lnTo>
                  <a:cubicBezTo>
                    <a:pt x="16" y="845"/>
                    <a:pt x="12" y="848"/>
                    <a:pt x="8" y="848"/>
                  </a:cubicBezTo>
                  <a:cubicBezTo>
                    <a:pt x="3" y="848"/>
                    <a:pt x="0" y="845"/>
                    <a:pt x="0" y="840"/>
                  </a:cubicBezTo>
                  <a:lnTo>
                    <a:pt x="0" y="824"/>
                  </a:lnTo>
                  <a:cubicBezTo>
                    <a:pt x="0" y="820"/>
                    <a:pt x="3" y="816"/>
                    <a:pt x="8" y="816"/>
                  </a:cubicBezTo>
                  <a:cubicBezTo>
                    <a:pt x="12" y="816"/>
                    <a:pt x="16" y="820"/>
                    <a:pt x="16" y="824"/>
                  </a:cubicBezTo>
                  <a:close/>
                  <a:moveTo>
                    <a:pt x="16" y="872"/>
                  </a:moveTo>
                  <a:lnTo>
                    <a:pt x="16" y="889"/>
                  </a:lnTo>
                  <a:cubicBezTo>
                    <a:pt x="16" y="893"/>
                    <a:pt x="12" y="897"/>
                    <a:pt x="8" y="897"/>
                  </a:cubicBezTo>
                  <a:cubicBezTo>
                    <a:pt x="3" y="897"/>
                    <a:pt x="0" y="893"/>
                    <a:pt x="0" y="889"/>
                  </a:cubicBezTo>
                  <a:lnTo>
                    <a:pt x="0" y="872"/>
                  </a:lnTo>
                  <a:cubicBezTo>
                    <a:pt x="0" y="868"/>
                    <a:pt x="3" y="864"/>
                    <a:pt x="8" y="864"/>
                  </a:cubicBezTo>
                  <a:cubicBezTo>
                    <a:pt x="12" y="864"/>
                    <a:pt x="16" y="868"/>
                    <a:pt x="16" y="872"/>
                  </a:cubicBezTo>
                  <a:close/>
                  <a:moveTo>
                    <a:pt x="16" y="921"/>
                  </a:moveTo>
                  <a:lnTo>
                    <a:pt x="16" y="937"/>
                  </a:lnTo>
                  <a:cubicBezTo>
                    <a:pt x="16" y="941"/>
                    <a:pt x="12" y="945"/>
                    <a:pt x="8" y="945"/>
                  </a:cubicBezTo>
                  <a:cubicBezTo>
                    <a:pt x="3" y="945"/>
                    <a:pt x="0" y="941"/>
                    <a:pt x="0" y="937"/>
                  </a:cubicBezTo>
                  <a:lnTo>
                    <a:pt x="0" y="921"/>
                  </a:lnTo>
                  <a:cubicBezTo>
                    <a:pt x="0" y="916"/>
                    <a:pt x="3" y="913"/>
                    <a:pt x="8" y="913"/>
                  </a:cubicBezTo>
                  <a:cubicBezTo>
                    <a:pt x="12" y="913"/>
                    <a:pt x="16" y="916"/>
                    <a:pt x="16" y="921"/>
                  </a:cubicBezTo>
                  <a:close/>
                  <a:moveTo>
                    <a:pt x="16" y="969"/>
                  </a:moveTo>
                  <a:lnTo>
                    <a:pt x="16" y="985"/>
                  </a:lnTo>
                  <a:cubicBezTo>
                    <a:pt x="16" y="989"/>
                    <a:pt x="12" y="993"/>
                    <a:pt x="8" y="993"/>
                  </a:cubicBezTo>
                  <a:cubicBezTo>
                    <a:pt x="3" y="993"/>
                    <a:pt x="0" y="989"/>
                    <a:pt x="0" y="985"/>
                  </a:cubicBezTo>
                  <a:lnTo>
                    <a:pt x="0" y="969"/>
                  </a:lnTo>
                  <a:cubicBezTo>
                    <a:pt x="0" y="964"/>
                    <a:pt x="3" y="961"/>
                    <a:pt x="8" y="961"/>
                  </a:cubicBezTo>
                  <a:cubicBezTo>
                    <a:pt x="12" y="961"/>
                    <a:pt x="16" y="964"/>
                    <a:pt x="16" y="969"/>
                  </a:cubicBezTo>
                  <a:close/>
                  <a:moveTo>
                    <a:pt x="16" y="1017"/>
                  </a:moveTo>
                  <a:lnTo>
                    <a:pt x="16" y="1033"/>
                  </a:lnTo>
                  <a:cubicBezTo>
                    <a:pt x="16" y="1037"/>
                    <a:pt x="12" y="1041"/>
                    <a:pt x="8" y="1041"/>
                  </a:cubicBezTo>
                  <a:cubicBezTo>
                    <a:pt x="3" y="1041"/>
                    <a:pt x="0" y="1037"/>
                    <a:pt x="0" y="1033"/>
                  </a:cubicBezTo>
                  <a:lnTo>
                    <a:pt x="0" y="1017"/>
                  </a:lnTo>
                  <a:cubicBezTo>
                    <a:pt x="0" y="1012"/>
                    <a:pt x="3" y="1009"/>
                    <a:pt x="8" y="1009"/>
                  </a:cubicBezTo>
                  <a:cubicBezTo>
                    <a:pt x="12" y="1009"/>
                    <a:pt x="16" y="1012"/>
                    <a:pt x="16" y="1017"/>
                  </a:cubicBezTo>
                  <a:close/>
                  <a:moveTo>
                    <a:pt x="16" y="1065"/>
                  </a:moveTo>
                  <a:lnTo>
                    <a:pt x="16" y="1081"/>
                  </a:lnTo>
                  <a:cubicBezTo>
                    <a:pt x="16" y="1085"/>
                    <a:pt x="12" y="1089"/>
                    <a:pt x="8" y="1089"/>
                  </a:cubicBezTo>
                  <a:cubicBezTo>
                    <a:pt x="3" y="1089"/>
                    <a:pt x="0" y="1085"/>
                    <a:pt x="0" y="1081"/>
                  </a:cubicBezTo>
                  <a:lnTo>
                    <a:pt x="0" y="1065"/>
                  </a:lnTo>
                  <a:cubicBezTo>
                    <a:pt x="0" y="1060"/>
                    <a:pt x="3" y="1057"/>
                    <a:pt x="8" y="1057"/>
                  </a:cubicBezTo>
                  <a:cubicBezTo>
                    <a:pt x="12" y="1057"/>
                    <a:pt x="16" y="1060"/>
                    <a:pt x="16" y="1065"/>
                  </a:cubicBezTo>
                  <a:close/>
                  <a:moveTo>
                    <a:pt x="16" y="1113"/>
                  </a:moveTo>
                  <a:lnTo>
                    <a:pt x="16" y="1129"/>
                  </a:lnTo>
                  <a:cubicBezTo>
                    <a:pt x="16" y="1133"/>
                    <a:pt x="12" y="1137"/>
                    <a:pt x="8" y="1137"/>
                  </a:cubicBezTo>
                  <a:cubicBezTo>
                    <a:pt x="3" y="1137"/>
                    <a:pt x="0" y="1133"/>
                    <a:pt x="0" y="1129"/>
                  </a:cubicBezTo>
                  <a:lnTo>
                    <a:pt x="0" y="1113"/>
                  </a:lnTo>
                  <a:cubicBezTo>
                    <a:pt x="0" y="1108"/>
                    <a:pt x="3" y="1105"/>
                    <a:pt x="8" y="1105"/>
                  </a:cubicBezTo>
                  <a:cubicBezTo>
                    <a:pt x="12" y="1105"/>
                    <a:pt x="16" y="1108"/>
                    <a:pt x="16" y="1113"/>
                  </a:cubicBezTo>
                  <a:close/>
                  <a:moveTo>
                    <a:pt x="16" y="1161"/>
                  </a:moveTo>
                  <a:lnTo>
                    <a:pt x="16" y="1177"/>
                  </a:lnTo>
                  <a:cubicBezTo>
                    <a:pt x="16" y="1181"/>
                    <a:pt x="12" y="1185"/>
                    <a:pt x="8" y="1185"/>
                  </a:cubicBezTo>
                  <a:cubicBezTo>
                    <a:pt x="3" y="1185"/>
                    <a:pt x="0" y="1181"/>
                    <a:pt x="0" y="1177"/>
                  </a:cubicBezTo>
                  <a:lnTo>
                    <a:pt x="0" y="1161"/>
                  </a:lnTo>
                  <a:cubicBezTo>
                    <a:pt x="0" y="1156"/>
                    <a:pt x="3" y="1153"/>
                    <a:pt x="8" y="1153"/>
                  </a:cubicBezTo>
                  <a:cubicBezTo>
                    <a:pt x="12" y="1153"/>
                    <a:pt x="16" y="1156"/>
                    <a:pt x="16" y="1161"/>
                  </a:cubicBezTo>
                  <a:close/>
                  <a:moveTo>
                    <a:pt x="16" y="1209"/>
                  </a:moveTo>
                  <a:lnTo>
                    <a:pt x="16" y="1225"/>
                  </a:lnTo>
                  <a:cubicBezTo>
                    <a:pt x="16" y="1229"/>
                    <a:pt x="12" y="1233"/>
                    <a:pt x="8" y="1233"/>
                  </a:cubicBezTo>
                  <a:cubicBezTo>
                    <a:pt x="3" y="1233"/>
                    <a:pt x="0" y="1229"/>
                    <a:pt x="0" y="1225"/>
                  </a:cubicBezTo>
                  <a:lnTo>
                    <a:pt x="0" y="1209"/>
                  </a:lnTo>
                  <a:cubicBezTo>
                    <a:pt x="0" y="1204"/>
                    <a:pt x="3" y="1201"/>
                    <a:pt x="8" y="1201"/>
                  </a:cubicBezTo>
                  <a:cubicBezTo>
                    <a:pt x="12" y="1201"/>
                    <a:pt x="16" y="1204"/>
                    <a:pt x="16" y="1209"/>
                  </a:cubicBezTo>
                  <a:close/>
                  <a:moveTo>
                    <a:pt x="16" y="1257"/>
                  </a:moveTo>
                  <a:lnTo>
                    <a:pt x="16" y="1273"/>
                  </a:lnTo>
                  <a:cubicBezTo>
                    <a:pt x="16" y="1277"/>
                    <a:pt x="12" y="1281"/>
                    <a:pt x="8" y="1281"/>
                  </a:cubicBezTo>
                  <a:cubicBezTo>
                    <a:pt x="3" y="1281"/>
                    <a:pt x="0" y="1277"/>
                    <a:pt x="0" y="1273"/>
                  </a:cubicBezTo>
                  <a:lnTo>
                    <a:pt x="0" y="1257"/>
                  </a:lnTo>
                  <a:cubicBezTo>
                    <a:pt x="0" y="1252"/>
                    <a:pt x="3" y="1249"/>
                    <a:pt x="8" y="1249"/>
                  </a:cubicBezTo>
                  <a:cubicBezTo>
                    <a:pt x="12" y="1249"/>
                    <a:pt x="16" y="1252"/>
                    <a:pt x="16" y="1257"/>
                  </a:cubicBezTo>
                  <a:close/>
                  <a:moveTo>
                    <a:pt x="16" y="1305"/>
                  </a:moveTo>
                  <a:lnTo>
                    <a:pt x="16" y="1321"/>
                  </a:lnTo>
                  <a:cubicBezTo>
                    <a:pt x="16" y="1325"/>
                    <a:pt x="12" y="1329"/>
                    <a:pt x="8" y="1329"/>
                  </a:cubicBezTo>
                  <a:cubicBezTo>
                    <a:pt x="3" y="1329"/>
                    <a:pt x="0" y="1325"/>
                    <a:pt x="0" y="1321"/>
                  </a:cubicBezTo>
                  <a:lnTo>
                    <a:pt x="0" y="1305"/>
                  </a:lnTo>
                  <a:cubicBezTo>
                    <a:pt x="0" y="1300"/>
                    <a:pt x="3" y="1297"/>
                    <a:pt x="8" y="1297"/>
                  </a:cubicBezTo>
                  <a:cubicBezTo>
                    <a:pt x="12" y="1297"/>
                    <a:pt x="16" y="1300"/>
                    <a:pt x="16" y="1305"/>
                  </a:cubicBezTo>
                  <a:close/>
                  <a:moveTo>
                    <a:pt x="16" y="1353"/>
                  </a:moveTo>
                  <a:lnTo>
                    <a:pt x="16" y="1369"/>
                  </a:lnTo>
                  <a:cubicBezTo>
                    <a:pt x="16" y="1373"/>
                    <a:pt x="12" y="1377"/>
                    <a:pt x="8" y="1377"/>
                  </a:cubicBezTo>
                  <a:cubicBezTo>
                    <a:pt x="3" y="1377"/>
                    <a:pt x="0" y="1373"/>
                    <a:pt x="0" y="1369"/>
                  </a:cubicBezTo>
                  <a:lnTo>
                    <a:pt x="0" y="1353"/>
                  </a:lnTo>
                  <a:cubicBezTo>
                    <a:pt x="0" y="1349"/>
                    <a:pt x="3" y="1345"/>
                    <a:pt x="8" y="1345"/>
                  </a:cubicBezTo>
                  <a:cubicBezTo>
                    <a:pt x="12" y="1345"/>
                    <a:pt x="16" y="1349"/>
                    <a:pt x="16" y="1353"/>
                  </a:cubicBezTo>
                  <a:close/>
                  <a:moveTo>
                    <a:pt x="16" y="1401"/>
                  </a:moveTo>
                  <a:lnTo>
                    <a:pt x="16" y="1417"/>
                  </a:lnTo>
                  <a:cubicBezTo>
                    <a:pt x="16" y="1421"/>
                    <a:pt x="12" y="1425"/>
                    <a:pt x="8" y="1425"/>
                  </a:cubicBezTo>
                  <a:cubicBezTo>
                    <a:pt x="3" y="1425"/>
                    <a:pt x="0" y="1421"/>
                    <a:pt x="0" y="1417"/>
                  </a:cubicBezTo>
                  <a:lnTo>
                    <a:pt x="0" y="1401"/>
                  </a:lnTo>
                  <a:cubicBezTo>
                    <a:pt x="0" y="1397"/>
                    <a:pt x="3" y="1393"/>
                    <a:pt x="8" y="1393"/>
                  </a:cubicBezTo>
                  <a:cubicBezTo>
                    <a:pt x="12" y="1393"/>
                    <a:pt x="16" y="1397"/>
                    <a:pt x="16" y="1401"/>
                  </a:cubicBezTo>
                  <a:close/>
                  <a:moveTo>
                    <a:pt x="16" y="1449"/>
                  </a:moveTo>
                  <a:lnTo>
                    <a:pt x="16" y="1465"/>
                  </a:lnTo>
                  <a:cubicBezTo>
                    <a:pt x="16" y="1470"/>
                    <a:pt x="12" y="1473"/>
                    <a:pt x="8" y="1473"/>
                  </a:cubicBezTo>
                  <a:cubicBezTo>
                    <a:pt x="3" y="1473"/>
                    <a:pt x="0" y="1470"/>
                    <a:pt x="0" y="1465"/>
                  </a:cubicBezTo>
                  <a:lnTo>
                    <a:pt x="0" y="1449"/>
                  </a:lnTo>
                  <a:cubicBezTo>
                    <a:pt x="0" y="1445"/>
                    <a:pt x="3" y="1441"/>
                    <a:pt x="8" y="1441"/>
                  </a:cubicBezTo>
                  <a:cubicBezTo>
                    <a:pt x="12" y="1441"/>
                    <a:pt x="16" y="1445"/>
                    <a:pt x="16" y="1449"/>
                  </a:cubicBezTo>
                  <a:close/>
                  <a:moveTo>
                    <a:pt x="16" y="1497"/>
                  </a:moveTo>
                  <a:lnTo>
                    <a:pt x="16" y="1513"/>
                  </a:lnTo>
                  <a:cubicBezTo>
                    <a:pt x="16" y="1518"/>
                    <a:pt x="12" y="1521"/>
                    <a:pt x="8" y="1521"/>
                  </a:cubicBezTo>
                  <a:cubicBezTo>
                    <a:pt x="3" y="1521"/>
                    <a:pt x="0" y="1518"/>
                    <a:pt x="0" y="1513"/>
                  </a:cubicBezTo>
                  <a:lnTo>
                    <a:pt x="0" y="1497"/>
                  </a:lnTo>
                  <a:cubicBezTo>
                    <a:pt x="0" y="1493"/>
                    <a:pt x="3" y="1489"/>
                    <a:pt x="8" y="1489"/>
                  </a:cubicBezTo>
                  <a:cubicBezTo>
                    <a:pt x="12" y="1489"/>
                    <a:pt x="16" y="1493"/>
                    <a:pt x="16" y="1497"/>
                  </a:cubicBezTo>
                  <a:close/>
                </a:path>
              </a:pathLst>
            </a:custGeom>
            <a:solidFill>
              <a:srgbClr val="000000"/>
            </a:solidFill>
            <a:ln w="0" cap="flat">
              <a:solidFill>
                <a:srgbClr val="000000"/>
              </a:solidFill>
              <a:prstDash val="solid"/>
              <a:round/>
            </a:ln>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81" name="Freeform 97"/>
            <p:cNvSpPr>
              <a:spLocks noEditPoints="1"/>
            </p:cNvSpPr>
            <p:nvPr/>
          </p:nvSpPr>
          <p:spPr bwMode="auto">
            <a:xfrm>
              <a:off x="4664150" y="5806538"/>
              <a:ext cx="6350" cy="646112"/>
            </a:xfrm>
            <a:custGeom>
              <a:avLst/>
              <a:gdLst>
                <a:gd name="T0" fmla="*/ 0 w 16"/>
                <a:gd name="T1" fmla="*/ 24 h 1521"/>
                <a:gd name="T2" fmla="*/ 16 w 16"/>
                <a:gd name="T3" fmla="*/ 56 h 1521"/>
                <a:gd name="T4" fmla="*/ 0 w 16"/>
                <a:gd name="T5" fmla="*/ 56 h 1521"/>
                <a:gd name="T6" fmla="*/ 16 w 16"/>
                <a:gd name="T7" fmla="*/ 120 h 1521"/>
                <a:gd name="T8" fmla="*/ 8 w 16"/>
                <a:gd name="T9" fmla="*/ 96 h 1521"/>
                <a:gd name="T10" fmla="*/ 8 w 16"/>
                <a:gd name="T11" fmla="*/ 176 h 1521"/>
                <a:gd name="T12" fmla="*/ 16 w 16"/>
                <a:gd name="T13" fmla="*/ 152 h 1521"/>
                <a:gd name="T14" fmla="*/ 0 w 16"/>
                <a:gd name="T15" fmla="*/ 216 h 1521"/>
                <a:gd name="T16" fmla="*/ 16 w 16"/>
                <a:gd name="T17" fmla="*/ 248 h 1521"/>
                <a:gd name="T18" fmla="*/ 0 w 16"/>
                <a:gd name="T19" fmla="*/ 248 h 1521"/>
                <a:gd name="T20" fmla="*/ 16 w 16"/>
                <a:gd name="T21" fmla="*/ 312 h 1521"/>
                <a:gd name="T22" fmla="*/ 8 w 16"/>
                <a:gd name="T23" fmla="*/ 288 h 1521"/>
                <a:gd name="T24" fmla="*/ 8 w 16"/>
                <a:gd name="T25" fmla="*/ 368 h 1521"/>
                <a:gd name="T26" fmla="*/ 16 w 16"/>
                <a:gd name="T27" fmla="*/ 344 h 1521"/>
                <a:gd name="T28" fmla="*/ 0 w 16"/>
                <a:gd name="T29" fmla="*/ 408 h 1521"/>
                <a:gd name="T30" fmla="*/ 16 w 16"/>
                <a:gd name="T31" fmla="*/ 440 h 1521"/>
                <a:gd name="T32" fmla="*/ 0 w 16"/>
                <a:gd name="T33" fmla="*/ 440 h 1521"/>
                <a:gd name="T34" fmla="*/ 16 w 16"/>
                <a:gd name="T35" fmla="*/ 504 h 1521"/>
                <a:gd name="T36" fmla="*/ 8 w 16"/>
                <a:gd name="T37" fmla="*/ 480 h 1521"/>
                <a:gd name="T38" fmla="*/ 8 w 16"/>
                <a:gd name="T39" fmla="*/ 560 h 1521"/>
                <a:gd name="T40" fmla="*/ 16 w 16"/>
                <a:gd name="T41" fmla="*/ 536 h 1521"/>
                <a:gd name="T42" fmla="*/ 0 w 16"/>
                <a:gd name="T43" fmla="*/ 600 h 1521"/>
                <a:gd name="T44" fmla="*/ 16 w 16"/>
                <a:gd name="T45" fmla="*/ 632 h 1521"/>
                <a:gd name="T46" fmla="*/ 0 w 16"/>
                <a:gd name="T47" fmla="*/ 632 h 1521"/>
                <a:gd name="T48" fmla="*/ 16 w 16"/>
                <a:gd name="T49" fmla="*/ 696 h 1521"/>
                <a:gd name="T50" fmla="*/ 8 w 16"/>
                <a:gd name="T51" fmla="*/ 672 h 1521"/>
                <a:gd name="T52" fmla="*/ 8 w 16"/>
                <a:gd name="T53" fmla="*/ 752 h 1521"/>
                <a:gd name="T54" fmla="*/ 16 w 16"/>
                <a:gd name="T55" fmla="*/ 728 h 1521"/>
                <a:gd name="T56" fmla="*/ 0 w 16"/>
                <a:gd name="T57" fmla="*/ 792 h 1521"/>
                <a:gd name="T58" fmla="*/ 16 w 16"/>
                <a:gd name="T59" fmla="*/ 824 h 1521"/>
                <a:gd name="T60" fmla="*/ 0 w 16"/>
                <a:gd name="T61" fmla="*/ 824 h 1521"/>
                <a:gd name="T62" fmla="*/ 16 w 16"/>
                <a:gd name="T63" fmla="*/ 889 h 1521"/>
                <a:gd name="T64" fmla="*/ 8 w 16"/>
                <a:gd name="T65" fmla="*/ 864 h 1521"/>
                <a:gd name="T66" fmla="*/ 8 w 16"/>
                <a:gd name="T67" fmla="*/ 945 h 1521"/>
                <a:gd name="T68" fmla="*/ 16 w 16"/>
                <a:gd name="T69" fmla="*/ 921 h 1521"/>
                <a:gd name="T70" fmla="*/ 0 w 16"/>
                <a:gd name="T71" fmla="*/ 985 h 1521"/>
                <a:gd name="T72" fmla="*/ 16 w 16"/>
                <a:gd name="T73" fmla="*/ 1017 h 1521"/>
                <a:gd name="T74" fmla="*/ 0 w 16"/>
                <a:gd name="T75" fmla="*/ 1017 h 1521"/>
                <a:gd name="T76" fmla="*/ 16 w 16"/>
                <a:gd name="T77" fmla="*/ 1081 h 1521"/>
                <a:gd name="T78" fmla="*/ 8 w 16"/>
                <a:gd name="T79" fmla="*/ 1057 h 1521"/>
                <a:gd name="T80" fmla="*/ 8 w 16"/>
                <a:gd name="T81" fmla="*/ 1137 h 1521"/>
                <a:gd name="T82" fmla="*/ 16 w 16"/>
                <a:gd name="T83" fmla="*/ 1113 h 1521"/>
                <a:gd name="T84" fmla="*/ 0 w 16"/>
                <a:gd name="T85" fmla="*/ 1177 h 1521"/>
                <a:gd name="T86" fmla="*/ 16 w 16"/>
                <a:gd name="T87" fmla="*/ 1209 h 1521"/>
                <a:gd name="T88" fmla="*/ 0 w 16"/>
                <a:gd name="T89" fmla="*/ 1209 h 1521"/>
                <a:gd name="T90" fmla="*/ 16 w 16"/>
                <a:gd name="T91" fmla="*/ 1273 h 1521"/>
                <a:gd name="T92" fmla="*/ 8 w 16"/>
                <a:gd name="T93" fmla="*/ 1249 h 1521"/>
                <a:gd name="T94" fmla="*/ 8 w 16"/>
                <a:gd name="T95" fmla="*/ 1329 h 1521"/>
                <a:gd name="T96" fmla="*/ 16 w 16"/>
                <a:gd name="T97" fmla="*/ 1305 h 1521"/>
                <a:gd name="T98" fmla="*/ 0 w 16"/>
                <a:gd name="T99" fmla="*/ 1369 h 1521"/>
                <a:gd name="T100" fmla="*/ 16 w 16"/>
                <a:gd name="T101" fmla="*/ 1401 h 1521"/>
                <a:gd name="T102" fmla="*/ 0 w 16"/>
                <a:gd name="T103" fmla="*/ 1401 h 1521"/>
                <a:gd name="T104" fmla="*/ 16 w 16"/>
                <a:gd name="T105" fmla="*/ 1465 h 1521"/>
                <a:gd name="T106" fmla="*/ 8 w 16"/>
                <a:gd name="T107" fmla="*/ 1441 h 1521"/>
                <a:gd name="T108" fmla="*/ 8 w 16"/>
                <a:gd name="T109" fmla="*/ 1521 h 1521"/>
                <a:gd name="T110" fmla="*/ 16 w 16"/>
                <a:gd name="T111" fmla="*/ 1497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 h="1521">
                  <a:moveTo>
                    <a:pt x="16" y="8"/>
                  </a:moveTo>
                  <a:lnTo>
                    <a:pt x="16" y="24"/>
                  </a:lnTo>
                  <a:cubicBezTo>
                    <a:pt x="16" y="28"/>
                    <a:pt x="12" y="32"/>
                    <a:pt x="8" y="32"/>
                  </a:cubicBezTo>
                  <a:cubicBezTo>
                    <a:pt x="3" y="32"/>
                    <a:pt x="0" y="28"/>
                    <a:pt x="0" y="24"/>
                  </a:cubicBezTo>
                  <a:lnTo>
                    <a:pt x="0" y="8"/>
                  </a:lnTo>
                  <a:cubicBezTo>
                    <a:pt x="0" y="3"/>
                    <a:pt x="3" y="0"/>
                    <a:pt x="8" y="0"/>
                  </a:cubicBezTo>
                  <a:cubicBezTo>
                    <a:pt x="12" y="0"/>
                    <a:pt x="16" y="3"/>
                    <a:pt x="16" y="8"/>
                  </a:cubicBezTo>
                  <a:close/>
                  <a:moveTo>
                    <a:pt x="16" y="56"/>
                  </a:moveTo>
                  <a:lnTo>
                    <a:pt x="16" y="72"/>
                  </a:lnTo>
                  <a:cubicBezTo>
                    <a:pt x="16" y="76"/>
                    <a:pt x="12" y="80"/>
                    <a:pt x="8" y="80"/>
                  </a:cubicBezTo>
                  <a:cubicBezTo>
                    <a:pt x="3" y="80"/>
                    <a:pt x="0" y="76"/>
                    <a:pt x="0" y="72"/>
                  </a:cubicBezTo>
                  <a:lnTo>
                    <a:pt x="0" y="56"/>
                  </a:lnTo>
                  <a:cubicBezTo>
                    <a:pt x="0" y="51"/>
                    <a:pt x="3" y="48"/>
                    <a:pt x="8" y="48"/>
                  </a:cubicBezTo>
                  <a:cubicBezTo>
                    <a:pt x="12" y="48"/>
                    <a:pt x="16" y="51"/>
                    <a:pt x="16" y="56"/>
                  </a:cubicBezTo>
                  <a:close/>
                  <a:moveTo>
                    <a:pt x="16" y="104"/>
                  </a:moveTo>
                  <a:lnTo>
                    <a:pt x="16" y="120"/>
                  </a:lnTo>
                  <a:cubicBezTo>
                    <a:pt x="16" y="124"/>
                    <a:pt x="12" y="128"/>
                    <a:pt x="8" y="128"/>
                  </a:cubicBezTo>
                  <a:cubicBezTo>
                    <a:pt x="3" y="128"/>
                    <a:pt x="0" y="124"/>
                    <a:pt x="0" y="120"/>
                  </a:cubicBezTo>
                  <a:lnTo>
                    <a:pt x="0" y="104"/>
                  </a:lnTo>
                  <a:cubicBezTo>
                    <a:pt x="0" y="99"/>
                    <a:pt x="3" y="96"/>
                    <a:pt x="8" y="96"/>
                  </a:cubicBezTo>
                  <a:cubicBezTo>
                    <a:pt x="12" y="96"/>
                    <a:pt x="16" y="99"/>
                    <a:pt x="16" y="104"/>
                  </a:cubicBezTo>
                  <a:close/>
                  <a:moveTo>
                    <a:pt x="16" y="152"/>
                  </a:moveTo>
                  <a:lnTo>
                    <a:pt x="16" y="168"/>
                  </a:lnTo>
                  <a:cubicBezTo>
                    <a:pt x="16" y="172"/>
                    <a:pt x="12" y="176"/>
                    <a:pt x="8" y="176"/>
                  </a:cubicBezTo>
                  <a:cubicBezTo>
                    <a:pt x="3" y="176"/>
                    <a:pt x="0" y="172"/>
                    <a:pt x="0" y="168"/>
                  </a:cubicBezTo>
                  <a:lnTo>
                    <a:pt x="0" y="152"/>
                  </a:lnTo>
                  <a:cubicBezTo>
                    <a:pt x="0" y="147"/>
                    <a:pt x="3" y="144"/>
                    <a:pt x="8" y="144"/>
                  </a:cubicBezTo>
                  <a:cubicBezTo>
                    <a:pt x="12" y="144"/>
                    <a:pt x="16" y="147"/>
                    <a:pt x="16" y="152"/>
                  </a:cubicBezTo>
                  <a:close/>
                  <a:moveTo>
                    <a:pt x="16" y="200"/>
                  </a:moveTo>
                  <a:lnTo>
                    <a:pt x="16" y="216"/>
                  </a:lnTo>
                  <a:cubicBezTo>
                    <a:pt x="16" y="220"/>
                    <a:pt x="12" y="224"/>
                    <a:pt x="8" y="224"/>
                  </a:cubicBezTo>
                  <a:cubicBezTo>
                    <a:pt x="3" y="224"/>
                    <a:pt x="0" y="220"/>
                    <a:pt x="0" y="216"/>
                  </a:cubicBezTo>
                  <a:lnTo>
                    <a:pt x="0" y="200"/>
                  </a:lnTo>
                  <a:cubicBezTo>
                    <a:pt x="0" y="195"/>
                    <a:pt x="3" y="192"/>
                    <a:pt x="8" y="192"/>
                  </a:cubicBezTo>
                  <a:cubicBezTo>
                    <a:pt x="12" y="192"/>
                    <a:pt x="16" y="195"/>
                    <a:pt x="16" y="200"/>
                  </a:cubicBezTo>
                  <a:close/>
                  <a:moveTo>
                    <a:pt x="16" y="248"/>
                  </a:moveTo>
                  <a:lnTo>
                    <a:pt x="16" y="264"/>
                  </a:lnTo>
                  <a:cubicBezTo>
                    <a:pt x="16" y="268"/>
                    <a:pt x="12" y="272"/>
                    <a:pt x="8" y="272"/>
                  </a:cubicBezTo>
                  <a:cubicBezTo>
                    <a:pt x="3" y="272"/>
                    <a:pt x="0" y="268"/>
                    <a:pt x="0" y="264"/>
                  </a:cubicBezTo>
                  <a:lnTo>
                    <a:pt x="0" y="248"/>
                  </a:lnTo>
                  <a:cubicBezTo>
                    <a:pt x="0" y="243"/>
                    <a:pt x="3" y="240"/>
                    <a:pt x="8" y="240"/>
                  </a:cubicBezTo>
                  <a:cubicBezTo>
                    <a:pt x="12" y="240"/>
                    <a:pt x="16" y="243"/>
                    <a:pt x="16" y="248"/>
                  </a:cubicBezTo>
                  <a:close/>
                  <a:moveTo>
                    <a:pt x="16" y="296"/>
                  </a:moveTo>
                  <a:lnTo>
                    <a:pt x="16" y="312"/>
                  </a:lnTo>
                  <a:cubicBezTo>
                    <a:pt x="16" y="316"/>
                    <a:pt x="12" y="320"/>
                    <a:pt x="8" y="320"/>
                  </a:cubicBezTo>
                  <a:cubicBezTo>
                    <a:pt x="3" y="320"/>
                    <a:pt x="0" y="316"/>
                    <a:pt x="0" y="312"/>
                  </a:cubicBezTo>
                  <a:lnTo>
                    <a:pt x="0" y="296"/>
                  </a:lnTo>
                  <a:cubicBezTo>
                    <a:pt x="0" y="291"/>
                    <a:pt x="3" y="288"/>
                    <a:pt x="8" y="288"/>
                  </a:cubicBezTo>
                  <a:cubicBezTo>
                    <a:pt x="12" y="288"/>
                    <a:pt x="16" y="291"/>
                    <a:pt x="16" y="296"/>
                  </a:cubicBezTo>
                  <a:close/>
                  <a:moveTo>
                    <a:pt x="16" y="344"/>
                  </a:moveTo>
                  <a:lnTo>
                    <a:pt x="16" y="360"/>
                  </a:lnTo>
                  <a:cubicBezTo>
                    <a:pt x="16" y="364"/>
                    <a:pt x="12" y="368"/>
                    <a:pt x="8" y="368"/>
                  </a:cubicBezTo>
                  <a:cubicBezTo>
                    <a:pt x="3" y="368"/>
                    <a:pt x="0" y="364"/>
                    <a:pt x="0" y="360"/>
                  </a:cubicBezTo>
                  <a:lnTo>
                    <a:pt x="0" y="344"/>
                  </a:lnTo>
                  <a:cubicBezTo>
                    <a:pt x="0" y="340"/>
                    <a:pt x="3" y="336"/>
                    <a:pt x="8" y="336"/>
                  </a:cubicBezTo>
                  <a:cubicBezTo>
                    <a:pt x="12" y="336"/>
                    <a:pt x="16" y="340"/>
                    <a:pt x="16" y="344"/>
                  </a:cubicBezTo>
                  <a:close/>
                  <a:moveTo>
                    <a:pt x="16" y="392"/>
                  </a:moveTo>
                  <a:lnTo>
                    <a:pt x="16" y="408"/>
                  </a:lnTo>
                  <a:cubicBezTo>
                    <a:pt x="16" y="412"/>
                    <a:pt x="12" y="416"/>
                    <a:pt x="8" y="416"/>
                  </a:cubicBezTo>
                  <a:cubicBezTo>
                    <a:pt x="3" y="416"/>
                    <a:pt x="0" y="412"/>
                    <a:pt x="0" y="408"/>
                  </a:cubicBezTo>
                  <a:lnTo>
                    <a:pt x="0" y="392"/>
                  </a:lnTo>
                  <a:cubicBezTo>
                    <a:pt x="0" y="388"/>
                    <a:pt x="3" y="384"/>
                    <a:pt x="8" y="384"/>
                  </a:cubicBezTo>
                  <a:cubicBezTo>
                    <a:pt x="12" y="384"/>
                    <a:pt x="16" y="388"/>
                    <a:pt x="16" y="392"/>
                  </a:cubicBezTo>
                  <a:close/>
                  <a:moveTo>
                    <a:pt x="16" y="440"/>
                  </a:moveTo>
                  <a:lnTo>
                    <a:pt x="16" y="456"/>
                  </a:lnTo>
                  <a:cubicBezTo>
                    <a:pt x="16" y="460"/>
                    <a:pt x="12" y="464"/>
                    <a:pt x="8" y="464"/>
                  </a:cubicBezTo>
                  <a:cubicBezTo>
                    <a:pt x="3" y="464"/>
                    <a:pt x="0" y="460"/>
                    <a:pt x="0" y="456"/>
                  </a:cubicBezTo>
                  <a:lnTo>
                    <a:pt x="0" y="440"/>
                  </a:lnTo>
                  <a:cubicBezTo>
                    <a:pt x="0" y="436"/>
                    <a:pt x="3" y="432"/>
                    <a:pt x="8" y="432"/>
                  </a:cubicBezTo>
                  <a:cubicBezTo>
                    <a:pt x="12" y="432"/>
                    <a:pt x="16" y="436"/>
                    <a:pt x="16" y="440"/>
                  </a:cubicBezTo>
                  <a:close/>
                  <a:moveTo>
                    <a:pt x="16" y="488"/>
                  </a:moveTo>
                  <a:lnTo>
                    <a:pt x="16" y="504"/>
                  </a:lnTo>
                  <a:cubicBezTo>
                    <a:pt x="16" y="509"/>
                    <a:pt x="12" y="512"/>
                    <a:pt x="8" y="512"/>
                  </a:cubicBezTo>
                  <a:cubicBezTo>
                    <a:pt x="3" y="512"/>
                    <a:pt x="0" y="509"/>
                    <a:pt x="0" y="504"/>
                  </a:cubicBezTo>
                  <a:lnTo>
                    <a:pt x="0" y="488"/>
                  </a:lnTo>
                  <a:cubicBezTo>
                    <a:pt x="0" y="484"/>
                    <a:pt x="3" y="480"/>
                    <a:pt x="8" y="480"/>
                  </a:cubicBezTo>
                  <a:cubicBezTo>
                    <a:pt x="12" y="480"/>
                    <a:pt x="16" y="484"/>
                    <a:pt x="16" y="488"/>
                  </a:cubicBezTo>
                  <a:close/>
                  <a:moveTo>
                    <a:pt x="16" y="536"/>
                  </a:moveTo>
                  <a:lnTo>
                    <a:pt x="16" y="552"/>
                  </a:lnTo>
                  <a:cubicBezTo>
                    <a:pt x="16" y="557"/>
                    <a:pt x="12" y="560"/>
                    <a:pt x="8" y="560"/>
                  </a:cubicBezTo>
                  <a:cubicBezTo>
                    <a:pt x="3" y="560"/>
                    <a:pt x="0" y="557"/>
                    <a:pt x="0" y="552"/>
                  </a:cubicBezTo>
                  <a:lnTo>
                    <a:pt x="0" y="536"/>
                  </a:lnTo>
                  <a:cubicBezTo>
                    <a:pt x="0" y="532"/>
                    <a:pt x="3" y="528"/>
                    <a:pt x="8" y="528"/>
                  </a:cubicBezTo>
                  <a:cubicBezTo>
                    <a:pt x="12" y="528"/>
                    <a:pt x="16" y="532"/>
                    <a:pt x="16" y="536"/>
                  </a:cubicBezTo>
                  <a:close/>
                  <a:moveTo>
                    <a:pt x="16" y="584"/>
                  </a:moveTo>
                  <a:lnTo>
                    <a:pt x="16" y="600"/>
                  </a:lnTo>
                  <a:cubicBezTo>
                    <a:pt x="16" y="605"/>
                    <a:pt x="12" y="608"/>
                    <a:pt x="8" y="608"/>
                  </a:cubicBezTo>
                  <a:cubicBezTo>
                    <a:pt x="3" y="608"/>
                    <a:pt x="0" y="605"/>
                    <a:pt x="0" y="600"/>
                  </a:cubicBezTo>
                  <a:lnTo>
                    <a:pt x="0" y="584"/>
                  </a:lnTo>
                  <a:cubicBezTo>
                    <a:pt x="0" y="580"/>
                    <a:pt x="3" y="576"/>
                    <a:pt x="8" y="576"/>
                  </a:cubicBezTo>
                  <a:cubicBezTo>
                    <a:pt x="12" y="576"/>
                    <a:pt x="16" y="580"/>
                    <a:pt x="16" y="584"/>
                  </a:cubicBezTo>
                  <a:close/>
                  <a:moveTo>
                    <a:pt x="16" y="632"/>
                  </a:moveTo>
                  <a:lnTo>
                    <a:pt x="16" y="648"/>
                  </a:lnTo>
                  <a:cubicBezTo>
                    <a:pt x="16" y="653"/>
                    <a:pt x="12" y="656"/>
                    <a:pt x="8" y="656"/>
                  </a:cubicBezTo>
                  <a:cubicBezTo>
                    <a:pt x="3" y="656"/>
                    <a:pt x="0" y="653"/>
                    <a:pt x="0" y="648"/>
                  </a:cubicBezTo>
                  <a:lnTo>
                    <a:pt x="0" y="632"/>
                  </a:lnTo>
                  <a:cubicBezTo>
                    <a:pt x="0" y="628"/>
                    <a:pt x="3" y="624"/>
                    <a:pt x="8" y="624"/>
                  </a:cubicBezTo>
                  <a:cubicBezTo>
                    <a:pt x="12" y="624"/>
                    <a:pt x="16" y="628"/>
                    <a:pt x="16" y="632"/>
                  </a:cubicBezTo>
                  <a:close/>
                  <a:moveTo>
                    <a:pt x="16" y="680"/>
                  </a:moveTo>
                  <a:lnTo>
                    <a:pt x="16" y="696"/>
                  </a:lnTo>
                  <a:cubicBezTo>
                    <a:pt x="16" y="701"/>
                    <a:pt x="12" y="704"/>
                    <a:pt x="8" y="704"/>
                  </a:cubicBezTo>
                  <a:cubicBezTo>
                    <a:pt x="3" y="704"/>
                    <a:pt x="0" y="701"/>
                    <a:pt x="0" y="696"/>
                  </a:cubicBezTo>
                  <a:lnTo>
                    <a:pt x="0" y="680"/>
                  </a:lnTo>
                  <a:cubicBezTo>
                    <a:pt x="0" y="676"/>
                    <a:pt x="3" y="672"/>
                    <a:pt x="8" y="672"/>
                  </a:cubicBezTo>
                  <a:cubicBezTo>
                    <a:pt x="12" y="672"/>
                    <a:pt x="16" y="676"/>
                    <a:pt x="16" y="680"/>
                  </a:cubicBezTo>
                  <a:close/>
                  <a:moveTo>
                    <a:pt x="16" y="728"/>
                  </a:moveTo>
                  <a:lnTo>
                    <a:pt x="16" y="744"/>
                  </a:lnTo>
                  <a:cubicBezTo>
                    <a:pt x="16" y="749"/>
                    <a:pt x="12" y="752"/>
                    <a:pt x="8" y="752"/>
                  </a:cubicBezTo>
                  <a:cubicBezTo>
                    <a:pt x="3" y="752"/>
                    <a:pt x="0" y="749"/>
                    <a:pt x="0" y="744"/>
                  </a:cubicBezTo>
                  <a:lnTo>
                    <a:pt x="0" y="728"/>
                  </a:lnTo>
                  <a:cubicBezTo>
                    <a:pt x="0" y="724"/>
                    <a:pt x="3" y="720"/>
                    <a:pt x="8" y="720"/>
                  </a:cubicBezTo>
                  <a:cubicBezTo>
                    <a:pt x="12" y="720"/>
                    <a:pt x="16" y="724"/>
                    <a:pt x="16" y="728"/>
                  </a:cubicBezTo>
                  <a:close/>
                  <a:moveTo>
                    <a:pt x="16" y="776"/>
                  </a:moveTo>
                  <a:lnTo>
                    <a:pt x="16" y="792"/>
                  </a:lnTo>
                  <a:cubicBezTo>
                    <a:pt x="16" y="797"/>
                    <a:pt x="12" y="800"/>
                    <a:pt x="8" y="800"/>
                  </a:cubicBezTo>
                  <a:cubicBezTo>
                    <a:pt x="3" y="800"/>
                    <a:pt x="0" y="797"/>
                    <a:pt x="0" y="792"/>
                  </a:cubicBezTo>
                  <a:lnTo>
                    <a:pt x="0" y="776"/>
                  </a:lnTo>
                  <a:cubicBezTo>
                    <a:pt x="0" y="772"/>
                    <a:pt x="3" y="768"/>
                    <a:pt x="8" y="768"/>
                  </a:cubicBezTo>
                  <a:cubicBezTo>
                    <a:pt x="12" y="768"/>
                    <a:pt x="16" y="772"/>
                    <a:pt x="16" y="776"/>
                  </a:cubicBezTo>
                  <a:close/>
                  <a:moveTo>
                    <a:pt x="16" y="824"/>
                  </a:moveTo>
                  <a:lnTo>
                    <a:pt x="16" y="840"/>
                  </a:lnTo>
                  <a:cubicBezTo>
                    <a:pt x="16" y="845"/>
                    <a:pt x="12" y="848"/>
                    <a:pt x="8" y="848"/>
                  </a:cubicBezTo>
                  <a:cubicBezTo>
                    <a:pt x="3" y="848"/>
                    <a:pt x="0" y="845"/>
                    <a:pt x="0" y="840"/>
                  </a:cubicBezTo>
                  <a:lnTo>
                    <a:pt x="0" y="824"/>
                  </a:lnTo>
                  <a:cubicBezTo>
                    <a:pt x="0" y="820"/>
                    <a:pt x="3" y="816"/>
                    <a:pt x="8" y="816"/>
                  </a:cubicBezTo>
                  <a:cubicBezTo>
                    <a:pt x="12" y="816"/>
                    <a:pt x="16" y="820"/>
                    <a:pt x="16" y="824"/>
                  </a:cubicBezTo>
                  <a:close/>
                  <a:moveTo>
                    <a:pt x="16" y="872"/>
                  </a:moveTo>
                  <a:lnTo>
                    <a:pt x="16" y="889"/>
                  </a:lnTo>
                  <a:cubicBezTo>
                    <a:pt x="16" y="893"/>
                    <a:pt x="12" y="897"/>
                    <a:pt x="8" y="897"/>
                  </a:cubicBezTo>
                  <a:cubicBezTo>
                    <a:pt x="3" y="897"/>
                    <a:pt x="0" y="893"/>
                    <a:pt x="0" y="889"/>
                  </a:cubicBezTo>
                  <a:lnTo>
                    <a:pt x="0" y="872"/>
                  </a:lnTo>
                  <a:cubicBezTo>
                    <a:pt x="0" y="868"/>
                    <a:pt x="3" y="864"/>
                    <a:pt x="8" y="864"/>
                  </a:cubicBezTo>
                  <a:cubicBezTo>
                    <a:pt x="12" y="864"/>
                    <a:pt x="16" y="868"/>
                    <a:pt x="16" y="872"/>
                  </a:cubicBezTo>
                  <a:close/>
                  <a:moveTo>
                    <a:pt x="16" y="921"/>
                  </a:moveTo>
                  <a:lnTo>
                    <a:pt x="16" y="937"/>
                  </a:lnTo>
                  <a:cubicBezTo>
                    <a:pt x="16" y="941"/>
                    <a:pt x="12" y="945"/>
                    <a:pt x="8" y="945"/>
                  </a:cubicBezTo>
                  <a:cubicBezTo>
                    <a:pt x="3" y="945"/>
                    <a:pt x="0" y="941"/>
                    <a:pt x="0" y="937"/>
                  </a:cubicBezTo>
                  <a:lnTo>
                    <a:pt x="0" y="921"/>
                  </a:lnTo>
                  <a:cubicBezTo>
                    <a:pt x="0" y="916"/>
                    <a:pt x="3" y="913"/>
                    <a:pt x="8" y="913"/>
                  </a:cubicBezTo>
                  <a:cubicBezTo>
                    <a:pt x="12" y="913"/>
                    <a:pt x="16" y="916"/>
                    <a:pt x="16" y="921"/>
                  </a:cubicBezTo>
                  <a:close/>
                  <a:moveTo>
                    <a:pt x="16" y="969"/>
                  </a:moveTo>
                  <a:lnTo>
                    <a:pt x="16" y="985"/>
                  </a:lnTo>
                  <a:cubicBezTo>
                    <a:pt x="16" y="989"/>
                    <a:pt x="12" y="993"/>
                    <a:pt x="8" y="993"/>
                  </a:cubicBezTo>
                  <a:cubicBezTo>
                    <a:pt x="3" y="993"/>
                    <a:pt x="0" y="989"/>
                    <a:pt x="0" y="985"/>
                  </a:cubicBezTo>
                  <a:lnTo>
                    <a:pt x="0" y="969"/>
                  </a:lnTo>
                  <a:cubicBezTo>
                    <a:pt x="0" y="964"/>
                    <a:pt x="3" y="961"/>
                    <a:pt x="8" y="961"/>
                  </a:cubicBezTo>
                  <a:cubicBezTo>
                    <a:pt x="12" y="961"/>
                    <a:pt x="16" y="964"/>
                    <a:pt x="16" y="969"/>
                  </a:cubicBezTo>
                  <a:close/>
                  <a:moveTo>
                    <a:pt x="16" y="1017"/>
                  </a:moveTo>
                  <a:lnTo>
                    <a:pt x="16" y="1033"/>
                  </a:lnTo>
                  <a:cubicBezTo>
                    <a:pt x="16" y="1037"/>
                    <a:pt x="12" y="1041"/>
                    <a:pt x="8" y="1041"/>
                  </a:cubicBezTo>
                  <a:cubicBezTo>
                    <a:pt x="3" y="1041"/>
                    <a:pt x="0" y="1037"/>
                    <a:pt x="0" y="1033"/>
                  </a:cubicBezTo>
                  <a:lnTo>
                    <a:pt x="0" y="1017"/>
                  </a:lnTo>
                  <a:cubicBezTo>
                    <a:pt x="0" y="1012"/>
                    <a:pt x="3" y="1009"/>
                    <a:pt x="8" y="1009"/>
                  </a:cubicBezTo>
                  <a:cubicBezTo>
                    <a:pt x="12" y="1009"/>
                    <a:pt x="16" y="1012"/>
                    <a:pt x="16" y="1017"/>
                  </a:cubicBezTo>
                  <a:close/>
                  <a:moveTo>
                    <a:pt x="16" y="1065"/>
                  </a:moveTo>
                  <a:lnTo>
                    <a:pt x="16" y="1081"/>
                  </a:lnTo>
                  <a:cubicBezTo>
                    <a:pt x="16" y="1085"/>
                    <a:pt x="12" y="1089"/>
                    <a:pt x="8" y="1089"/>
                  </a:cubicBezTo>
                  <a:cubicBezTo>
                    <a:pt x="3" y="1089"/>
                    <a:pt x="0" y="1085"/>
                    <a:pt x="0" y="1081"/>
                  </a:cubicBezTo>
                  <a:lnTo>
                    <a:pt x="0" y="1065"/>
                  </a:lnTo>
                  <a:cubicBezTo>
                    <a:pt x="0" y="1060"/>
                    <a:pt x="3" y="1057"/>
                    <a:pt x="8" y="1057"/>
                  </a:cubicBezTo>
                  <a:cubicBezTo>
                    <a:pt x="12" y="1057"/>
                    <a:pt x="16" y="1060"/>
                    <a:pt x="16" y="1065"/>
                  </a:cubicBezTo>
                  <a:close/>
                  <a:moveTo>
                    <a:pt x="16" y="1113"/>
                  </a:moveTo>
                  <a:lnTo>
                    <a:pt x="16" y="1129"/>
                  </a:lnTo>
                  <a:cubicBezTo>
                    <a:pt x="16" y="1133"/>
                    <a:pt x="12" y="1137"/>
                    <a:pt x="8" y="1137"/>
                  </a:cubicBezTo>
                  <a:cubicBezTo>
                    <a:pt x="3" y="1137"/>
                    <a:pt x="0" y="1133"/>
                    <a:pt x="0" y="1129"/>
                  </a:cubicBezTo>
                  <a:lnTo>
                    <a:pt x="0" y="1113"/>
                  </a:lnTo>
                  <a:cubicBezTo>
                    <a:pt x="0" y="1108"/>
                    <a:pt x="3" y="1105"/>
                    <a:pt x="8" y="1105"/>
                  </a:cubicBezTo>
                  <a:cubicBezTo>
                    <a:pt x="12" y="1105"/>
                    <a:pt x="16" y="1108"/>
                    <a:pt x="16" y="1113"/>
                  </a:cubicBezTo>
                  <a:close/>
                  <a:moveTo>
                    <a:pt x="16" y="1161"/>
                  </a:moveTo>
                  <a:lnTo>
                    <a:pt x="16" y="1177"/>
                  </a:lnTo>
                  <a:cubicBezTo>
                    <a:pt x="16" y="1181"/>
                    <a:pt x="12" y="1185"/>
                    <a:pt x="8" y="1185"/>
                  </a:cubicBezTo>
                  <a:cubicBezTo>
                    <a:pt x="3" y="1185"/>
                    <a:pt x="0" y="1181"/>
                    <a:pt x="0" y="1177"/>
                  </a:cubicBezTo>
                  <a:lnTo>
                    <a:pt x="0" y="1161"/>
                  </a:lnTo>
                  <a:cubicBezTo>
                    <a:pt x="0" y="1156"/>
                    <a:pt x="3" y="1153"/>
                    <a:pt x="8" y="1153"/>
                  </a:cubicBezTo>
                  <a:cubicBezTo>
                    <a:pt x="12" y="1153"/>
                    <a:pt x="16" y="1156"/>
                    <a:pt x="16" y="1161"/>
                  </a:cubicBezTo>
                  <a:close/>
                  <a:moveTo>
                    <a:pt x="16" y="1209"/>
                  </a:moveTo>
                  <a:lnTo>
                    <a:pt x="16" y="1225"/>
                  </a:lnTo>
                  <a:cubicBezTo>
                    <a:pt x="16" y="1229"/>
                    <a:pt x="12" y="1233"/>
                    <a:pt x="8" y="1233"/>
                  </a:cubicBezTo>
                  <a:cubicBezTo>
                    <a:pt x="3" y="1233"/>
                    <a:pt x="0" y="1229"/>
                    <a:pt x="0" y="1225"/>
                  </a:cubicBezTo>
                  <a:lnTo>
                    <a:pt x="0" y="1209"/>
                  </a:lnTo>
                  <a:cubicBezTo>
                    <a:pt x="0" y="1204"/>
                    <a:pt x="3" y="1201"/>
                    <a:pt x="8" y="1201"/>
                  </a:cubicBezTo>
                  <a:cubicBezTo>
                    <a:pt x="12" y="1201"/>
                    <a:pt x="16" y="1204"/>
                    <a:pt x="16" y="1209"/>
                  </a:cubicBezTo>
                  <a:close/>
                  <a:moveTo>
                    <a:pt x="16" y="1257"/>
                  </a:moveTo>
                  <a:lnTo>
                    <a:pt x="16" y="1273"/>
                  </a:lnTo>
                  <a:cubicBezTo>
                    <a:pt x="16" y="1277"/>
                    <a:pt x="12" y="1281"/>
                    <a:pt x="8" y="1281"/>
                  </a:cubicBezTo>
                  <a:cubicBezTo>
                    <a:pt x="3" y="1281"/>
                    <a:pt x="0" y="1277"/>
                    <a:pt x="0" y="1273"/>
                  </a:cubicBezTo>
                  <a:lnTo>
                    <a:pt x="0" y="1257"/>
                  </a:lnTo>
                  <a:cubicBezTo>
                    <a:pt x="0" y="1252"/>
                    <a:pt x="3" y="1249"/>
                    <a:pt x="8" y="1249"/>
                  </a:cubicBezTo>
                  <a:cubicBezTo>
                    <a:pt x="12" y="1249"/>
                    <a:pt x="16" y="1252"/>
                    <a:pt x="16" y="1257"/>
                  </a:cubicBezTo>
                  <a:close/>
                  <a:moveTo>
                    <a:pt x="16" y="1305"/>
                  </a:moveTo>
                  <a:lnTo>
                    <a:pt x="16" y="1321"/>
                  </a:lnTo>
                  <a:cubicBezTo>
                    <a:pt x="16" y="1325"/>
                    <a:pt x="12" y="1329"/>
                    <a:pt x="8" y="1329"/>
                  </a:cubicBezTo>
                  <a:cubicBezTo>
                    <a:pt x="3" y="1329"/>
                    <a:pt x="0" y="1325"/>
                    <a:pt x="0" y="1321"/>
                  </a:cubicBezTo>
                  <a:lnTo>
                    <a:pt x="0" y="1305"/>
                  </a:lnTo>
                  <a:cubicBezTo>
                    <a:pt x="0" y="1300"/>
                    <a:pt x="3" y="1297"/>
                    <a:pt x="8" y="1297"/>
                  </a:cubicBezTo>
                  <a:cubicBezTo>
                    <a:pt x="12" y="1297"/>
                    <a:pt x="16" y="1300"/>
                    <a:pt x="16" y="1305"/>
                  </a:cubicBezTo>
                  <a:close/>
                  <a:moveTo>
                    <a:pt x="16" y="1353"/>
                  </a:moveTo>
                  <a:lnTo>
                    <a:pt x="16" y="1369"/>
                  </a:lnTo>
                  <a:cubicBezTo>
                    <a:pt x="16" y="1373"/>
                    <a:pt x="12" y="1377"/>
                    <a:pt x="8" y="1377"/>
                  </a:cubicBezTo>
                  <a:cubicBezTo>
                    <a:pt x="3" y="1377"/>
                    <a:pt x="0" y="1373"/>
                    <a:pt x="0" y="1369"/>
                  </a:cubicBezTo>
                  <a:lnTo>
                    <a:pt x="0" y="1353"/>
                  </a:lnTo>
                  <a:cubicBezTo>
                    <a:pt x="0" y="1349"/>
                    <a:pt x="3" y="1345"/>
                    <a:pt x="8" y="1345"/>
                  </a:cubicBezTo>
                  <a:cubicBezTo>
                    <a:pt x="12" y="1345"/>
                    <a:pt x="16" y="1349"/>
                    <a:pt x="16" y="1353"/>
                  </a:cubicBezTo>
                  <a:close/>
                  <a:moveTo>
                    <a:pt x="16" y="1401"/>
                  </a:moveTo>
                  <a:lnTo>
                    <a:pt x="16" y="1417"/>
                  </a:lnTo>
                  <a:cubicBezTo>
                    <a:pt x="16" y="1421"/>
                    <a:pt x="12" y="1425"/>
                    <a:pt x="8" y="1425"/>
                  </a:cubicBezTo>
                  <a:cubicBezTo>
                    <a:pt x="3" y="1425"/>
                    <a:pt x="0" y="1421"/>
                    <a:pt x="0" y="1417"/>
                  </a:cubicBezTo>
                  <a:lnTo>
                    <a:pt x="0" y="1401"/>
                  </a:lnTo>
                  <a:cubicBezTo>
                    <a:pt x="0" y="1397"/>
                    <a:pt x="3" y="1393"/>
                    <a:pt x="8" y="1393"/>
                  </a:cubicBezTo>
                  <a:cubicBezTo>
                    <a:pt x="12" y="1393"/>
                    <a:pt x="16" y="1397"/>
                    <a:pt x="16" y="1401"/>
                  </a:cubicBezTo>
                  <a:close/>
                  <a:moveTo>
                    <a:pt x="16" y="1449"/>
                  </a:moveTo>
                  <a:lnTo>
                    <a:pt x="16" y="1465"/>
                  </a:lnTo>
                  <a:cubicBezTo>
                    <a:pt x="16" y="1470"/>
                    <a:pt x="12" y="1473"/>
                    <a:pt x="8" y="1473"/>
                  </a:cubicBezTo>
                  <a:cubicBezTo>
                    <a:pt x="3" y="1473"/>
                    <a:pt x="0" y="1470"/>
                    <a:pt x="0" y="1465"/>
                  </a:cubicBezTo>
                  <a:lnTo>
                    <a:pt x="0" y="1449"/>
                  </a:lnTo>
                  <a:cubicBezTo>
                    <a:pt x="0" y="1445"/>
                    <a:pt x="3" y="1441"/>
                    <a:pt x="8" y="1441"/>
                  </a:cubicBezTo>
                  <a:cubicBezTo>
                    <a:pt x="12" y="1441"/>
                    <a:pt x="16" y="1445"/>
                    <a:pt x="16" y="1449"/>
                  </a:cubicBezTo>
                  <a:close/>
                  <a:moveTo>
                    <a:pt x="16" y="1497"/>
                  </a:moveTo>
                  <a:lnTo>
                    <a:pt x="16" y="1513"/>
                  </a:lnTo>
                  <a:cubicBezTo>
                    <a:pt x="16" y="1518"/>
                    <a:pt x="12" y="1521"/>
                    <a:pt x="8" y="1521"/>
                  </a:cubicBezTo>
                  <a:cubicBezTo>
                    <a:pt x="3" y="1521"/>
                    <a:pt x="0" y="1518"/>
                    <a:pt x="0" y="1513"/>
                  </a:cubicBezTo>
                  <a:lnTo>
                    <a:pt x="0" y="1497"/>
                  </a:lnTo>
                  <a:cubicBezTo>
                    <a:pt x="0" y="1493"/>
                    <a:pt x="3" y="1489"/>
                    <a:pt x="8" y="1489"/>
                  </a:cubicBezTo>
                  <a:cubicBezTo>
                    <a:pt x="12" y="1489"/>
                    <a:pt x="16" y="1493"/>
                    <a:pt x="16" y="1497"/>
                  </a:cubicBezTo>
                  <a:close/>
                </a:path>
              </a:pathLst>
            </a:custGeom>
            <a:solidFill>
              <a:srgbClr val="000000"/>
            </a:solidFill>
            <a:ln w="0" cap="flat">
              <a:solidFill>
                <a:srgbClr val="000000"/>
              </a:solidFill>
              <a:prstDash val="solid"/>
              <a:round/>
            </a:ln>
          </p:spPr>
          <p:txBody>
            <a:bodyPr vert="horz" wrap="square" lIns="91440" tIns="45720" rIns="91440" bIns="45720" numCol="1" anchor="t" anchorCtr="0" compatLnSpc="1"/>
            <a:lstStyle/>
            <a:p>
              <a:endParaRPr lang="zh-CN" altLang="en-US" sz="135" dirty="0">
                <a:solidFill>
                  <a:prstClr val="black"/>
                </a:solidFill>
                <a:latin typeface="Arial" panose="020B0604020202020204" pitchFamily="34" charset="0"/>
                <a:ea typeface="微软雅黑" panose="020B0503020204020204" charset="-122"/>
                <a:sym typeface="Arial" panose="020B0604020202020204" pitchFamily="34" charset="0"/>
              </a:endParaRPr>
            </a:p>
          </p:txBody>
        </p:sp>
      </p:grpSp>
      <p:sp>
        <p:nvSpPr>
          <p:cNvPr id="83" name="Rectangle 19"/>
          <p:cNvSpPr>
            <a:spLocks noChangeArrowheads="1"/>
          </p:cNvSpPr>
          <p:nvPr/>
        </p:nvSpPr>
        <p:spPr bwMode="auto">
          <a:xfrm>
            <a:off x="5516039" y="5736055"/>
            <a:ext cx="1435095" cy="138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zh-CN" altLang="zh-CN" sz="900" dirty="0">
                <a:solidFill>
                  <a:srgbClr val="000000"/>
                </a:solidFill>
                <a:ea typeface="微软雅黑" panose="020B0503020204020204" charset="-122"/>
                <a:sym typeface="Arial" panose="020B0604020202020204" pitchFamily="34" charset="0"/>
              </a:rPr>
              <a:t>Carrier B</a:t>
            </a:r>
            <a:r>
              <a:rPr lang="en-US" altLang="zh-CN" sz="900" dirty="0">
                <a:solidFill>
                  <a:srgbClr val="000000"/>
                </a:solidFill>
                <a:ea typeface="微软雅黑" panose="020B0503020204020204" charset="-122"/>
                <a:sym typeface="Arial" panose="020B0604020202020204" pitchFamily="34" charset="0"/>
              </a:rPr>
              <a:t>and </a:t>
            </a:r>
            <a:r>
              <a:rPr lang="zh-CN" altLang="zh-CN" sz="900" dirty="0">
                <a:solidFill>
                  <a:srgbClr val="000000"/>
                </a:solidFill>
                <a:ea typeface="微软雅黑" panose="020B0503020204020204" charset="-122"/>
                <a:sym typeface="Arial" panose="020B0604020202020204" pitchFamily="34" charset="0"/>
              </a:rPr>
              <a:t>W</a:t>
            </a:r>
            <a:r>
              <a:rPr lang="en-US" altLang="zh-CN" sz="900" dirty="0" err="1">
                <a:solidFill>
                  <a:srgbClr val="000000"/>
                </a:solidFill>
                <a:ea typeface="微软雅黑" panose="020B0503020204020204" charset="-122"/>
                <a:sym typeface="Arial" panose="020B0604020202020204" pitchFamily="34" charset="0"/>
              </a:rPr>
              <a:t>idth</a:t>
            </a:r>
            <a:endParaRPr lang="zh-CN" altLang="zh-CN" sz="135" dirty="0">
              <a:solidFill>
                <a:prstClr val="black"/>
              </a:solidFill>
              <a:ea typeface="微软雅黑" panose="020B0503020204020204"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8128000" y="6524627"/>
            <a:ext cx="2025651" cy="333375"/>
          </a:xfrm>
        </p:spPr>
        <p:txBody>
          <a:bodyPr/>
          <a:lstStyle/>
          <a:p>
            <a:r>
              <a:rPr lang="en-US" altLang="zh-CN" sz="135" smtClean="0">
                <a:sym typeface="Arial" panose="020B0604020202020204" pitchFamily="34" charset="0"/>
              </a:rPr>
              <a:t>Page</a:t>
            </a:r>
            <a:fld id="{B77D227A-1AE4-4BCD-9973-754D0181BA73}" type="slidenum">
              <a:rPr lang="en-US" altLang="zh-CN" sz="135" smtClean="0">
                <a:sym typeface="Arial" panose="020B0604020202020204" pitchFamily="34" charset="0"/>
              </a:rPr>
            </a:fld>
            <a:endParaRPr lang="en-US" altLang="zh-CN" sz="135">
              <a:sym typeface="Arial" panose="020B0604020202020204" pitchFamily="34" charset="0"/>
            </a:endParaRPr>
          </a:p>
        </p:txBody>
      </p:sp>
      <p:sp>
        <p:nvSpPr>
          <p:cNvPr id="10" name="内容占位符 2"/>
          <p:cNvSpPr>
            <a:spLocks noGrp="1"/>
          </p:cNvSpPr>
          <p:nvPr>
            <p:ph idx="1"/>
          </p:nvPr>
        </p:nvSpPr>
        <p:spPr>
          <a:xfrm>
            <a:off x="869951" y="1248073"/>
            <a:ext cx="10572749" cy="4195763"/>
          </a:xfrm>
        </p:spPr>
        <p:txBody>
          <a:bodyPr/>
          <a:lstStyle/>
          <a:p>
            <a:endParaRPr lang="zh-CN" altLang="en-US" sz="2400" dirty="0">
              <a:sym typeface="Arial" panose="020B0604020202020204" pitchFamily="34" charset="0"/>
            </a:endParaRPr>
          </a:p>
          <a:p>
            <a:endParaRPr lang="zh-CN" altLang="en-US" sz="2400" dirty="0">
              <a:sym typeface="Arial" panose="020B0604020202020204" pitchFamily="34" charset="0"/>
            </a:endParaRPr>
          </a:p>
        </p:txBody>
      </p:sp>
      <p:pic>
        <p:nvPicPr>
          <p:cNvPr id="15362"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 y="533400"/>
            <a:ext cx="11741150" cy="5836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内容占位符 2"/>
          <p:cNvSpPr>
            <a:spLocks noGrp="1"/>
          </p:cNvSpPr>
          <p:nvPr>
            <p:ph idx="1"/>
          </p:nvPr>
        </p:nvSpPr>
        <p:spPr>
          <a:xfrm>
            <a:off x="768985" y="765175"/>
            <a:ext cx="10760710" cy="4601845"/>
          </a:xfrm>
        </p:spPr>
        <p:txBody>
          <a:bodyPr anchor="t" anchorCtr="0"/>
          <a:p>
            <a:pPr>
              <a:lnSpc>
                <a:spcPct val="150000"/>
              </a:lnSpc>
            </a:pPr>
            <a:r>
              <a:rPr lang="en-US" altLang="zh-CN" sz="3600" b="1" dirty="0">
                <a:solidFill>
                  <a:srgbClr val="0000FF"/>
                </a:solidFill>
                <a:latin typeface="华文中宋" panose="02010600040101010101" charset="-122"/>
                <a:ea typeface="华文中宋" panose="02010600040101010101" charset="-122"/>
                <a:cs typeface="华文中宋" panose="02010600040101010101" charset="-122"/>
              </a:rPr>
              <a:t>NR</a:t>
            </a:r>
            <a:r>
              <a:rPr lang="zh-CN" altLang="zh-CN" sz="3600" b="1" dirty="0">
                <a:solidFill>
                  <a:srgbClr val="0000FF"/>
                </a:solidFill>
                <a:latin typeface="华文中宋" panose="02010600040101010101" charset="-122"/>
                <a:ea typeface="华文中宋" panose="02010600040101010101" charset="-122"/>
                <a:cs typeface="华文中宋" panose="02010600040101010101" charset="-122"/>
              </a:rPr>
              <a:t>物理信道和信号</a:t>
            </a:r>
            <a:endParaRPr lang="zh-CN" altLang="zh-CN" sz="3600" b="1" dirty="0">
              <a:solidFill>
                <a:srgbClr val="0000FF"/>
              </a:solidFill>
              <a:latin typeface="华文中宋" panose="02010600040101010101" charset="-122"/>
              <a:ea typeface="华文中宋" panose="02010600040101010101" charset="-122"/>
              <a:cs typeface="华文中宋" panose="02010600040101010101" charset="-122"/>
            </a:endParaRPr>
          </a:p>
          <a:p>
            <a:pPr>
              <a:lnSpc>
                <a:spcPct val="150000"/>
              </a:lnSpc>
            </a:pPr>
            <a:r>
              <a:rPr lang="en-US" altLang="zh-CN" b="1" dirty="0">
                <a:latin typeface="华文中宋" panose="02010600040101010101" charset="-122"/>
                <a:ea typeface="华文中宋" panose="02010600040101010101" charset="-122"/>
                <a:cs typeface="华文中宋" panose="02010600040101010101" charset="-122"/>
              </a:rPr>
              <a:t>       </a:t>
            </a:r>
            <a:r>
              <a:rPr lang="zh-CN" altLang="zh-CN" b="1" dirty="0">
                <a:latin typeface="华文中宋" panose="02010600040101010101" charset="-122"/>
                <a:ea typeface="华文中宋" panose="02010600040101010101" charset="-122"/>
                <a:cs typeface="华文中宋" panose="02010600040101010101" charset="-122"/>
              </a:rPr>
              <a:t>物理信道是一系列资源粒子</a:t>
            </a:r>
            <a:r>
              <a:rPr lang="en-US" altLang="zh-CN" b="1" dirty="0">
                <a:latin typeface="华文中宋" panose="02010600040101010101" charset="-122"/>
                <a:ea typeface="华文中宋" panose="02010600040101010101" charset="-122"/>
                <a:cs typeface="华文中宋" panose="02010600040101010101" charset="-122"/>
              </a:rPr>
              <a:t>RE</a:t>
            </a:r>
            <a:r>
              <a:rPr lang="zh-CN" altLang="zh-CN" b="1" dirty="0">
                <a:latin typeface="华文中宋" panose="02010600040101010101" charset="-122"/>
                <a:ea typeface="华文中宋" panose="02010600040101010101" charset="-122"/>
                <a:cs typeface="华文中宋" panose="02010600040101010101" charset="-122"/>
              </a:rPr>
              <a:t>的集合，用于承载源于高层的信息。</a:t>
            </a:r>
            <a:endParaRPr lang="zh-CN" altLang="zh-CN" b="1" dirty="0">
              <a:latin typeface="华文中宋" panose="02010600040101010101" charset="-122"/>
              <a:ea typeface="华文中宋" panose="02010600040101010101" charset="-122"/>
              <a:cs typeface="华文中宋" panose="02010600040101010101" charset="-122"/>
            </a:endParaRPr>
          </a:p>
          <a:p>
            <a:pPr>
              <a:lnSpc>
                <a:spcPct val="150000"/>
              </a:lnSpc>
            </a:pPr>
            <a:r>
              <a:rPr lang="zh-CN" altLang="zh-CN" b="1" dirty="0">
                <a:latin typeface="华文中宋" panose="02010600040101010101" charset="-122"/>
                <a:ea typeface="华文中宋" panose="02010600040101010101" charset="-122"/>
                <a:cs typeface="华文中宋" panose="02010600040101010101" charset="-122"/>
              </a:rPr>
              <a:t> </a:t>
            </a:r>
            <a:r>
              <a:rPr lang="en-US" altLang="zh-CN" b="1" dirty="0">
                <a:latin typeface="华文中宋" panose="02010600040101010101" charset="-122"/>
                <a:ea typeface="华文中宋" panose="02010600040101010101" charset="-122"/>
                <a:cs typeface="华文中宋" panose="02010600040101010101" charset="-122"/>
              </a:rPr>
              <a:t>       </a:t>
            </a:r>
            <a:r>
              <a:rPr lang="zh-CN" altLang="zh-CN" b="1" dirty="0">
                <a:latin typeface="华文中宋" panose="02010600040101010101" charset="-122"/>
                <a:ea typeface="华文中宋" panose="02010600040101010101" charset="-122"/>
                <a:cs typeface="华文中宋" panose="02010600040101010101" charset="-122"/>
              </a:rPr>
              <a:t>物理信号也是一系列资源粒子</a:t>
            </a:r>
            <a:r>
              <a:rPr lang="en-US" altLang="zh-CN" b="1" dirty="0">
                <a:latin typeface="华文中宋" panose="02010600040101010101" charset="-122"/>
                <a:ea typeface="华文中宋" panose="02010600040101010101" charset="-122"/>
                <a:cs typeface="华文中宋" panose="02010600040101010101" charset="-122"/>
              </a:rPr>
              <a:t>RE</a:t>
            </a:r>
            <a:r>
              <a:rPr lang="zh-CN" altLang="zh-CN" b="1" dirty="0">
                <a:latin typeface="华文中宋" panose="02010600040101010101" charset="-122"/>
                <a:ea typeface="华文中宋" panose="02010600040101010101" charset="-122"/>
                <a:cs typeface="华文中宋" panose="02010600040101010101" charset="-122"/>
              </a:rPr>
              <a:t>的集合，但这些</a:t>
            </a:r>
            <a:r>
              <a:rPr lang="en-US" altLang="zh-CN" b="1" dirty="0">
                <a:latin typeface="华文中宋" panose="02010600040101010101" charset="-122"/>
                <a:ea typeface="华文中宋" panose="02010600040101010101" charset="-122"/>
                <a:cs typeface="华文中宋" panose="02010600040101010101" charset="-122"/>
              </a:rPr>
              <a:t>RE</a:t>
            </a:r>
            <a:r>
              <a:rPr lang="zh-CN" altLang="zh-CN" b="1" dirty="0">
                <a:latin typeface="华文中宋" panose="02010600040101010101" charset="-122"/>
                <a:ea typeface="华文中宋" panose="02010600040101010101" charset="-122"/>
                <a:cs typeface="华文中宋" panose="02010600040101010101" charset="-122"/>
              </a:rPr>
              <a:t>不承载任何源于高层的信息，物理信号一般具有时域和频域资源固定、发送内容固定、发送功率固定等特点。</a:t>
            </a:r>
            <a:endParaRPr lang="zh-CN" altLang="zh-CN" b="1" dirty="0">
              <a:latin typeface="华文中宋" panose="02010600040101010101" charset="-122"/>
              <a:ea typeface="华文中宋" panose="02010600040101010101" charset="-122"/>
              <a:cs typeface="华文中宋" panose="02010600040101010101" charset="-122"/>
            </a:endParaRPr>
          </a:p>
          <a:p>
            <a:endParaRPr lang="zh-CN" altLang="en-US" b="1" dirty="0">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内容占位符 2"/>
          <p:cNvSpPr>
            <a:spLocks noGrp="1"/>
          </p:cNvSpPr>
          <p:nvPr>
            <p:ph idx="1"/>
          </p:nvPr>
        </p:nvSpPr>
        <p:spPr>
          <a:xfrm>
            <a:off x="598805" y="533400"/>
            <a:ext cx="9585960" cy="2879725"/>
          </a:xfrm>
        </p:spPr>
        <p:txBody>
          <a:bodyPr anchor="t" anchorCtr="0"/>
          <a:p>
            <a:pPr>
              <a:lnSpc>
                <a:spcPct val="150000"/>
              </a:lnSpc>
            </a:pPr>
            <a:r>
              <a:rPr lang="en-US" altLang="zh-CN" b="1" dirty="0">
                <a:solidFill>
                  <a:srgbClr val="0000FF"/>
                </a:solidFill>
                <a:latin typeface="华文中宋" panose="02010600040101010101" charset="-122"/>
                <a:ea typeface="华文中宋" panose="02010600040101010101" charset="-122"/>
                <a:cs typeface="华文中宋" panose="02010600040101010101" charset="-122"/>
                <a:sym typeface="+mn-ea"/>
              </a:rPr>
              <a:t>NR</a:t>
            </a:r>
            <a:r>
              <a:rPr lang="zh-CN" altLang="zh-CN" b="1" dirty="0">
                <a:solidFill>
                  <a:srgbClr val="0000FF"/>
                </a:solidFill>
                <a:latin typeface="华文中宋" panose="02010600040101010101" charset="-122"/>
                <a:ea typeface="华文中宋" panose="02010600040101010101" charset="-122"/>
                <a:cs typeface="华文中宋" panose="02010600040101010101" charset="-122"/>
                <a:sym typeface="+mn-ea"/>
              </a:rPr>
              <a:t>物理信道和信号</a:t>
            </a:r>
            <a:endParaRPr lang="zh-CN" altLang="zh-CN" b="1" dirty="0">
              <a:solidFill>
                <a:srgbClr val="0000FF"/>
              </a:solidFill>
              <a:latin typeface="华文中宋" panose="02010600040101010101" charset="-122"/>
              <a:ea typeface="华文中宋" panose="02010600040101010101" charset="-122"/>
              <a:cs typeface="华文中宋" panose="02010600040101010101" charset="-122"/>
            </a:endParaRPr>
          </a:p>
          <a:p>
            <a:pPr>
              <a:lnSpc>
                <a:spcPct val="150000"/>
              </a:lnSpc>
            </a:pPr>
            <a:r>
              <a:rPr lang="en-US" altLang="zh-CN" b="1" dirty="0"/>
              <a:t>       </a:t>
            </a:r>
            <a:endParaRPr lang="zh-CN" altLang="en-US" b="1" dirty="0"/>
          </a:p>
        </p:txBody>
      </p:sp>
      <p:pic>
        <p:nvPicPr>
          <p:cNvPr id="66562" name="Picture 2"/>
          <p:cNvPicPr>
            <a:picLocks noChangeAspect="1"/>
          </p:cNvPicPr>
          <p:nvPr/>
        </p:nvPicPr>
        <p:blipFill>
          <a:blip r:embed="rId1"/>
          <a:srcRect t="5093"/>
          <a:stretch>
            <a:fillRect/>
          </a:stretch>
        </p:blipFill>
        <p:spPr>
          <a:xfrm>
            <a:off x="990600" y="1482725"/>
            <a:ext cx="10140950" cy="4529455"/>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3313" name="内容占位符 13312"/>
          <p:cNvGraphicFramePr/>
          <p:nvPr>
            <p:ph idx="1"/>
            <p:custDataLst>
              <p:tags r:id="rId1"/>
            </p:custDataLst>
          </p:nvPr>
        </p:nvGraphicFramePr>
        <p:xfrm>
          <a:off x="496570" y="1026795"/>
          <a:ext cx="10946765" cy="5801360"/>
        </p:xfrm>
        <a:graphic>
          <a:graphicData uri="http://schemas.openxmlformats.org/drawingml/2006/table">
            <a:tbl>
              <a:tblPr/>
              <a:tblGrid>
                <a:gridCol w="951230"/>
                <a:gridCol w="1476375"/>
                <a:gridCol w="2326640"/>
                <a:gridCol w="3085465"/>
                <a:gridCol w="3107055"/>
              </a:tblGrid>
              <a:tr h="520065">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zh-CN" altLang="zh-CN" sz="2000" b="1">
                          <a:solidFill>
                            <a:srgbClr val="FFFFFF"/>
                          </a:solidFill>
                          <a:latin typeface="Arial" panose="020B0604020202020204" pitchFamily="34" charset="0"/>
                          <a:ea typeface="楷体_GB2312" panose="02010609030101010101" charset="-122"/>
                        </a:rPr>
                        <a:t>类型</a:t>
                      </a:r>
                      <a:endParaRPr lang="zh-CN" altLang="zh-CN" sz="2000" b="1">
                        <a:solidFill>
                          <a:srgbClr val="FFFFFF"/>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zh-CN" altLang="zh-CN" sz="2000" b="1">
                          <a:solidFill>
                            <a:srgbClr val="FFFFFF"/>
                          </a:solidFill>
                          <a:latin typeface="Arial" panose="020B0604020202020204" pitchFamily="34" charset="0"/>
                          <a:ea typeface="楷体_GB2312" panose="02010609030101010101" charset="-122"/>
                        </a:rPr>
                        <a:t>细类</a:t>
                      </a:r>
                      <a:endParaRPr lang="zh-CN" altLang="zh-CN" sz="2000" b="1">
                        <a:solidFill>
                          <a:srgbClr val="FFFFFF"/>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2000" b="1">
                          <a:solidFill>
                            <a:srgbClr val="FFFFFF"/>
                          </a:solidFill>
                          <a:latin typeface="Arial" panose="020B0604020202020204" pitchFamily="34" charset="0"/>
                          <a:ea typeface="宋体" panose="02010600030101010101" pitchFamily="2" charset="-122"/>
                        </a:rPr>
                        <a:t>4G</a:t>
                      </a:r>
                      <a:endParaRPr lang="en-US" altLang="zh-CN" sz="2000" b="1">
                        <a:solidFill>
                          <a:srgbClr val="FFFFFF"/>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2000" b="1">
                          <a:solidFill>
                            <a:srgbClr val="FFFFFF"/>
                          </a:solidFill>
                          <a:latin typeface="Arial" panose="020B0604020202020204" pitchFamily="34" charset="0"/>
                          <a:ea typeface="宋体" panose="02010600030101010101" pitchFamily="2" charset="-122"/>
                        </a:rPr>
                        <a:t>4.5G</a:t>
                      </a:r>
                      <a:endParaRPr lang="en-US" altLang="zh-CN" sz="2000" b="1">
                        <a:solidFill>
                          <a:srgbClr val="FFFFFF"/>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2000" b="1">
                          <a:solidFill>
                            <a:srgbClr val="FFFFFF"/>
                          </a:solidFill>
                          <a:latin typeface="Arial" panose="020B0604020202020204" pitchFamily="34" charset="0"/>
                          <a:ea typeface="宋体" panose="02010600030101010101" pitchFamily="2" charset="-122"/>
                        </a:rPr>
                        <a:t>5G</a:t>
                      </a:r>
                      <a:endParaRPr lang="en-US" altLang="zh-CN" sz="2000" b="1">
                        <a:solidFill>
                          <a:srgbClr val="FFFFFF"/>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C9900"/>
                    </a:solidFill>
                  </a:tcPr>
                </a:tc>
              </a:tr>
              <a:tr h="622300">
                <a:tc rowSpan="5">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zh-CN" altLang="zh-CN" sz="2000" b="1">
                          <a:solidFill>
                            <a:srgbClr val="FFFFFF"/>
                          </a:solidFill>
                          <a:latin typeface="Arial" panose="020B0604020202020204" pitchFamily="34" charset="0"/>
                          <a:ea typeface="楷体_GB2312" panose="02010609030101010101" charset="-122"/>
                        </a:rPr>
                        <a:t>容量</a:t>
                      </a:r>
                      <a:endParaRPr lang="zh-CN" altLang="zh-CN" sz="2000" b="1">
                        <a:solidFill>
                          <a:srgbClr val="FFFFFF"/>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zh-CN" altLang="zh-CN" sz="2000" b="1">
                          <a:solidFill>
                            <a:srgbClr val="000000"/>
                          </a:solidFill>
                          <a:latin typeface="Arial" panose="020B0604020202020204" pitchFamily="34" charset="0"/>
                          <a:ea typeface="楷体_GB2312" panose="02010609030101010101" charset="-122"/>
                        </a:rPr>
                        <a:t>接入技术</a:t>
                      </a:r>
                      <a:endParaRPr lang="zh-CN" altLang="zh-CN" sz="2000" b="1">
                        <a:solidFill>
                          <a:srgbClr val="000000"/>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OFDMA</a:t>
                      </a:r>
                      <a:endParaRPr lang="en-US" altLang="zh-CN" sz="2000" b="1">
                        <a:solidFill>
                          <a:srgbClr val="000000"/>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SOMA</a:t>
                      </a:r>
                      <a:r>
                        <a:rPr lang="zh-CN" altLang="zh-CN" sz="2000" b="1">
                          <a:solidFill>
                            <a:srgbClr val="000000"/>
                          </a:solidFill>
                          <a:latin typeface="Arial" panose="020B0604020202020204" pitchFamily="34" charset="0"/>
                          <a:ea typeface="楷体_GB2312" panose="02010609030101010101" charset="-122"/>
                        </a:rPr>
                        <a:t>（半正交频分多址）</a:t>
                      </a:r>
                      <a:endParaRPr lang="zh-CN" altLang="zh-CN" sz="2000" b="1">
                        <a:solidFill>
                          <a:srgbClr val="000000"/>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GMFDM</a:t>
                      </a:r>
                      <a:r>
                        <a:rPr lang="zh-CN" altLang="zh-CN" sz="2000" b="1">
                          <a:solidFill>
                            <a:srgbClr val="000000"/>
                          </a:solidFill>
                          <a:latin typeface="Arial" panose="020B0604020202020204" pitchFamily="34" charset="0"/>
                          <a:ea typeface="楷体_GB2312" panose="02010609030101010101" charset="-122"/>
                        </a:rPr>
                        <a:t>（通用多载波频分多址）</a:t>
                      </a:r>
                      <a:endParaRPr lang="zh-CN" altLang="zh-CN" sz="2000" b="1">
                        <a:solidFill>
                          <a:srgbClr val="000000"/>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r>
              <a:tr h="621030">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zh-CN" altLang="zh-CN" sz="2000" b="1">
                          <a:solidFill>
                            <a:srgbClr val="000000"/>
                          </a:solidFill>
                          <a:latin typeface="Arial" panose="020B0604020202020204" pitchFamily="34" charset="0"/>
                          <a:ea typeface="楷体_GB2312" panose="02010609030101010101" charset="-122"/>
                        </a:rPr>
                        <a:t>双工方式</a:t>
                      </a:r>
                      <a:endParaRPr lang="zh-CN" altLang="zh-CN" sz="2000" b="1">
                        <a:solidFill>
                          <a:srgbClr val="000000"/>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zh-CN" altLang="zh-CN" sz="2000" b="1">
                          <a:solidFill>
                            <a:srgbClr val="000000"/>
                          </a:solidFill>
                          <a:latin typeface="Arial" panose="020B0604020202020204" pitchFamily="34" charset="0"/>
                          <a:ea typeface="楷体_GB2312" panose="02010609030101010101" charset="-122"/>
                        </a:rPr>
                        <a:t>半双工</a:t>
                      </a:r>
                      <a:endParaRPr lang="zh-CN" altLang="zh-CN" sz="2000" b="1">
                        <a:solidFill>
                          <a:srgbClr val="000000"/>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zh-CN" altLang="zh-CN" sz="2000" b="1">
                          <a:solidFill>
                            <a:srgbClr val="000000"/>
                          </a:solidFill>
                          <a:latin typeface="Arial" panose="020B0604020202020204" pitchFamily="34" charset="0"/>
                          <a:ea typeface="楷体_GB2312" panose="02010609030101010101" charset="-122"/>
                        </a:rPr>
                        <a:t>半双工</a:t>
                      </a:r>
                      <a:endParaRPr lang="zh-CN" altLang="zh-CN" sz="2000" b="1">
                        <a:solidFill>
                          <a:srgbClr val="000000"/>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zh-CN" altLang="zh-CN" sz="2000" b="1">
                          <a:solidFill>
                            <a:srgbClr val="000000"/>
                          </a:solidFill>
                          <a:latin typeface="Arial" panose="020B0604020202020204" pitchFamily="34" charset="0"/>
                          <a:ea typeface="楷体_GB2312" panose="02010609030101010101" charset="-122"/>
                        </a:rPr>
                        <a:t>全双工（同时同频收发）</a:t>
                      </a:r>
                      <a:endParaRPr lang="zh-CN" altLang="zh-CN" sz="2000" b="1">
                        <a:solidFill>
                          <a:srgbClr val="000000"/>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r>
              <a:tr h="310515">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zh-CN" altLang="zh-CN" sz="2000" b="1">
                          <a:solidFill>
                            <a:srgbClr val="000000"/>
                          </a:solidFill>
                          <a:latin typeface="Arial" panose="020B0604020202020204" pitchFamily="34" charset="0"/>
                          <a:ea typeface="楷体_GB2312" panose="02010609030101010101" charset="-122"/>
                        </a:rPr>
                        <a:t>调制</a:t>
                      </a:r>
                      <a:endParaRPr lang="zh-CN" altLang="zh-CN" sz="2000" b="1">
                        <a:solidFill>
                          <a:srgbClr val="000000"/>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64QAM</a:t>
                      </a:r>
                      <a:endParaRPr lang="en-US" altLang="zh-CN" sz="2000" b="1">
                        <a:solidFill>
                          <a:srgbClr val="000000"/>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256QAM</a:t>
                      </a:r>
                      <a:endParaRPr lang="en-US" altLang="zh-CN" sz="2000" b="1">
                        <a:solidFill>
                          <a:srgbClr val="000000"/>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256QAM</a:t>
                      </a:r>
                      <a:endParaRPr lang="en-US" altLang="zh-CN" sz="2000" b="1">
                        <a:solidFill>
                          <a:srgbClr val="000000"/>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r>
              <a:tr h="621030">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zh-CN" altLang="zh-CN" sz="2000" b="1">
                          <a:solidFill>
                            <a:srgbClr val="000000"/>
                          </a:solidFill>
                          <a:latin typeface="Arial" panose="020B0604020202020204" pitchFamily="34" charset="0"/>
                          <a:ea typeface="楷体_GB2312" panose="02010609030101010101" charset="-122"/>
                        </a:rPr>
                        <a:t>带宽</a:t>
                      </a:r>
                      <a:endParaRPr lang="zh-CN" altLang="zh-CN" sz="2000" b="1">
                        <a:solidFill>
                          <a:srgbClr val="000000"/>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20M</a:t>
                      </a:r>
                      <a:endParaRPr lang="en-US" altLang="zh-CN" sz="2000" b="1">
                        <a:solidFill>
                          <a:srgbClr val="000000"/>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20M</a:t>
                      </a:r>
                      <a:endParaRPr lang="en-US" altLang="zh-CN" sz="2000" b="1">
                        <a:solidFill>
                          <a:srgbClr val="000000"/>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100M</a:t>
                      </a:r>
                      <a:r>
                        <a:rPr lang="zh-CN" altLang="zh-CN" sz="2000" b="1">
                          <a:solidFill>
                            <a:srgbClr val="000000"/>
                          </a:solidFill>
                          <a:latin typeface="Arial" panose="020B0604020202020204" pitchFamily="34" charset="0"/>
                          <a:ea typeface="楷体_GB2312" panose="02010609030101010101" charset="-122"/>
                        </a:rPr>
                        <a:t>及其以上（高频段）</a:t>
                      </a:r>
                      <a:endParaRPr lang="zh-CN" altLang="zh-CN" sz="2000" b="1">
                        <a:solidFill>
                          <a:srgbClr val="000000"/>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r>
              <a:tr h="932180">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CA</a:t>
                      </a:r>
                      <a:endParaRPr lang="en-US" altLang="zh-CN" sz="2000" b="1">
                        <a:solidFill>
                          <a:srgbClr val="000000"/>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4CC</a:t>
                      </a:r>
                      <a:endParaRPr lang="en-US" altLang="zh-CN" sz="2000" b="1">
                        <a:solidFill>
                          <a:srgbClr val="000000"/>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U-LTE Massive CA</a:t>
                      </a:r>
                      <a:r>
                        <a:rPr lang="zh-CN" altLang="zh-CN" sz="2000" b="1">
                          <a:solidFill>
                            <a:srgbClr val="000000"/>
                          </a:solidFill>
                          <a:latin typeface="Arial" panose="020B0604020202020204" pitchFamily="34" charset="0"/>
                          <a:ea typeface="楷体_GB2312" panose="02010609030101010101" charset="-122"/>
                        </a:rPr>
                        <a:t>：</a:t>
                      </a:r>
                      <a:r>
                        <a:rPr lang="en-US" altLang="zh-CN" sz="2000" b="1">
                          <a:solidFill>
                            <a:srgbClr val="000000"/>
                          </a:solidFill>
                          <a:latin typeface="Arial" panose="020B0604020202020204" pitchFamily="34" charset="0"/>
                          <a:ea typeface="宋体" panose="02010600030101010101" pitchFamily="2" charset="-122"/>
                        </a:rPr>
                        <a:t>8CC</a:t>
                      </a:r>
                      <a:r>
                        <a:rPr lang="zh-CN" altLang="zh-CN" sz="2000" b="1">
                          <a:solidFill>
                            <a:srgbClr val="000000"/>
                          </a:solidFill>
                          <a:latin typeface="Arial" panose="020B0604020202020204" pitchFamily="34" charset="0"/>
                          <a:ea typeface="楷体_GB2312" panose="02010609030101010101" charset="-122"/>
                        </a:rPr>
                        <a:t>及其以上，包括</a:t>
                      </a:r>
                      <a:r>
                        <a:rPr lang="en-US" altLang="zh-CN" sz="2000" b="1">
                          <a:solidFill>
                            <a:srgbClr val="000000"/>
                          </a:solidFill>
                          <a:latin typeface="Arial" panose="020B0604020202020204" pitchFamily="34" charset="0"/>
                          <a:ea typeface="宋体" panose="02010600030101010101" pitchFamily="2" charset="-122"/>
                        </a:rPr>
                        <a:t>T+F CA</a:t>
                      </a:r>
                      <a:endParaRPr lang="en-US" altLang="zh-CN" sz="2000" b="1">
                        <a:solidFill>
                          <a:srgbClr val="000000"/>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Massive CA</a:t>
                      </a:r>
                      <a:endParaRPr lang="en-US" altLang="zh-CN" sz="2000" b="1">
                        <a:solidFill>
                          <a:srgbClr val="000000"/>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r>
              <a:tr h="621030">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zh-CN" altLang="zh-CN" sz="2000" b="1">
                          <a:solidFill>
                            <a:srgbClr val="FFFFFF"/>
                          </a:solidFill>
                          <a:latin typeface="Arial" panose="020B0604020202020204" pitchFamily="34" charset="0"/>
                          <a:ea typeface="楷体_GB2312" panose="02010609030101010101" charset="-122"/>
                        </a:rPr>
                        <a:t>时延</a:t>
                      </a:r>
                      <a:endParaRPr lang="zh-CN" altLang="zh-CN" sz="2000" b="1">
                        <a:solidFill>
                          <a:srgbClr val="FFFFFF"/>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MIMO</a:t>
                      </a:r>
                      <a:endParaRPr lang="en-US" altLang="zh-CN" sz="2000" b="1">
                        <a:solidFill>
                          <a:srgbClr val="000000"/>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2×2 MIMO</a:t>
                      </a:r>
                      <a:r>
                        <a:rPr lang="zh-CN" altLang="zh-CN" sz="2000" b="1">
                          <a:solidFill>
                            <a:srgbClr val="000000"/>
                          </a:solidFill>
                          <a:latin typeface="Arial" panose="020B0604020202020204" pitchFamily="34" charset="0"/>
                          <a:ea typeface="楷体_GB2312" panose="02010609030101010101" charset="-122"/>
                        </a:rPr>
                        <a:t>、</a:t>
                      </a:r>
                      <a:r>
                        <a:rPr lang="en-US" altLang="zh-CN" sz="2000" b="1">
                          <a:solidFill>
                            <a:srgbClr val="000000"/>
                          </a:solidFill>
                          <a:latin typeface="Arial" panose="020B0604020202020204" pitchFamily="34" charset="0"/>
                          <a:ea typeface="宋体" panose="02010600030101010101" pitchFamily="2" charset="-122"/>
                        </a:rPr>
                        <a:t>4×4 MIMO</a:t>
                      </a:r>
                      <a:endParaRPr lang="en-US" altLang="zh-CN" sz="2000" b="1">
                        <a:solidFill>
                          <a:srgbClr val="000000"/>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Massive MIMO: 8T8R</a:t>
                      </a:r>
                      <a:r>
                        <a:rPr lang="zh-CN" altLang="zh-CN" sz="2000" b="1">
                          <a:solidFill>
                            <a:srgbClr val="000000"/>
                          </a:solidFill>
                          <a:latin typeface="Arial" panose="020B0604020202020204" pitchFamily="34" charset="0"/>
                          <a:ea typeface="楷体_GB2312" panose="02010609030101010101" charset="-122"/>
                        </a:rPr>
                        <a:t>及其以上</a:t>
                      </a:r>
                      <a:endParaRPr lang="zh-CN" altLang="zh-CN" sz="2000" b="1">
                        <a:solidFill>
                          <a:srgbClr val="000000"/>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Massive MIMO</a:t>
                      </a:r>
                      <a:r>
                        <a:rPr lang="zh-CN" altLang="zh-CN" sz="2000" b="1">
                          <a:solidFill>
                            <a:srgbClr val="000000"/>
                          </a:solidFill>
                          <a:latin typeface="Arial" panose="020B0604020202020204" pitchFamily="34" charset="0"/>
                          <a:ea typeface="楷体_GB2312" panose="02010609030101010101" charset="-122"/>
                        </a:rPr>
                        <a:t>：</a:t>
                      </a:r>
                      <a:r>
                        <a:rPr lang="en-US" altLang="zh-CN" sz="2000" b="1">
                          <a:solidFill>
                            <a:srgbClr val="000000"/>
                          </a:solidFill>
                          <a:latin typeface="Arial" panose="020B0604020202020204" pitchFamily="34" charset="0"/>
                          <a:ea typeface="宋体" panose="02010600030101010101" pitchFamily="2" charset="-122"/>
                        </a:rPr>
                        <a:t>64T64R</a:t>
                      </a:r>
                      <a:r>
                        <a:rPr lang="zh-CN" altLang="zh-CN" sz="2000" b="1">
                          <a:solidFill>
                            <a:srgbClr val="000000"/>
                          </a:solidFill>
                          <a:latin typeface="Arial" panose="020B0604020202020204" pitchFamily="34" charset="0"/>
                          <a:ea typeface="楷体_GB2312" panose="02010609030101010101" charset="-122"/>
                        </a:rPr>
                        <a:t>及其以上</a:t>
                      </a:r>
                      <a:endParaRPr lang="zh-CN" altLang="zh-CN" sz="2000" b="1">
                        <a:solidFill>
                          <a:srgbClr val="000000"/>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r>
              <a:tr h="621665">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zh-CN" altLang="zh-CN" sz="2000" b="1">
                          <a:solidFill>
                            <a:srgbClr val="FFFFFF"/>
                          </a:solidFill>
                          <a:latin typeface="Arial" panose="020B0604020202020204" pitchFamily="34" charset="0"/>
                          <a:ea typeface="楷体_GB2312" panose="02010609030101010101" charset="-122"/>
                        </a:rPr>
                        <a:t>连接数</a:t>
                      </a:r>
                      <a:endParaRPr lang="zh-CN" altLang="zh-CN" sz="2000" b="1">
                        <a:solidFill>
                          <a:srgbClr val="FFFFFF"/>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zh-CN" altLang="zh-CN" sz="2000" b="1">
                          <a:solidFill>
                            <a:srgbClr val="000000"/>
                          </a:solidFill>
                          <a:latin typeface="Arial" panose="020B0604020202020204" pitchFamily="34" charset="0"/>
                          <a:ea typeface="楷体_GB2312" panose="02010609030101010101" charset="-122"/>
                        </a:rPr>
                        <a:t>降低时延</a:t>
                      </a:r>
                      <a:endParaRPr lang="zh-CN" altLang="zh-CN" sz="2000" b="1">
                        <a:solidFill>
                          <a:srgbClr val="000000"/>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1ms TTI</a:t>
                      </a:r>
                      <a:endParaRPr lang="en-US" altLang="zh-CN" sz="2000" b="1">
                        <a:solidFill>
                          <a:srgbClr val="000000"/>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Shorter TTI</a:t>
                      </a:r>
                      <a:r>
                        <a:rPr lang="zh-CN" altLang="zh-CN" sz="2000" b="1">
                          <a:solidFill>
                            <a:srgbClr val="000000"/>
                          </a:solidFill>
                          <a:latin typeface="Arial" panose="020B0604020202020204" pitchFamily="34" charset="0"/>
                          <a:ea typeface="楷体_GB2312" panose="02010609030101010101" charset="-122"/>
                        </a:rPr>
                        <a:t>（</a:t>
                      </a:r>
                      <a:r>
                        <a:rPr lang="en-US" altLang="zh-CN" sz="2000" b="1">
                          <a:solidFill>
                            <a:srgbClr val="000000"/>
                          </a:solidFill>
                          <a:latin typeface="Arial" panose="020B0604020202020204" pitchFamily="34" charset="0"/>
                          <a:ea typeface="宋体" panose="02010600030101010101" pitchFamily="2" charset="-122"/>
                        </a:rPr>
                        <a:t>0.5ms</a:t>
                      </a:r>
                      <a:r>
                        <a:rPr lang="zh-CN" altLang="zh-CN" sz="2000" b="1">
                          <a:solidFill>
                            <a:srgbClr val="000000"/>
                          </a:solidFill>
                          <a:latin typeface="Arial" panose="020B0604020202020204" pitchFamily="34" charset="0"/>
                          <a:ea typeface="楷体_GB2312" panose="02010609030101010101" charset="-122"/>
                        </a:rPr>
                        <a:t>）</a:t>
                      </a:r>
                      <a:endParaRPr lang="zh-CN" altLang="zh-CN" sz="2000" b="1">
                        <a:solidFill>
                          <a:srgbClr val="000000"/>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0.1ms TTI</a:t>
                      </a:r>
                      <a:endParaRPr lang="en-US" altLang="zh-CN" sz="2000" b="1">
                        <a:solidFill>
                          <a:srgbClr val="000000"/>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r>
              <a:tr h="931545">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zh-CN" altLang="zh-CN" sz="2000" b="1">
                          <a:solidFill>
                            <a:srgbClr val="FFFFFF"/>
                          </a:solidFill>
                          <a:latin typeface="Arial" panose="020B0604020202020204" pitchFamily="34" charset="0"/>
                          <a:ea typeface="楷体_GB2312" panose="02010609030101010101" charset="-122"/>
                        </a:rPr>
                        <a:t>架构</a:t>
                      </a:r>
                      <a:endParaRPr lang="zh-CN" altLang="zh-CN" sz="2000" b="1">
                        <a:solidFill>
                          <a:srgbClr val="FFFFFF"/>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zh-CN" altLang="zh-CN" sz="2000" b="1">
                          <a:solidFill>
                            <a:srgbClr val="000000"/>
                          </a:solidFill>
                          <a:latin typeface="Arial" panose="020B0604020202020204" pitchFamily="34" charset="0"/>
                          <a:ea typeface="楷体_GB2312" panose="02010609030101010101" charset="-122"/>
                        </a:rPr>
                        <a:t>更多连接数</a:t>
                      </a:r>
                      <a:endParaRPr lang="zh-CN" altLang="zh-CN" sz="2000" b="1">
                        <a:solidFill>
                          <a:srgbClr val="000000"/>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zh-CN" altLang="zh-CN" sz="2000" b="1">
                          <a:solidFill>
                            <a:srgbClr val="000000"/>
                          </a:solidFill>
                          <a:latin typeface="Arial" panose="020B0604020202020204" pitchFamily="34" charset="0"/>
                          <a:ea typeface="楷体_GB2312" panose="02010609030101010101" charset="-122"/>
                        </a:rPr>
                        <a:t>固定</a:t>
                      </a:r>
                      <a:r>
                        <a:rPr lang="en-US" altLang="zh-CN" sz="2000" b="1">
                          <a:solidFill>
                            <a:srgbClr val="000000"/>
                          </a:solidFill>
                          <a:latin typeface="Arial" panose="020B0604020202020204" pitchFamily="34" charset="0"/>
                          <a:ea typeface="宋体" panose="02010600030101010101" pitchFamily="2" charset="-122"/>
                        </a:rPr>
                        <a:t>15kHz</a:t>
                      </a:r>
                      <a:r>
                        <a:rPr lang="zh-CN" altLang="zh-CN" sz="2000" b="1">
                          <a:solidFill>
                            <a:srgbClr val="000000"/>
                          </a:solidFill>
                          <a:latin typeface="Arial" panose="020B0604020202020204" pitchFamily="34" charset="0"/>
                          <a:ea typeface="楷体_GB2312" panose="02010609030101010101" charset="-122"/>
                        </a:rPr>
                        <a:t>子载波</a:t>
                      </a:r>
                      <a:endParaRPr lang="zh-CN" altLang="zh-CN" sz="2000" b="1">
                        <a:solidFill>
                          <a:srgbClr val="000000"/>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en-US" altLang="zh-CN" sz="2000" b="1">
                          <a:solidFill>
                            <a:srgbClr val="000000"/>
                          </a:solidFill>
                          <a:latin typeface="Arial" panose="020B0604020202020204" pitchFamily="34" charset="0"/>
                          <a:ea typeface="宋体" panose="02010600030101010101" pitchFamily="2" charset="-122"/>
                        </a:rPr>
                        <a:t>Narrow Band-M2M</a:t>
                      </a:r>
                      <a:r>
                        <a:rPr lang="zh-CN" altLang="zh-CN" sz="2000" b="1">
                          <a:solidFill>
                            <a:srgbClr val="000000"/>
                          </a:solidFill>
                          <a:latin typeface="Arial" panose="020B0604020202020204" pitchFamily="34" charset="0"/>
                          <a:ea typeface="楷体_GB2312" panose="02010609030101010101" charset="-122"/>
                        </a:rPr>
                        <a:t>（</a:t>
                      </a:r>
                      <a:r>
                        <a:rPr lang="en-US" altLang="zh-CN" sz="2000" b="1">
                          <a:solidFill>
                            <a:srgbClr val="000000"/>
                          </a:solidFill>
                          <a:latin typeface="Arial" panose="020B0604020202020204" pitchFamily="34" charset="0"/>
                          <a:ea typeface="宋体" panose="02010600030101010101" pitchFamily="2" charset="-122"/>
                        </a:rPr>
                        <a:t>LTE-M</a:t>
                      </a:r>
                      <a:r>
                        <a:rPr lang="zh-CN" altLang="zh-CN" sz="2000" b="1">
                          <a:solidFill>
                            <a:srgbClr val="000000"/>
                          </a:solidFill>
                          <a:latin typeface="Arial" panose="020B0604020202020204" pitchFamily="34" charset="0"/>
                          <a:ea typeface="楷体_GB2312" panose="02010609030101010101" charset="-122"/>
                        </a:rPr>
                        <a:t>）</a:t>
                      </a:r>
                      <a:r>
                        <a:rPr lang="en-US" altLang="zh-CN" sz="2000" b="1">
                          <a:solidFill>
                            <a:srgbClr val="000000"/>
                          </a:solidFill>
                          <a:latin typeface="Arial" panose="020B0604020202020204" pitchFamily="34" charset="0"/>
                          <a:ea typeface="宋体" panose="02010600030101010101" pitchFamily="2" charset="-122"/>
                        </a:rPr>
                        <a:t>D2D</a:t>
                      </a:r>
                      <a:r>
                        <a:rPr lang="zh-CN" altLang="zh-CN" sz="2000" b="1">
                          <a:solidFill>
                            <a:srgbClr val="000000"/>
                          </a:solidFill>
                          <a:latin typeface="Arial" panose="020B0604020202020204" pitchFamily="34" charset="0"/>
                          <a:ea typeface="楷体_GB2312" panose="02010609030101010101" charset="-122"/>
                        </a:rPr>
                        <a:t>（</a:t>
                      </a:r>
                      <a:r>
                        <a:rPr lang="en-US" altLang="zh-CN" sz="2000" b="1">
                          <a:solidFill>
                            <a:srgbClr val="000000"/>
                          </a:solidFill>
                          <a:latin typeface="Arial" panose="020B0604020202020204" pitchFamily="34" charset="0"/>
                          <a:ea typeface="宋体" panose="02010600030101010101" pitchFamily="2" charset="-122"/>
                        </a:rPr>
                        <a:t>LTE-D</a:t>
                      </a:r>
                      <a:r>
                        <a:rPr lang="zh-CN" altLang="zh-CN" sz="2000" b="1">
                          <a:solidFill>
                            <a:srgbClr val="000000"/>
                          </a:solidFill>
                          <a:latin typeface="Arial" panose="020B0604020202020204" pitchFamily="34" charset="0"/>
                          <a:ea typeface="楷体_GB2312" panose="02010609030101010101" charset="-122"/>
                        </a:rPr>
                        <a:t>）</a:t>
                      </a:r>
                      <a:endParaRPr lang="zh-CN" altLang="zh-CN" sz="2000" b="1">
                        <a:solidFill>
                          <a:srgbClr val="000000"/>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ct val="100000"/>
                        </a:lnSpc>
                        <a:spcAft>
                          <a:spcPct val="0"/>
                        </a:spcAft>
                        <a:buNone/>
                      </a:pPr>
                      <a:r>
                        <a:rPr lang="zh-CN" altLang="zh-CN" sz="2000" b="1" dirty="0">
                          <a:solidFill>
                            <a:srgbClr val="000000"/>
                          </a:solidFill>
                          <a:latin typeface="Arial" panose="020B0604020202020204" pitchFamily="34" charset="0"/>
                          <a:ea typeface="楷体_GB2312" panose="02010609030101010101" charset="-122"/>
                        </a:rPr>
                        <a:t>可变带宽子载波</a:t>
                      </a:r>
                      <a:endParaRPr lang="zh-CN" altLang="zh-CN" sz="2000" b="1" dirty="0">
                        <a:solidFill>
                          <a:srgbClr val="000000"/>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r>
            </a:tbl>
          </a:graphicData>
        </a:graphic>
      </p:graphicFrame>
      <p:sp>
        <p:nvSpPr>
          <p:cNvPr id="15419" name="Rectangle 1"/>
          <p:cNvSpPr/>
          <p:nvPr/>
        </p:nvSpPr>
        <p:spPr>
          <a:xfrm>
            <a:off x="3886200" y="504825"/>
            <a:ext cx="4114800" cy="521970"/>
          </a:xfrm>
          <a:prstGeom prst="rect">
            <a:avLst/>
          </a:prstGeom>
          <a:noFill/>
          <a:ln w="9525">
            <a:noFill/>
          </a:ln>
        </p:spPr>
        <p:txBody>
          <a:bodyPr anchor="ctr" anchorCtr="0">
            <a:spAutoFit/>
          </a:bodyPr>
          <a:p>
            <a:pPr>
              <a:buClrTx/>
              <a:buFontTx/>
            </a:pPr>
            <a:r>
              <a:rPr lang="zh-CN" altLang="zh-CN" sz="2800" dirty="0">
                <a:latin typeface="Arial" panose="020B0604020202020204" pitchFamily="34" charset="0"/>
                <a:ea typeface="黑体" panose="02010609060101010101" charset="-122"/>
              </a:rPr>
              <a:t>表7-2  5G空口技术特征</a:t>
            </a:r>
            <a:endParaRPr lang="zh-CN" altLang="zh-CN" sz="2800" dirty="0">
              <a:latin typeface="Arial" panose="020B0604020202020204" pitchFamily="34" charset="0"/>
              <a:ea typeface="黑体" panose="02010609060101010101"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4433993" y="2426547"/>
            <a:ext cx="3797300" cy="124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ctr" anchorCtr="0" compatLnSpc="1"/>
          <a:lstStyle>
            <a:lvl1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cs typeface="+mj-cs"/>
              </a:defRPr>
            </a:lvl1pPr>
            <a:lvl2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defRPr>
            </a:lvl2pPr>
            <a:lvl3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defRPr>
            </a:lvl3pPr>
            <a:lvl4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defRPr>
            </a:lvl4pPr>
            <a:lvl5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6pPr>
            <a:lvl7pPr marL="9144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7pPr>
            <a:lvl8pPr marL="13716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8pPr>
            <a:lvl9pPr marL="18288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9pPr>
          </a:lstStyle>
          <a:p>
            <a:r>
              <a:rPr lang="en-US" altLang="zh-CN" sz="4800" b="1" dirty="0" smtClean="0"/>
              <a:t>5G</a:t>
            </a:r>
            <a:r>
              <a:rPr lang="zh-CN" altLang="en-US" sz="4800" b="1" dirty="0" smtClean="0"/>
              <a:t>物理信道</a:t>
            </a:r>
            <a:endParaRPr lang="zh-CN" altLang="en-US" sz="4800" b="1" dirty="0" smtClean="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34035" y="533400"/>
            <a:ext cx="10972800" cy="808038"/>
          </a:xfrm>
        </p:spPr>
        <p:txBody>
          <a:bodyPr/>
          <a:p>
            <a:r>
              <a:rPr lang="en-US" altLang="zh-CN"/>
              <a:t>5G</a:t>
            </a:r>
            <a:r>
              <a:rPr lang="zh-CN" altLang="en-US"/>
              <a:t>接口</a:t>
            </a:r>
            <a:endParaRPr lang="zh-CN" altLang="en-US"/>
          </a:p>
        </p:txBody>
      </p:sp>
      <p:sp>
        <p:nvSpPr>
          <p:cNvPr id="3" name="内容占位符 2"/>
          <p:cNvSpPr>
            <a:spLocks noGrp="1"/>
          </p:cNvSpPr>
          <p:nvPr>
            <p:ph idx="1"/>
          </p:nvPr>
        </p:nvSpPr>
        <p:spPr>
          <a:xfrm>
            <a:off x="433705" y="1371600"/>
            <a:ext cx="11137900" cy="4530725"/>
          </a:xfrm>
        </p:spPr>
        <p:txBody>
          <a:bodyPr/>
          <a:p>
            <a:pPr>
              <a:lnSpc>
                <a:spcPct val="140000"/>
              </a:lnSpc>
            </a:pPr>
            <a:r>
              <a:rPr lang="en-US" altLang="zh-CN" b="1" dirty="0" smtClean="0">
                <a:sym typeface="+mn-ea"/>
              </a:rPr>
              <a:t> NG-RAN</a:t>
            </a:r>
            <a:r>
              <a:rPr lang="zh-CN" altLang="zh-CN" b="1" dirty="0">
                <a:sym typeface="+mn-ea"/>
              </a:rPr>
              <a:t>接口主要包括</a:t>
            </a:r>
            <a:r>
              <a:rPr lang="en-US" altLang="zh-CN" b="1" dirty="0">
                <a:sym typeface="+mn-ea"/>
              </a:rPr>
              <a:t>RAN</a:t>
            </a:r>
            <a:r>
              <a:rPr lang="zh-CN" altLang="zh-CN" b="1" dirty="0">
                <a:sym typeface="+mn-ea"/>
              </a:rPr>
              <a:t>和</a:t>
            </a:r>
            <a:r>
              <a:rPr lang="en-US" altLang="zh-CN" b="1" dirty="0">
                <a:sym typeface="+mn-ea"/>
              </a:rPr>
              <a:t>5GC</a:t>
            </a:r>
            <a:r>
              <a:rPr lang="zh-CN" altLang="zh-CN" b="1" dirty="0">
                <a:sym typeface="+mn-ea"/>
              </a:rPr>
              <a:t>的</a:t>
            </a:r>
            <a:r>
              <a:rPr lang="en-US" altLang="zh-CN" b="1" dirty="0">
                <a:sym typeface="+mn-ea"/>
              </a:rPr>
              <a:t>NG</a:t>
            </a:r>
            <a:r>
              <a:rPr lang="zh-CN" altLang="zh-CN" b="1" dirty="0">
                <a:sym typeface="+mn-ea"/>
              </a:rPr>
              <a:t>接口，</a:t>
            </a:r>
            <a:endParaRPr lang="zh-CN" altLang="zh-CN" b="1" dirty="0">
              <a:sym typeface="+mn-ea"/>
            </a:endParaRPr>
          </a:p>
          <a:p>
            <a:pPr>
              <a:lnSpc>
                <a:spcPct val="140000"/>
              </a:lnSpc>
            </a:pPr>
            <a:r>
              <a:rPr lang="en-US" altLang="zh-CN" b="1" dirty="0">
                <a:sym typeface="+mn-ea"/>
              </a:rPr>
              <a:t>NG-RAN</a:t>
            </a:r>
            <a:r>
              <a:rPr lang="zh-CN" altLang="zh-CN" b="1" dirty="0">
                <a:sym typeface="+mn-ea"/>
              </a:rPr>
              <a:t>节点（包括</a:t>
            </a:r>
            <a:r>
              <a:rPr lang="en-US" altLang="zh-CN" b="1" dirty="0" err="1">
                <a:sym typeface="+mn-ea"/>
              </a:rPr>
              <a:t>gNodeB</a:t>
            </a:r>
            <a:r>
              <a:rPr lang="zh-CN" altLang="zh-CN" b="1" dirty="0">
                <a:sym typeface="+mn-ea"/>
              </a:rPr>
              <a:t>或</a:t>
            </a:r>
            <a:r>
              <a:rPr lang="en-US" altLang="zh-CN" b="1" dirty="0">
                <a:sym typeface="+mn-ea"/>
              </a:rPr>
              <a:t>NG-</a:t>
            </a:r>
            <a:r>
              <a:rPr lang="en-US" altLang="zh-CN" b="1" dirty="0" err="1">
                <a:sym typeface="+mn-ea"/>
              </a:rPr>
              <a:t>eNodeB</a:t>
            </a:r>
            <a:r>
              <a:rPr lang="zh-CN" altLang="zh-CN" b="1" dirty="0">
                <a:sym typeface="+mn-ea"/>
              </a:rPr>
              <a:t>）之间的</a:t>
            </a:r>
            <a:r>
              <a:rPr lang="en-US" altLang="zh-CN" b="1" dirty="0" err="1">
                <a:sym typeface="+mn-ea"/>
              </a:rPr>
              <a:t>Xn</a:t>
            </a:r>
            <a:r>
              <a:rPr lang="zh-CN" altLang="zh-CN" b="1" dirty="0">
                <a:sym typeface="+mn-ea"/>
              </a:rPr>
              <a:t>接口，</a:t>
            </a:r>
            <a:r>
              <a:rPr lang="en-US" altLang="zh-CN" b="1" dirty="0" err="1">
                <a:sym typeface="+mn-ea"/>
              </a:rPr>
              <a:t>Xn</a:t>
            </a:r>
            <a:r>
              <a:rPr lang="zh-CN" altLang="zh-CN" b="1" dirty="0">
                <a:sym typeface="+mn-ea"/>
              </a:rPr>
              <a:t>接口分为</a:t>
            </a:r>
            <a:r>
              <a:rPr lang="en-US" altLang="zh-CN" b="1" dirty="0" err="1">
                <a:sym typeface="+mn-ea"/>
              </a:rPr>
              <a:t>Xn</a:t>
            </a:r>
            <a:r>
              <a:rPr lang="en-US" altLang="zh-CN" b="1" dirty="0">
                <a:sym typeface="+mn-ea"/>
              </a:rPr>
              <a:t>-U</a:t>
            </a:r>
            <a:r>
              <a:rPr lang="zh-CN" altLang="zh-CN" b="1" dirty="0">
                <a:sym typeface="+mn-ea"/>
              </a:rPr>
              <a:t>接口和</a:t>
            </a:r>
            <a:r>
              <a:rPr lang="en-US" altLang="zh-CN" b="1" dirty="0" err="1">
                <a:sym typeface="+mn-ea"/>
              </a:rPr>
              <a:t>Xn</a:t>
            </a:r>
            <a:r>
              <a:rPr lang="en-US" altLang="zh-CN" b="1" dirty="0">
                <a:sym typeface="+mn-ea"/>
              </a:rPr>
              <a:t>-C</a:t>
            </a:r>
            <a:r>
              <a:rPr lang="zh-CN" altLang="zh-CN" b="1" dirty="0">
                <a:sym typeface="+mn-ea"/>
              </a:rPr>
              <a:t>接口两部分。</a:t>
            </a:r>
            <a:endParaRPr lang="zh-CN" altLang="zh-CN" b="1" dirty="0">
              <a:sym typeface="+mn-ea"/>
            </a:endParaRPr>
          </a:p>
          <a:p>
            <a:pPr>
              <a:lnSpc>
                <a:spcPct val="140000"/>
              </a:lnSpc>
            </a:pPr>
            <a:r>
              <a:rPr lang="en-US" altLang="zh-CN" b="1" dirty="0">
                <a:sym typeface="+mn-ea"/>
              </a:rPr>
              <a:t>NG-RAN</a:t>
            </a:r>
            <a:r>
              <a:rPr lang="zh-CN" altLang="zh-CN" b="1" dirty="0">
                <a:sym typeface="+mn-ea"/>
              </a:rPr>
              <a:t>内部</a:t>
            </a:r>
            <a:r>
              <a:rPr lang="en-US" altLang="zh-CN" b="1" dirty="0" err="1">
                <a:sym typeface="+mn-ea"/>
              </a:rPr>
              <a:t>gNodeB</a:t>
            </a:r>
            <a:r>
              <a:rPr lang="zh-CN" altLang="zh-CN" b="1" dirty="0">
                <a:sym typeface="+mn-ea"/>
              </a:rPr>
              <a:t>的</a:t>
            </a:r>
            <a:r>
              <a:rPr lang="en-US" altLang="zh-CN" b="1" dirty="0">
                <a:sym typeface="+mn-ea"/>
              </a:rPr>
              <a:t>CU</a:t>
            </a:r>
            <a:r>
              <a:rPr lang="zh-CN" altLang="zh-CN" b="1" dirty="0">
                <a:sym typeface="+mn-ea"/>
              </a:rPr>
              <a:t>和</a:t>
            </a:r>
            <a:r>
              <a:rPr lang="en-US" altLang="zh-CN" b="1" dirty="0">
                <a:sym typeface="+mn-ea"/>
              </a:rPr>
              <a:t>DU</a:t>
            </a:r>
            <a:r>
              <a:rPr lang="zh-CN" altLang="zh-CN" b="1" dirty="0">
                <a:sym typeface="+mn-ea"/>
              </a:rPr>
              <a:t>功能实体之间互联的</a:t>
            </a:r>
            <a:r>
              <a:rPr lang="en-US" altLang="zh-CN" b="1" dirty="0">
                <a:sym typeface="+mn-ea"/>
              </a:rPr>
              <a:t>F1</a:t>
            </a:r>
            <a:r>
              <a:rPr lang="zh-CN" altLang="zh-CN" b="1" dirty="0">
                <a:sym typeface="+mn-ea"/>
              </a:rPr>
              <a:t>接口，</a:t>
            </a:r>
            <a:endParaRPr lang="zh-CN" altLang="zh-CN" b="1" dirty="0">
              <a:sym typeface="+mn-ea"/>
            </a:endParaRPr>
          </a:p>
          <a:p>
            <a:pPr>
              <a:lnSpc>
                <a:spcPct val="140000"/>
              </a:lnSpc>
            </a:pPr>
            <a:r>
              <a:rPr lang="en-US" altLang="zh-CN" b="1" dirty="0">
                <a:sym typeface="+mn-ea"/>
              </a:rPr>
              <a:t>NG-RAN</a:t>
            </a:r>
            <a:r>
              <a:rPr lang="zh-CN" altLang="zh-CN" b="1" dirty="0">
                <a:sym typeface="+mn-ea"/>
              </a:rPr>
              <a:t>内部的</a:t>
            </a:r>
            <a:r>
              <a:rPr lang="en-US" altLang="zh-CN" b="1" dirty="0" err="1">
                <a:sym typeface="+mn-ea"/>
              </a:rPr>
              <a:t>gNodeB</a:t>
            </a:r>
            <a:r>
              <a:rPr lang="en-US" altLang="zh-CN" b="1" dirty="0">
                <a:sym typeface="+mn-ea"/>
              </a:rPr>
              <a:t>-CU-C</a:t>
            </a:r>
            <a:r>
              <a:rPr lang="zh-CN" altLang="zh-CN" b="1" dirty="0">
                <a:sym typeface="+mn-ea"/>
              </a:rPr>
              <a:t>（控制面）和</a:t>
            </a:r>
            <a:r>
              <a:rPr lang="en-US" altLang="zh-CN" b="1" dirty="0" err="1">
                <a:sym typeface="+mn-ea"/>
              </a:rPr>
              <a:t>gNodeB</a:t>
            </a:r>
            <a:r>
              <a:rPr lang="en-US" altLang="zh-CN" b="1" dirty="0">
                <a:sym typeface="+mn-ea"/>
              </a:rPr>
              <a:t>-CU-U</a:t>
            </a:r>
            <a:r>
              <a:rPr lang="zh-CN" altLang="zh-CN" b="1" dirty="0">
                <a:sym typeface="+mn-ea"/>
              </a:rPr>
              <a:t>（用户面）之间的点对点逻辑接口</a:t>
            </a:r>
            <a:r>
              <a:rPr lang="en-US" altLang="zh-CN" b="1" dirty="0">
                <a:sym typeface="+mn-ea"/>
              </a:rPr>
              <a:t>E1</a:t>
            </a:r>
            <a:endParaRPr lang="zh-CN" alt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252095" y="934720"/>
            <a:ext cx="4983480" cy="4402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6" name="Picture 2"/>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5562600" y="1143000"/>
            <a:ext cx="5328285" cy="4455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14400" y="838200"/>
            <a:ext cx="9944735" cy="3317240"/>
          </a:xfrm>
        </p:spPr>
        <p:txBody>
          <a:bodyPr/>
          <a:lstStyle/>
          <a:p>
            <a:pPr>
              <a:lnSpc>
                <a:spcPct val="150000"/>
              </a:lnSpc>
            </a:pPr>
            <a:r>
              <a:rPr lang="zh-CN" altLang="zh-CN" sz="3200" b="1" dirty="0">
                <a:solidFill>
                  <a:srgbClr val="0000FF"/>
                </a:solidFill>
                <a:effectLst>
                  <a:outerShdw blurRad="38100" dist="38100" dir="2700000" algn="tl">
                    <a:srgbClr val="000000">
                      <a:alpha val="43137"/>
                    </a:srgbClr>
                  </a:outerShdw>
                </a:effectLst>
              </a:rPr>
              <a:t>无线协议栈</a:t>
            </a:r>
            <a:endParaRPr lang="zh-CN" altLang="zh-CN" sz="3200" b="1" dirty="0">
              <a:solidFill>
                <a:srgbClr val="0000FF"/>
              </a:solidFill>
              <a:effectLst>
                <a:outerShdw blurRad="38100" dist="38100" dir="2700000" algn="tl">
                  <a:srgbClr val="000000">
                    <a:alpha val="43137"/>
                  </a:srgbClr>
                </a:outerShdw>
              </a:effectLst>
            </a:endParaRPr>
          </a:p>
          <a:p>
            <a:pPr>
              <a:lnSpc>
                <a:spcPct val="150000"/>
              </a:lnSpc>
            </a:pPr>
            <a:r>
              <a:rPr lang="en-US" altLang="zh-CN" sz="2800" b="1" dirty="0" smtClean="0">
                <a:solidFill>
                  <a:schemeClr val="tx1"/>
                </a:solidFill>
                <a:effectLst>
                  <a:outerShdw blurRad="38100" dist="38100" dir="2700000" algn="tl">
                    <a:srgbClr val="000000">
                      <a:alpha val="43137"/>
                    </a:srgbClr>
                  </a:outerShdw>
                </a:effectLst>
              </a:rPr>
              <a:t> NR</a:t>
            </a:r>
            <a:r>
              <a:rPr lang="zh-CN" altLang="zh-CN" sz="2800" b="1" dirty="0">
                <a:solidFill>
                  <a:schemeClr val="tx1"/>
                </a:solidFill>
                <a:effectLst>
                  <a:outerShdw blurRad="38100" dist="38100" dir="2700000" algn="tl">
                    <a:srgbClr val="000000">
                      <a:alpha val="43137"/>
                    </a:srgbClr>
                  </a:outerShdw>
                </a:effectLst>
              </a:rPr>
              <a:t>无线协议栈分为两个平面，即用户面和控制面。</a:t>
            </a:r>
            <a:endParaRPr lang="zh-CN" altLang="zh-CN" sz="2800" b="1" dirty="0">
              <a:solidFill>
                <a:schemeClr val="tx1"/>
              </a:solidFill>
              <a:effectLst>
                <a:outerShdw blurRad="38100" dist="38100" dir="2700000" algn="tl">
                  <a:srgbClr val="000000">
                    <a:alpha val="43137"/>
                  </a:srgbClr>
                </a:outerShdw>
              </a:effectLst>
            </a:endParaRPr>
          </a:p>
          <a:p>
            <a:pPr>
              <a:lnSpc>
                <a:spcPct val="150000"/>
              </a:lnSpc>
            </a:pPr>
            <a:r>
              <a:rPr lang="zh-CN" altLang="zh-CN" sz="2800" b="1" dirty="0">
                <a:solidFill>
                  <a:schemeClr val="tx1"/>
                </a:solidFill>
                <a:effectLst>
                  <a:outerShdw blurRad="38100" dist="38100" dir="2700000" algn="tl">
                    <a:srgbClr val="000000">
                      <a:alpha val="43137"/>
                    </a:srgbClr>
                  </a:outerShdw>
                </a:effectLst>
              </a:rPr>
              <a:t>用户面协议栈，即用户数据传输采用的协议簇；</a:t>
            </a:r>
            <a:endParaRPr lang="zh-CN" altLang="zh-CN" sz="2800" b="1" dirty="0">
              <a:solidFill>
                <a:schemeClr val="tx1"/>
              </a:solidFill>
              <a:effectLst>
                <a:outerShdw blurRad="38100" dist="38100" dir="2700000" algn="tl">
                  <a:srgbClr val="000000">
                    <a:alpha val="43137"/>
                  </a:srgbClr>
                </a:outerShdw>
              </a:effectLst>
            </a:endParaRPr>
          </a:p>
          <a:p>
            <a:pPr>
              <a:lnSpc>
                <a:spcPct val="150000"/>
              </a:lnSpc>
            </a:pPr>
            <a:r>
              <a:rPr lang="zh-CN" altLang="zh-CN" sz="2800" b="1" dirty="0">
                <a:solidFill>
                  <a:schemeClr val="tx1"/>
                </a:solidFill>
                <a:effectLst>
                  <a:outerShdw blurRad="38100" dist="38100" dir="2700000" algn="tl">
                    <a:srgbClr val="000000">
                      <a:alpha val="43137"/>
                    </a:srgbClr>
                  </a:outerShdw>
                </a:effectLst>
              </a:rPr>
              <a:t>控制面协议栈，即系统的控制信令传输采用的协议簇</a:t>
            </a:r>
            <a:r>
              <a:rPr lang="zh-CN" altLang="zh-CN" sz="2800" b="1" dirty="0" smtClean="0">
                <a:solidFill>
                  <a:schemeClr val="tx1"/>
                </a:solidFill>
                <a:effectLst>
                  <a:outerShdw blurRad="38100" dist="38100" dir="2700000" algn="tl">
                    <a:srgbClr val="000000">
                      <a:alpha val="43137"/>
                    </a:srgbClr>
                  </a:outerShdw>
                </a:effectLst>
              </a:rPr>
              <a:t>。</a:t>
            </a:r>
            <a:endParaRPr lang="zh-CN" altLang="zh-CN" sz="2800" b="1" dirty="0" smtClean="0">
              <a:solidFill>
                <a:schemeClr val="tx1"/>
              </a:solidFill>
              <a:effectLst>
                <a:outerShdw blurRad="38100" dist="38100" dir="2700000" algn="tl">
                  <a:srgbClr val="000000">
                    <a:alpha val="43137"/>
                  </a:srgbClr>
                </a:outerShdw>
              </a:effectLst>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455" y="534199"/>
            <a:ext cx="8085584" cy="792088"/>
          </a:xfrm>
        </p:spPr>
        <p:txBody>
          <a:bodyPr/>
          <a:lstStyle/>
          <a:p>
            <a:pPr>
              <a:lnSpc>
                <a:spcPct val="150000"/>
              </a:lnSpc>
            </a:pPr>
            <a:r>
              <a:rPr lang="zh-CN" altLang="zh-CN" sz="2800" b="1" dirty="0">
                <a:solidFill>
                  <a:srgbClr val="0000FF"/>
                </a:solidFill>
                <a:effectLst>
                  <a:outerShdw blurRad="38100" dist="38100" dir="2700000" algn="tl">
                    <a:srgbClr val="000000">
                      <a:alpha val="43137"/>
                    </a:srgbClr>
                  </a:outerShdw>
                </a:effectLst>
              </a:rPr>
              <a:t>无线</a:t>
            </a:r>
            <a:r>
              <a:rPr lang="zh-CN" altLang="zh-CN" sz="2800" b="1" dirty="0">
                <a:solidFill>
                  <a:srgbClr val="0000FF"/>
                </a:solidFill>
                <a:effectLst>
                  <a:outerShdw blurRad="38100" dist="38100" dir="2700000" algn="tl">
                    <a:srgbClr val="000000">
                      <a:alpha val="43137"/>
                    </a:srgbClr>
                  </a:outerShdw>
                </a:effectLst>
              </a:rPr>
              <a:t>协议栈</a:t>
            </a:r>
            <a:endParaRPr lang="zh-CN" altLang="zh-CN" sz="2800" b="1" dirty="0">
              <a:solidFill>
                <a:srgbClr val="0000FF"/>
              </a:solidFill>
              <a:effectLst>
                <a:outerShdw blurRad="38100" dist="38100" dir="2700000" algn="tl">
                  <a:srgbClr val="000000">
                    <a:alpha val="43137"/>
                  </a:srgbClr>
                </a:outerShdw>
              </a:effectLst>
            </a:endParaRPr>
          </a:p>
          <a:p>
            <a:pPr>
              <a:lnSpc>
                <a:spcPct val="150000"/>
              </a:lnSpc>
            </a:pPr>
            <a:r>
              <a:rPr lang="en-US" altLang="zh-CN" sz="2800" b="1" dirty="0" smtClean="0">
                <a:solidFill>
                  <a:srgbClr val="0000FF"/>
                </a:solidFill>
                <a:effectLst>
                  <a:outerShdw blurRad="38100" dist="38100" dir="2700000" algn="tl">
                    <a:srgbClr val="000000">
                      <a:alpha val="43137"/>
                    </a:srgbClr>
                  </a:outerShdw>
                </a:effectLst>
              </a:rPr>
              <a:t>       </a:t>
            </a:r>
            <a:endParaRPr lang="en-US" altLang="zh-CN" sz="2800" b="1" dirty="0" smtClean="0">
              <a:solidFill>
                <a:srgbClr val="0000FF"/>
              </a:solidFill>
              <a:effectLst>
                <a:outerShdw blurRad="38100" dist="38100" dir="2700000" algn="tl">
                  <a:srgbClr val="000000">
                    <a:alpha val="43137"/>
                  </a:srgbClr>
                </a:outerShdw>
              </a:effectLst>
            </a:endParaRPr>
          </a:p>
        </p:txBody>
      </p:sp>
      <p:pic>
        <p:nvPicPr>
          <p:cNvPr id="440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9355" y="1271905"/>
            <a:ext cx="9812655" cy="5176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矩形 2"/>
          <p:cNvSpPr/>
          <p:nvPr/>
        </p:nvSpPr>
        <p:spPr>
          <a:xfrm>
            <a:off x="2208213" y="908050"/>
            <a:ext cx="7920037" cy="1384300"/>
          </a:xfrm>
          <a:prstGeom prst="rect">
            <a:avLst/>
          </a:prstGeom>
          <a:noFill/>
          <a:ln w="9525">
            <a:noFill/>
          </a:ln>
        </p:spPr>
        <p:txBody>
          <a:bodyPr wrap="square" anchor="t" anchorCtr="0">
            <a:spAutoFit/>
          </a:bodyPr>
          <a:p>
            <a:pPr>
              <a:lnSpc>
                <a:spcPct val="150000"/>
              </a:lnSpc>
            </a:pPr>
            <a:r>
              <a:rPr lang="en-US" altLang="zh-CN" sz="2800" dirty="0">
                <a:latin typeface="Arial" panose="020B0604020202020204" pitchFamily="34" charset="0"/>
                <a:ea typeface="宋体" panose="02010600030101010101" pitchFamily="2" charset="-122"/>
              </a:rPr>
              <a:t>1</a:t>
            </a:r>
            <a:r>
              <a:rPr lang="zh-CN" altLang="zh-CN" sz="2800" dirty="0">
                <a:latin typeface="Arial" panose="020B0604020202020204" pitchFamily="34" charset="0"/>
                <a:ea typeface="宋体" panose="02010600030101010101" pitchFamily="2" charset="-122"/>
              </a:rPr>
              <a:t>．用户平面协议栈</a:t>
            </a:r>
            <a:endParaRPr lang="zh-CN" altLang="zh-CN" sz="2800" dirty="0">
              <a:latin typeface="Arial" panose="020B0604020202020204" pitchFamily="34" charset="0"/>
              <a:ea typeface="宋体" panose="02010600030101010101" pitchFamily="2" charset="-122"/>
            </a:endParaRPr>
          </a:p>
          <a:p>
            <a:pPr>
              <a:lnSpc>
                <a:spcPct val="150000"/>
              </a:lnSpc>
            </a:pPr>
            <a:r>
              <a:rPr lang="zh-CN" altLang="zh-CN" sz="2800" dirty="0">
                <a:latin typeface="Arial" panose="020B0604020202020204" pitchFamily="34" charset="0"/>
                <a:ea typeface="宋体" panose="02010600030101010101" pitchFamily="2" charset="-122"/>
              </a:rPr>
              <a:t>用户平面协议栈的主要功能，如图</a:t>
            </a:r>
            <a:r>
              <a:rPr lang="en-US" altLang="zh-CN" sz="2800" dirty="0">
                <a:latin typeface="Arial" panose="020B0604020202020204" pitchFamily="34" charset="0"/>
                <a:ea typeface="宋体" panose="02010600030101010101" pitchFamily="2" charset="-122"/>
              </a:rPr>
              <a:t>6-29</a:t>
            </a:r>
            <a:r>
              <a:rPr lang="zh-CN" altLang="zh-CN" sz="2800" dirty="0">
                <a:latin typeface="Arial" panose="020B0604020202020204" pitchFamily="34" charset="0"/>
                <a:ea typeface="宋体" panose="02010600030101010101" pitchFamily="2" charset="-122"/>
              </a:rPr>
              <a:t>所示。 </a:t>
            </a:r>
            <a:endParaRPr lang="zh-CN" altLang="zh-CN" sz="2800" dirty="0">
              <a:latin typeface="Arial" panose="020B0604020202020204" pitchFamily="34" charset="0"/>
              <a:ea typeface="宋体" panose="02010600030101010101" pitchFamily="2" charset="-122"/>
            </a:endParaRPr>
          </a:p>
        </p:txBody>
      </p:sp>
      <p:pic>
        <p:nvPicPr>
          <p:cNvPr id="25602" name="Picture 2"/>
          <p:cNvPicPr>
            <a:picLocks noChangeAspect="1"/>
          </p:cNvPicPr>
          <p:nvPr/>
        </p:nvPicPr>
        <p:blipFill>
          <a:blip r:embed="rId1"/>
          <a:stretch>
            <a:fillRect/>
          </a:stretch>
        </p:blipFill>
        <p:spPr>
          <a:xfrm>
            <a:off x="1752600" y="2286000"/>
            <a:ext cx="8707438" cy="3509963"/>
          </a:xfrm>
          <a:prstGeom prst="rect">
            <a:avLst/>
          </a:prstGeom>
          <a:noFill/>
          <a:ln w="9525">
            <a:noFill/>
          </a:ln>
        </p:spPr>
      </p:pic>
    </p:spTree>
  </p:cSld>
  <p:clrMapOvr>
    <a:masterClrMapping/>
  </p:clrMapOvr>
  <p:transition spd="slow"/>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矩形 2"/>
          <p:cNvSpPr/>
          <p:nvPr/>
        </p:nvSpPr>
        <p:spPr>
          <a:xfrm>
            <a:off x="2351088" y="1484313"/>
            <a:ext cx="3673475" cy="2676525"/>
          </a:xfrm>
          <a:prstGeom prst="rect">
            <a:avLst/>
          </a:prstGeom>
          <a:noFill/>
          <a:ln w="9525">
            <a:noFill/>
          </a:ln>
        </p:spPr>
        <p:txBody>
          <a:bodyPr wrap="square" anchor="t" anchorCtr="0">
            <a:spAutoFit/>
          </a:bodyPr>
          <a:p>
            <a:pPr>
              <a:lnSpc>
                <a:spcPct val="150000"/>
              </a:lnSpc>
            </a:pPr>
            <a:r>
              <a:rPr lang="en-US" altLang="zh-CN" sz="2800" dirty="0">
                <a:latin typeface="Arial" panose="020B0604020202020204" pitchFamily="34" charset="0"/>
                <a:ea typeface="宋体" panose="02010600030101010101" pitchFamily="2" charset="-122"/>
              </a:rPr>
              <a:t>2</a:t>
            </a:r>
            <a:r>
              <a:rPr lang="zh-CN" altLang="zh-CN" sz="2800" dirty="0">
                <a:latin typeface="Arial" panose="020B0604020202020204" pitchFamily="34" charset="0"/>
                <a:ea typeface="宋体" panose="02010600030101010101" pitchFamily="2" charset="-122"/>
              </a:rPr>
              <a:t>．控制平面协议栈</a:t>
            </a:r>
            <a:endParaRPr lang="zh-CN" altLang="zh-CN" sz="2800" dirty="0">
              <a:latin typeface="Arial" panose="020B0604020202020204" pitchFamily="34" charset="0"/>
              <a:ea typeface="宋体" panose="02010600030101010101" pitchFamily="2" charset="-122"/>
            </a:endParaRPr>
          </a:p>
          <a:p>
            <a:pPr>
              <a:lnSpc>
                <a:spcPct val="150000"/>
              </a:lnSpc>
            </a:pPr>
            <a:r>
              <a:rPr lang="zh-CN" altLang="zh-CN" sz="2800" dirty="0">
                <a:latin typeface="Arial" panose="020B0604020202020204" pitchFamily="34" charset="0"/>
                <a:ea typeface="宋体" panose="02010600030101010101" pitchFamily="2" charset="-122"/>
              </a:rPr>
              <a:t>控制平面协议栈的主要功能，如图</a:t>
            </a:r>
            <a:r>
              <a:rPr lang="en-US" altLang="zh-CN" sz="2800" dirty="0">
                <a:latin typeface="Arial" panose="020B0604020202020204" pitchFamily="34" charset="0"/>
                <a:ea typeface="宋体" panose="02010600030101010101" pitchFamily="2" charset="-122"/>
              </a:rPr>
              <a:t>6-30</a:t>
            </a:r>
            <a:r>
              <a:rPr lang="zh-CN" altLang="zh-CN" sz="2800" dirty="0">
                <a:latin typeface="Arial" panose="020B0604020202020204" pitchFamily="34" charset="0"/>
                <a:ea typeface="宋体" panose="02010600030101010101" pitchFamily="2" charset="-122"/>
              </a:rPr>
              <a:t>所示。</a:t>
            </a:r>
            <a:endParaRPr lang="zh-CN" altLang="zh-CN" sz="2800" dirty="0">
              <a:latin typeface="Arial" panose="020B0604020202020204" pitchFamily="34" charset="0"/>
              <a:ea typeface="宋体" panose="02010600030101010101" pitchFamily="2" charset="-122"/>
            </a:endParaRPr>
          </a:p>
        </p:txBody>
      </p:sp>
      <p:pic>
        <p:nvPicPr>
          <p:cNvPr id="26626" name="Picture 2"/>
          <p:cNvPicPr>
            <a:picLocks noChangeAspect="1"/>
          </p:cNvPicPr>
          <p:nvPr/>
        </p:nvPicPr>
        <p:blipFill>
          <a:blip r:embed="rId1"/>
          <a:stretch>
            <a:fillRect/>
          </a:stretch>
        </p:blipFill>
        <p:spPr>
          <a:xfrm>
            <a:off x="6527800" y="1700213"/>
            <a:ext cx="4132263" cy="3871912"/>
          </a:xfrm>
          <a:prstGeom prst="rect">
            <a:avLst/>
          </a:prstGeom>
          <a:noFill/>
          <a:ln w="9525">
            <a:noFill/>
          </a:ln>
        </p:spPr>
      </p:pic>
    </p:spTree>
  </p:cSld>
  <p:clrMapOvr>
    <a:masterClrMapping/>
  </p:clrMapOvr>
  <p:transition spd="slow"/>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49" name="Picture 2"/>
          <p:cNvPicPr>
            <a:picLocks noChangeAspect="1"/>
          </p:cNvPicPr>
          <p:nvPr/>
        </p:nvPicPr>
        <p:blipFill>
          <a:blip r:embed="rId1"/>
          <a:stretch>
            <a:fillRect/>
          </a:stretch>
        </p:blipFill>
        <p:spPr>
          <a:xfrm>
            <a:off x="2590800" y="1295400"/>
            <a:ext cx="7739063" cy="4246563"/>
          </a:xfrm>
          <a:prstGeom prst="rect">
            <a:avLst/>
          </a:prstGeom>
          <a:noFill/>
          <a:ln w="9525">
            <a:noFill/>
          </a:ln>
        </p:spPr>
      </p:pic>
    </p:spTree>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矩形 1"/>
          <p:cNvSpPr/>
          <p:nvPr/>
        </p:nvSpPr>
        <p:spPr>
          <a:xfrm>
            <a:off x="1919288" y="920750"/>
            <a:ext cx="8424862" cy="3529013"/>
          </a:xfrm>
          <a:prstGeom prst="rect">
            <a:avLst/>
          </a:prstGeom>
          <a:noFill/>
          <a:ln w="9525">
            <a:noFill/>
          </a:ln>
        </p:spPr>
        <p:txBody>
          <a:bodyPr wrap="square" anchor="t" anchorCtr="0">
            <a:spAutoFit/>
          </a:bodyPr>
          <a:p>
            <a:pPr indent="268605" algn="just">
              <a:lnSpc>
                <a:spcPct val="130000"/>
              </a:lnSpc>
            </a:pPr>
            <a:r>
              <a:rPr lang="zh-CN" altLang="en-US" sz="2800" dirty="0">
                <a:latin typeface="Times New Roman" panose="02020603050405020304" pitchFamily="18" charset="0"/>
                <a:ea typeface="宋体" panose="02010600030101010101" pitchFamily="2" charset="-122"/>
              </a:rPr>
              <a:t> </a:t>
            </a:r>
            <a:r>
              <a:rPr lang="en-US" altLang="zh-CN" sz="2800" dirty="0">
                <a:latin typeface="Arial" panose="020B0604020202020204" pitchFamily="34" charset="0"/>
                <a:ea typeface="宋体" panose="02010600030101010101" pitchFamily="2" charset="-122"/>
              </a:rPr>
              <a:t>6.4.2 </a:t>
            </a:r>
            <a:r>
              <a:rPr lang="zh-CN" altLang="zh-CN" sz="2800" dirty="0">
                <a:latin typeface="Arial" panose="020B0604020202020204" pitchFamily="34" charset="0"/>
                <a:ea typeface="宋体" panose="02010600030101010101" pitchFamily="2" charset="-122"/>
              </a:rPr>
              <a:t>小区搜索</a:t>
            </a:r>
            <a:endParaRPr lang="zh-CN" altLang="zh-CN" sz="2800" dirty="0">
              <a:latin typeface="Arial" panose="020B0604020202020204" pitchFamily="34" charset="0"/>
              <a:ea typeface="宋体" panose="02010600030101010101" pitchFamily="2" charset="-122"/>
            </a:endParaRPr>
          </a:p>
          <a:p>
            <a:pPr indent="268605" algn="just">
              <a:lnSpc>
                <a:spcPct val="130000"/>
              </a:lnSpc>
            </a:pP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 </a:t>
            </a:r>
            <a:endParaRPr lang="en-US" altLang="zh-CN" sz="2400" dirty="0">
              <a:latin typeface="Times New Roman" panose="02020603050405020304" pitchFamily="18" charset="0"/>
              <a:ea typeface="宋体" panose="02010600030101010101" pitchFamily="2" charset="-122"/>
            </a:endParaRPr>
          </a:p>
          <a:p>
            <a:pPr indent="268605" algn="just">
              <a:lnSpc>
                <a:spcPct val="130000"/>
              </a:lnSpc>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在</a:t>
            </a:r>
            <a:r>
              <a:rPr lang="en-US" altLang="zh-CN" sz="2400" dirty="0">
                <a:latin typeface="Times New Roman" panose="02020603050405020304" pitchFamily="18" charset="0"/>
                <a:ea typeface="宋体" panose="02010600030101010101" pitchFamily="2" charset="-122"/>
              </a:rPr>
              <a:t>NR</a:t>
            </a:r>
            <a:r>
              <a:rPr lang="zh-CN" altLang="en-US" sz="2400" dirty="0">
                <a:latin typeface="Times New Roman" panose="02020603050405020304" pitchFamily="18" charset="0"/>
                <a:ea typeface="宋体" panose="02010600030101010101" pitchFamily="2" charset="-122"/>
              </a:rPr>
              <a:t>系统中，</a:t>
            </a:r>
            <a:r>
              <a:rPr lang="en-US" altLang="zh-CN" sz="2400" dirty="0">
                <a:latin typeface="Times New Roman" panose="02020603050405020304" pitchFamily="18" charset="0"/>
                <a:ea typeface="宋体" panose="02010600030101010101" pitchFamily="2" charset="-122"/>
              </a:rPr>
              <a:t>UE</a:t>
            </a:r>
            <a:r>
              <a:rPr lang="zh-CN" altLang="en-US" sz="2400" dirty="0">
                <a:latin typeface="Times New Roman" panose="02020603050405020304" pitchFamily="18" charset="0"/>
                <a:ea typeface="宋体" panose="02010600030101010101" pitchFamily="2" charset="-122"/>
              </a:rPr>
              <a:t>仅通过解调主</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辅同步信号是无法获得时、频域资源的完全同步，必须进一步完成物理广播信道的解调，才能完成时、频资源同步。</a:t>
            </a:r>
            <a:r>
              <a:rPr lang="en-US" altLang="zh-CN" sz="2400" dirty="0">
                <a:latin typeface="Times New Roman" panose="02020603050405020304" pitchFamily="18" charset="0"/>
                <a:ea typeface="宋体" panose="02010600030101010101" pitchFamily="2" charset="-122"/>
              </a:rPr>
              <a:t>NR</a:t>
            </a:r>
            <a:r>
              <a:rPr lang="zh-CN" altLang="en-US" sz="2400" dirty="0">
                <a:latin typeface="Times New Roman" panose="02020603050405020304" pitchFamily="18" charset="0"/>
                <a:ea typeface="宋体" panose="02010600030101010101" pitchFamily="2" charset="-122"/>
              </a:rPr>
              <a:t>小区搜索的同步过程中涉及到主同步信号</a:t>
            </a:r>
            <a:r>
              <a:rPr lang="en-US" altLang="zh-CN" sz="2400" dirty="0">
                <a:latin typeface="Times New Roman" panose="02020603050405020304" pitchFamily="18" charset="0"/>
                <a:ea typeface="宋体" panose="02010600030101010101" pitchFamily="2" charset="-122"/>
              </a:rPr>
              <a:t>PSS</a:t>
            </a:r>
            <a:r>
              <a:rPr lang="zh-CN" altLang="en-US" sz="2400" dirty="0">
                <a:latin typeface="Times New Roman" panose="02020603050405020304" pitchFamily="18" charset="0"/>
                <a:ea typeface="宋体" panose="02010600030101010101" pitchFamily="2" charset="-122"/>
              </a:rPr>
              <a:t>、辅同步信号</a:t>
            </a:r>
            <a:r>
              <a:rPr lang="en-US" altLang="zh-CN" sz="2400" dirty="0">
                <a:latin typeface="Times New Roman" panose="02020603050405020304" pitchFamily="18" charset="0"/>
                <a:ea typeface="宋体" panose="02010600030101010101" pitchFamily="2" charset="-122"/>
              </a:rPr>
              <a:t>SSS</a:t>
            </a:r>
            <a:r>
              <a:rPr lang="zh-CN" altLang="en-US" sz="2400" dirty="0">
                <a:latin typeface="Times New Roman" panose="02020603050405020304" pitchFamily="18" charset="0"/>
                <a:ea typeface="宋体" panose="02010600030101010101" pitchFamily="2" charset="-122"/>
              </a:rPr>
              <a:t>和物理广播信道的</a:t>
            </a:r>
            <a:r>
              <a:rPr lang="en-US" altLang="zh-CN" sz="2400" dirty="0">
                <a:latin typeface="Times New Roman" panose="02020603050405020304" pitchFamily="18" charset="0"/>
                <a:ea typeface="宋体" panose="02010600030101010101" pitchFamily="2" charset="-122"/>
              </a:rPr>
              <a:t>DM-RS</a:t>
            </a:r>
            <a:r>
              <a:rPr lang="zh-CN" altLang="en-US" sz="2400" dirty="0">
                <a:latin typeface="Times New Roman" panose="02020603050405020304" pitchFamily="18" charset="0"/>
                <a:ea typeface="宋体" panose="02010600030101010101" pitchFamily="2" charset="-122"/>
              </a:rPr>
              <a:t>三种物理信号。</a:t>
            </a:r>
            <a:endParaRPr lang="zh-CN" altLang="zh-CN" sz="2400" dirty="0">
              <a:latin typeface="Calibri" panose="020F0502020204030204" pitchFamily="34" charset="0"/>
              <a:ea typeface="宋体" panose="02010600030101010101" pitchFamily="2" charset="-122"/>
            </a:endParaRPr>
          </a:p>
        </p:txBody>
      </p:sp>
      <p:sp>
        <p:nvSpPr>
          <p:cNvPr id="28674" name="文本框 2"/>
          <p:cNvSpPr txBox="1"/>
          <p:nvPr/>
        </p:nvSpPr>
        <p:spPr>
          <a:xfrm>
            <a:off x="1143000" y="5029200"/>
            <a:ext cx="9464675" cy="522288"/>
          </a:xfrm>
          <a:prstGeom prst="rect">
            <a:avLst/>
          </a:prstGeom>
          <a:noFill/>
          <a:ln w="9525">
            <a:noFill/>
          </a:ln>
        </p:spPr>
        <p:txBody>
          <a:bodyPr wrap="square" anchor="t" anchorCtr="0">
            <a:spAutoFit/>
          </a:bodyPr>
          <a:p>
            <a:r>
              <a:rPr lang="en-US" altLang="zh-CN" sz="2800" dirty="0">
                <a:latin typeface="Arial" panose="020B0604020202020204" pitchFamily="34" charset="0"/>
                <a:ea typeface="宋体" panose="02010600030101010101" pitchFamily="2" charset="-122"/>
              </a:rPr>
              <a:t>NR</a:t>
            </a:r>
            <a:r>
              <a:rPr lang="zh-CN" altLang="en-US" sz="2800" dirty="0">
                <a:latin typeface="Arial" panose="020B0604020202020204" pitchFamily="34" charset="0"/>
                <a:ea typeface="宋体" panose="02010600030101010101" pitchFamily="2" charset="-122"/>
              </a:rPr>
              <a:t>小区</a:t>
            </a:r>
            <a:r>
              <a:rPr lang="en-US" altLang="zh-CN" sz="2800" dirty="0">
                <a:latin typeface="Arial" panose="020B0604020202020204" pitchFamily="34" charset="0"/>
                <a:ea typeface="宋体" panose="02010600030101010101" pitchFamily="2" charset="-122"/>
              </a:rPr>
              <a:t>PSS</a:t>
            </a:r>
            <a:r>
              <a:rPr lang="zh-CN" altLang="en-US" sz="2800" dirty="0">
                <a:latin typeface="Arial" panose="020B0604020202020204" pitchFamily="34" charset="0"/>
                <a:ea typeface="宋体" panose="02010600030101010101" pitchFamily="2" charset="-122"/>
              </a:rPr>
              <a:t>（</a:t>
            </a:r>
            <a:r>
              <a:rPr lang="en-US" altLang="zh-CN" sz="2800" dirty="0">
                <a:latin typeface="Arial" panose="020B0604020202020204" pitchFamily="34" charset="0"/>
                <a:ea typeface="宋体" panose="02010600030101010101" pitchFamily="2" charset="-122"/>
              </a:rPr>
              <a:t>0-2</a:t>
            </a:r>
            <a:r>
              <a:rPr lang="zh-CN" altLang="en-US" sz="2800" dirty="0">
                <a:latin typeface="Arial" panose="020B0604020202020204" pitchFamily="34" charset="0"/>
                <a:ea typeface="宋体" panose="02010600030101010101" pitchFamily="2" charset="-122"/>
              </a:rPr>
              <a:t>）</a:t>
            </a:r>
            <a:r>
              <a:rPr lang="zh-CN" altLang="zh-CN" sz="2800" dirty="0">
                <a:latin typeface="Arial" panose="020B0604020202020204" pitchFamily="34" charset="0"/>
                <a:ea typeface="宋体" panose="02010600030101010101" pitchFamily="2" charset="-122"/>
              </a:rPr>
              <a:t>、</a:t>
            </a:r>
            <a:r>
              <a:rPr lang="en-US" altLang="zh-CN" sz="2800" dirty="0">
                <a:latin typeface="Arial" panose="020B0604020202020204" pitchFamily="34" charset="0"/>
                <a:ea typeface="宋体" panose="02010600030101010101" pitchFamily="2" charset="-122"/>
              </a:rPr>
              <a:t>SSS</a:t>
            </a:r>
            <a:r>
              <a:rPr lang="zh-CN" altLang="en-US" sz="2800" dirty="0">
                <a:latin typeface="Arial" panose="020B0604020202020204" pitchFamily="34" charset="0"/>
                <a:ea typeface="宋体" panose="02010600030101010101" pitchFamily="2" charset="-122"/>
              </a:rPr>
              <a:t>（</a:t>
            </a:r>
            <a:r>
              <a:rPr lang="en-US" altLang="zh-CN" sz="2800" dirty="0">
                <a:latin typeface="Arial" panose="020B0604020202020204" pitchFamily="34" charset="0"/>
                <a:ea typeface="宋体" panose="02010600030101010101" pitchFamily="2" charset="-122"/>
              </a:rPr>
              <a:t>0-335</a:t>
            </a:r>
            <a:r>
              <a:rPr lang="zh-CN" altLang="en-US" sz="2800" dirty="0">
                <a:latin typeface="Arial" panose="020B0604020202020204" pitchFamily="34" charset="0"/>
                <a:ea typeface="宋体" panose="02010600030101010101" pitchFamily="2" charset="-122"/>
              </a:rPr>
              <a:t>），</a:t>
            </a:r>
            <a:r>
              <a:rPr lang="en-US" altLang="zh-CN" sz="2800" dirty="0">
                <a:latin typeface="Arial" panose="020B0604020202020204" pitchFamily="34" charset="0"/>
                <a:ea typeface="宋体" panose="02010600030101010101" pitchFamily="2" charset="-122"/>
              </a:rPr>
              <a:t>PCI</a:t>
            </a:r>
            <a:r>
              <a:rPr lang="zh-CN" altLang="en-US" sz="2800" dirty="0">
                <a:latin typeface="Arial" panose="020B0604020202020204" pitchFamily="34" charset="0"/>
                <a:ea typeface="宋体" panose="02010600030101010101" pitchFamily="2" charset="-122"/>
              </a:rPr>
              <a:t>计算方式一样</a:t>
            </a:r>
            <a:r>
              <a:rPr lang="zh-CN" altLang="zh-CN" sz="2800" dirty="0">
                <a:latin typeface="Arial" panose="020B0604020202020204" pitchFamily="34" charset="0"/>
                <a:ea typeface="宋体" panose="02010600030101010101" pitchFamily="2" charset="-122"/>
              </a:rPr>
              <a:t>。</a:t>
            </a:r>
            <a:endParaRPr lang="zh-CN" altLang="zh-CN" sz="2800" dirty="0">
              <a:latin typeface="Arial" panose="020B0604020202020204" pitchFamily="34" charset="0"/>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381000"/>
            <a:ext cx="10972800" cy="808038"/>
          </a:xfrm>
        </p:spPr>
        <p:txBody>
          <a:bodyPr/>
          <a:lstStyle/>
          <a:p>
            <a:r>
              <a:rPr lang="en-US" altLang="zh-CN" dirty="0">
                <a:sym typeface="Arial" panose="020B0604020202020204" pitchFamily="34" charset="0"/>
              </a:rPr>
              <a:t>    5G</a:t>
            </a:r>
            <a:r>
              <a:rPr lang="zh-CN" altLang="en-US" dirty="0">
                <a:sym typeface="Arial" panose="020B0604020202020204" pitchFamily="34" charset="0"/>
              </a:rPr>
              <a:t>频谱</a:t>
            </a:r>
            <a:endParaRPr lang="zh-CN" altLang="en-US" dirty="0">
              <a:sym typeface="Arial" panose="020B0604020202020204" pitchFamily="34" charset="0"/>
            </a:endParaRPr>
          </a:p>
        </p:txBody>
      </p:sp>
      <p:sp>
        <p:nvSpPr>
          <p:cNvPr id="3" name="内容占位符 2"/>
          <p:cNvSpPr>
            <a:spLocks noGrp="1"/>
          </p:cNvSpPr>
          <p:nvPr>
            <p:ph idx="1"/>
          </p:nvPr>
        </p:nvSpPr>
        <p:spPr>
          <a:xfrm>
            <a:off x="609600" y="1600200"/>
            <a:ext cx="11170920" cy="4530725"/>
          </a:xfrm>
        </p:spPr>
        <p:txBody>
          <a:bodyPr/>
          <a:lstStyle/>
          <a:p>
            <a:r>
              <a:rPr lang="en-US" altLang="zh-CN" sz="2000" dirty="0">
                <a:latin typeface="微软雅黑" panose="020B0503020204020204" charset="-122"/>
                <a:ea typeface="微软雅黑" panose="020B0503020204020204" charset="-122"/>
                <a:cs typeface="微软雅黑" panose="020B0503020204020204" charset="-122"/>
              </a:rPr>
              <a:t>FR1</a:t>
            </a:r>
            <a:r>
              <a:rPr lang="zh-CN" altLang="zh-CN" sz="2000" dirty="0">
                <a:latin typeface="微软雅黑" panose="020B0503020204020204" charset="-122"/>
                <a:ea typeface="微软雅黑" panose="020B0503020204020204" charset="-122"/>
                <a:cs typeface="微软雅黑" panose="020B0503020204020204" charset="-122"/>
              </a:rPr>
              <a:t>和</a:t>
            </a:r>
            <a:r>
              <a:rPr lang="en-US" altLang="zh-CN" sz="2000" dirty="0">
                <a:latin typeface="微软雅黑" panose="020B0503020204020204" charset="-122"/>
                <a:ea typeface="微软雅黑" panose="020B0503020204020204" charset="-122"/>
                <a:cs typeface="微软雅黑" panose="020B0503020204020204" charset="-122"/>
              </a:rPr>
              <a:t>FR2</a:t>
            </a:r>
            <a:r>
              <a:rPr lang="zh-CN" altLang="zh-CN" sz="2000" dirty="0">
                <a:latin typeface="微软雅黑" panose="020B0503020204020204" charset="-122"/>
                <a:ea typeface="微软雅黑" panose="020B0503020204020204" charset="-122"/>
                <a:cs typeface="微软雅黑" panose="020B0503020204020204" charset="-122"/>
              </a:rPr>
              <a:t>的频率</a:t>
            </a:r>
            <a:r>
              <a:rPr lang="zh-CN" altLang="zh-CN" sz="2000" dirty="0" smtClean="0">
                <a:latin typeface="微软雅黑" panose="020B0503020204020204" charset="-122"/>
                <a:ea typeface="微软雅黑" panose="020B0503020204020204" charset="-122"/>
                <a:cs typeface="微软雅黑" panose="020B0503020204020204" charset="-122"/>
              </a:rPr>
              <a:t>范围</a:t>
            </a:r>
            <a:endParaRPr lang="en-US" altLang="zh-CN" sz="2000" dirty="0" smtClean="0">
              <a:latin typeface="微软雅黑" panose="020B0503020204020204" charset="-122"/>
              <a:ea typeface="微软雅黑" panose="020B0503020204020204" charset="-122"/>
              <a:cs typeface="微软雅黑" panose="020B0503020204020204" charset="-122"/>
            </a:endParaRPr>
          </a:p>
          <a:p>
            <a:endParaRPr lang="en-US" altLang="zh-CN" sz="2000" dirty="0">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endParaRPr lang="en-US" altLang="zh-CN" sz="2000" dirty="0" smtClean="0">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endParaRPr lang="en-US" altLang="zh-CN" sz="2000" dirty="0">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indent="0">
              <a:buNone/>
            </a:pPr>
            <a:endParaRPr lang="en-US" altLang="zh-CN" sz="2000" dirty="0" smtClean="0">
              <a:latin typeface="微软雅黑" panose="020B0503020204020204" charset="-122"/>
              <a:ea typeface="微软雅黑" panose="020B0503020204020204" charset="-122"/>
              <a:cs typeface="微软雅黑" panose="020B0503020204020204" charset="-122"/>
            </a:endParaRPr>
          </a:p>
          <a:p>
            <a:pPr marL="0" indent="0">
              <a:buNone/>
            </a:pPr>
            <a:endParaRPr lang="en-US" altLang="zh-CN" sz="2000" dirty="0" smtClean="0">
              <a:latin typeface="微软雅黑" panose="020B0503020204020204" charset="-122"/>
              <a:ea typeface="微软雅黑" panose="020B0503020204020204" charset="-122"/>
              <a:cs typeface="微软雅黑" panose="020B0503020204020204" charset="-122"/>
            </a:endParaRPr>
          </a:p>
          <a:p>
            <a:pPr marL="0" indent="0">
              <a:buNone/>
            </a:pPr>
            <a:endParaRPr lang="zh-CN" altLang="zh-CN" sz="2000" dirty="0">
              <a:latin typeface="微软雅黑" panose="020B0503020204020204" charset="-122"/>
              <a:ea typeface="微软雅黑" panose="020B0503020204020204" charset="-122"/>
              <a:cs typeface="微软雅黑" panose="020B0503020204020204" charset="-122"/>
            </a:endParaRPr>
          </a:p>
          <a:p>
            <a:r>
              <a:rPr lang="en-US" altLang="zh-CN" sz="2000" dirty="0">
                <a:latin typeface="微软雅黑" panose="020B0503020204020204" charset="-122"/>
                <a:ea typeface="微软雅黑" panose="020B0503020204020204" charset="-122"/>
                <a:cs typeface="微软雅黑" panose="020B0503020204020204" charset="-122"/>
              </a:rPr>
              <a:t>FR1</a:t>
            </a:r>
            <a:r>
              <a:rPr lang="zh-CN" altLang="zh-CN" sz="2000" dirty="0">
                <a:latin typeface="微软雅黑" panose="020B0503020204020204" charset="-122"/>
                <a:ea typeface="微软雅黑" panose="020B0503020204020204" charset="-122"/>
                <a:cs typeface="微软雅黑" panose="020B0503020204020204" charset="-122"/>
              </a:rPr>
              <a:t>频段双工模式除了常见的</a:t>
            </a:r>
            <a:r>
              <a:rPr lang="en-US" altLang="zh-CN" sz="2000" dirty="0">
                <a:latin typeface="微软雅黑" panose="020B0503020204020204" charset="-122"/>
                <a:ea typeface="微软雅黑" panose="020B0503020204020204" charset="-122"/>
                <a:cs typeface="微软雅黑" panose="020B0503020204020204" charset="-122"/>
              </a:rPr>
              <a:t>FDD</a:t>
            </a:r>
            <a:r>
              <a:rPr lang="zh-CN" altLang="zh-CN" sz="2000" dirty="0">
                <a:latin typeface="微软雅黑" panose="020B0503020204020204" charset="-122"/>
                <a:ea typeface="微软雅黑" panose="020B0503020204020204" charset="-122"/>
                <a:cs typeface="微软雅黑" panose="020B0503020204020204" charset="-122"/>
              </a:rPr>
              <a:t>和</a:t>
            </a:r>
            <a:r>
              <a:rPr lang="en-US" altLang="zh-CN" sz="2000" dirty="0">
                <a:latin typeface="微软雅黑" panose="020B0503020204020204" charset="-122"/>
                <a:ea typeface="微软雅黑" panose="020B0503020204020204" charset="-122"/>
                <a:cs typeface="微软雅黑" panose="020B0503020204020204" charset="-122"/>
              </a:rPr>
              <a:t>TDD</a:t>
            </a:r>
            <a:r>
              <a:rPr lang="zh-CN" altLang="zh-CN" sz="2000" dirty="0">
                <a:latin typeface="微软雅黑" panose="020B0503020204020204" charset="-122"/>
                <a:ea typeface="微软雅黑" panose="020B0503020204020204" charset="-122"/>
                <a:cs typeface="微软雅黑" panose="020B0503020204020204" charset="-122"/>
              </a:rPr>
              <a:t>之外，</a:t>
            </a:r>
            <a:r>
              <a:rPr lang="en-US" altLang="zh-CN" sz="2000" dirty="0">
                <a:latin typeface="微软雅黑" panose="020B0503020204020204" charset="-122"/>
                <a:ea typeface="微软雅黑" panose="020B0503020204020204" charset="-122"/>
                <a:cs typeface="微软雅黑" panose="020B0503020204020204" charset="-122"/>
              </a:rPr>
              <a:t>NR</a:t>
            </a:r>
            <a:r>
              <a:rPr lang="zh-CN" altLang="zh-CN" sz="2000" dirty="0">
                <a:latin typeface="微软雅黑" panose="020B0503020204020204" charset="-122"/>
                <a:ea typeface="微软雅黑" panose="020B0503020204020204" charset="-122"/>
                <a:cs typeface="微软雅黑" panose="020B0503020204020204" charset="-122"/>
              </a:rPr>
              <a:t>新增了补充下行（</a:t>
            </a:r>
            <a:r>
              <a:rPr lang="en-US" altLang="zh-CN" sz="2000" dirty="0">
                <a:latin typeface="微软雅黑" panose="020B0503020204020204" charset="-122"/>
                <a:ea typeface="微软雅黑" panose="020B0503020204020204" charset="-122"/>
                <a:cs typeface="微软雅黑" panose="020B0503020204020204" charset="-122"/>
              </a:rPr>
              <a:t>Supplemental Downlink</a:t>
            </a:r>
            <a:r>
              <a:rPr lang="zh-CN" altLang="zh-CN"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SDL</a:t>
            </a:r>
            <a:r>
              <a:rPr lang="zh-CN" altLang="zh-CN" sz="2000" dirty="0">
                <a:latin typeface="微软雅黑" panose="020B0503020204020204" charset="-122"/>
                <a:ea typeface="微软雅黑" panose="020B0503020204020204" charset="-122"/>
                <a:cs typeface="微软雅黑" panose="020B0503020204020204" charset="-122"/>
              </a:rPr>
              <a:t>）和补充上行（</a:t>
            </a:r>
            <a:r>
              <a:rPr lang="en-US" altLang="zh-CN" sz="2000" dirty="0">
                <a:latin typeface="微软雅黑" panose="020B0503020204020204" charset="-122"/>
                <a:ea typeface="微软雅黑" panose="020B0503020204020204" charset="-122"/>
                <a:cs typeface="微软雅黑" panose="020B0503020204020204" charset="-122"/>
              </a:rPr>
              <a:t>Supplemental Uplink</a:t>
            </a:r>
            <a:r>
              <a:rPr lang="zh-CN" altLang="zh-CN"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SUL</a:t>
            </a:r>
            <a:r>
              <a:rPr lang="zh-CN" altLang="zh-CN" sz="2000" dirty="0">
                <a:latin typeface="微软雅黑" panose="020B0503020204020204" charset="-122"/>
                <a:ea typeface="微软雅黑" panose="020B0503020204020204" charset="-122"/>
                <a:cs typeface="微软雅黑" panose="020B0503020204020204" charset="-122"/>
              </a:rPr>
              <a:t>）模式，用于特殊场景中，可增补上下行系统容量。</a:t>
            </a:r>
            <a:endParaRPr lang="zh-CN" altLang="zh-CN" sz="2000" dirty="0">
              <a:latin typeface="微软雅黑" panose="020B0503020204020204" charset="-122"/>
              <a:ea typeface="微软雅黑" panose="020B0503020204020204" charset="-122"/>
              <a:cs typeface="微软雅黑" panose="020B0503020204020204" charset="-122"/>
            </a:endParaRPr>
          </a:p>
          <a:p>
            <a:pPr marL="0" indent="0">
              <a:buNone/>
            </a:pPr>
            <a:endParaRPr lang="zh-CN" altLang="zh-CN" sz="2000" dirty="0" smtClean="0">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4" name="灯片编号占位符 3"/>
          <p:cNvSpPr>
            <a:spLocks noGrp="1"/>
          </p:cNvSpPr>
          <p:nvPr>
            <p:ph type="sldNum" sz="quarter" idx="10"/>
          </p:nvPr>
        </p:nvSpPr>
        <p:spPr>
          <a:xfrm>
            <a:off x="8128000" y="6524627"/>
            <a:ext cx="2025651" cy="333375"/>
          </a:xfrm>
        </p:spPr>
        <p:txBody>
          <a:bodyPr/>
          <a:lstStyle/>
          <a:p>
            <a:r>
              <a:rPr lang="en-US" altLang="zh-CN" sz="135" smtClean="0">
                <a:sym typeface="Arial" panose="020B0604020202020204" pitchFamily="34" charset="0"/>
              </a:rPr>
              <a:t>Page</a:t>
            </a:r>
            <a:fld id="{B77D227A-1AE4-4BCD-9973-754D0181BA73}" type="slidenum">
              <a:rPr lang="en-US" altLang="zh-CN" sz="135" smtClean="0">
                <a:sym typeface="Arial" panose="020B0604020202020204" pitchFamily="34" charset="0"/>
              </a:rPr>
            </a:fld>
            <a:endParaRPr lang="en-US" altLang="zh-CN" sz="135">
              <a:sym typeface="Arial" panose="020B0604020202020204" pitchFamily="34" charset="0"/>
            </a:endParaRPr>
          </a:p>
        </p:txBody>
      </p:sp>
      <p:graphicFrame>
        <p:nvGraphicFramePr>
          <p:cNvPr id="24576" name="表格 24575"/>
          <p:cNvGraphicFramePr>
            <a:graphicFrameLocks noGrp="1"/>
          </p:cNvGraphicFramePr>
          <p:nvPr/>
        </p:nvGraphicFramePr>
        <p:xfrm>
          <a:off x="2209562" y="2286020"/>
          <a:ext cx="7099935" cy="1438275"/>
        </p:xfrm>
        <a:graphic>
          <a:graphicData uri="http://schemas.openxmlformats.org/drawingml/2006/table">
            <a:tbl>
              <a:tblPr>
                <a:tableStyleId>{5C22544A-7EE6-4342-B048-85BDC9FD1C3A}</a:tableStyleId>
              </a:tblPr>
              <a:tblGrid>
                <a:gridCol w="3203575"/>
                <a:gridCol w="3896360"/>
              </a:tblGrid>
              <a:tr h="518160">
                <a:tc>
                  <a:txBody>
                    <a:bodyPr/>
                    <a:lstStyle/>
                    <a:p>
                      <a:pPr indent="266700" algn="ctr">
                        <a:spcAft>
                          <a:spcPts val="0"/>
                        </a:spcAft>
                      </a:pPr>
                      <a:r>
                        <a:rPr lang="zh-CN" sz="2000" kern="1200" dirty="0">
                          <a:effectLst/>
                          <a:ea typeface="方正兰亭黑简体"/>
                        </a:rPr>
                        <a:t>频率分类</a:t>
                      </a:r>
                      <a:endParaRPr lang="zh-CN" sz="2000" kern="1100" dirty="0">
                        <a:solidFill>
                          <a:srgbClr val="000000"/>
                        </a:solidFill>
                        <a:effectLst/>
                        <a:latin typeface="Arial" panose="020B0604020202020204"/>
                        <a:ea typeface="方正兰亭黑简体"/>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2000" kern="1200" dirty="0">
                          <a:effectLst/>
                          <a:ea typeface="方正兰亭黑简体"/>
                        </a:rPr>
                        <a:t>对应的频率范围</a:t>
                      </a:r>
                      <a:endParaRPr lang="zh-CN" sz="2000" kern="1100" dirty="0">
                        <a:solidFill>
                          <a:srgbClr val="000000"/>
                        </a:solidFill>
                        <a:effectLst/>
                        <a:latin typeface="Arial" panose="020B0604020202020204"/>
                        <a:ea typeface="方正兰亭黑简体"/>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9740">
                <a:tc>
                  <a:txBody>
                    <a:bodyPr/>
                    <a:lstStyle/>
                    <a:p>
                      <a:pPr algn="ctr">
                        <a:spcBef>
                          <a:spcPts val="120"/>
                        </a:spcBef>
                        <a:spcAft>
                          <a:spcPts val="120"/>
                        </a:spcAft>
                      </a:pPr>
                      <a:r>
                        <a:rPr lang="en-US" sz="1800" dirty="0" smtClean="0">
                          <a:effectLst/>
                          <a:ea typeface="方正兰亭黑简体"/>
                        </a:rPr>
                        <a:t>    FR1</a:t>
                      </a:r>
                      <a:endParaRPr lang="zh-CN" sz="1800" dirty="0">
                        <a:effectLst/>
                        <a:latin typeface="方正兰亭细黑_GBK"/>
                        <a:ea typeface="方正兰亭黑简体"/>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20"/>
                        </a:spcBef>
                        <a:spcAft>
                          <a:spcPts val="120"/>
                        </a:spcAft>
                      </a:pPr>
                      <a:r>
                        <a:rPr lang="en-US" sz="1800" dirty="0">
                          <a:effectLst/>
                          <a:ea typeface="方正兰亭黑简体"/>
                        </a:rPr>
                        <a:t>450</a:t>
                      </a:r>
                      <a:r>
                        <a:rPr lang="zh-CN" sz="1800" dirty="0">
                          <a:effectLst/>
                          <a:ea typeface="方正兰亭黑简体"/>
                        </a:rPr>
                        <a:t>～</a:t>
                      </a:r>
                      <a:r>
                        <a:rPr lang="en-US" sz="1800" dirty="0">
                          <a:effectLst/>
                          <a:ea typeface="方正兰亭黑简体"/>
                        </a:rPr>
                        <a:t>6000 MHz</a:t>
                      </a:r>
                      <a:endParaRPr lang="zh-CN" sz="1800" dirty="0">
                        <a:effectLst/>
                        <a:latin typeface="方正兰亭细黑_GBK"/>
                        <a:ea typeface="方正兰亭黑简体"/>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0375">
                <a:tc>
                  <a:txBody>
                    <a:bodyPr/>
                    <a:lstStyle/>
                    <a:p>
                      <a:pPr indent="266700" algn="ctr">
                        <a:spcBef>
                          <a:spcPts val="120"/>
                        </a:spcBef>
                        <a:spcAft>
                          <a:spcPts val="120"/>
                        </a:spcAft>
                      </a:pPr>
                      <a:r>
                        <a:rPr lang="en-US" sz="1800" dirty="0" smtClean="0">
                          <a:effectLst/>
                          <a:ea typeface="方正兰亭黑简体"/>
                        </a:rPr>
                        <a:t>FR2</a:t>
                      </a:r>
                      <a:endParaRPr lang="zh-CN" sz="1800" dirty="0">
                        <a:effectLst/>
                        <a:latin typeface="方正兰亭细黑_GBK"/>
                        <a:ea typeface="方正兰亭黑简体"/>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20"/>
                        </a:spcBef>
                        <a:spcAft>
                          <a:spcPts val="120"/>
                        </a:spcAft>
                      </a:pPr>
                      <a:r>
                        <a:rPr lang="en-US" sz="1800" dirty="0">
                          <a:effectLst/>
                          <a:ea typeface="方正兰亭黑简体"/>
                        </a:rPr>
                        <a:t>24250</a:t>
                      </a:r>
                      <a:r>
                        <a:rPr lang="zh-CN" sz="1800" dirty="0">
                          <a:effectLst/>
                          <a:ea typeface="方正兰亭黑简体"/>
                        </a:rPr>
                        <a:t>～</a:t>
                      </a:r>
                      <a:r>
                        <a:rPr lang="en-US" sz="1800" dirty="0">
                          <a:effectLst/>
                          <a:ea typeface="方正兰亭黑简体"/>
                        </a:rPr>
                        <a:t>52600 MHz</a:t>
                      </a:r>
                      <a:endParaRPr lang="zh-CN" sz="1800" dirty="0">
                        <a:effectLst/>
                        <a:latin typeface="方正兰亭细黑_GBK"/>
                        <a:ea typeface="方正兰亭黑简体"/>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409" name="矩形 1"/>
          <p:cNvSpPr/>
          <p:nvPr>
            <p:custDataLst>
              <p:tags r:id="rId1"/>
            </p:custDataLst>
          </p:nvPr>
        </p:nvSpPr>
        <p:spPr>
          <a:xfrm>
            <a:off x="718820" y="1066800"/>
            <a:ext cx="9287510" cy="460375"/>
          </a:xfrm>
          <a:prstGeom prst="rect">
            <a:avLst/>
          </a:prstGeom>
          <a:noFill/>
          <a:ln w="9525">
            <a:noFill/>
          </a:ln>
        </p:spPr>
        <p:txBody>
          <a:bodyPr wrap="square" anchor="t" anchorCtr="0">
            <a:spAutoFit/>
          </a:bodyPr>
          <a:p>
            <a:pPr algn="just"/>
            <a:r>
              <a:rPr lang="zh-CN" altLang="en-US" sz="2400" dirty="0">
                <a:latin typeface="Times New Roman" panose="02020603050405020304" pitchFamily="18" charset="0"/>
                <a:ea typeface="宋体" panose="02010600030101010101" pitchFamily="2" charset="-122"/>
              </a:rPr>
              <a:t>   根据</a:t>
            </a:r>
            <a:r>
              <a:rPr lang="en-US" altLang="zh-CN" sz="2400" dirty="0">
                <a:latin typeface="Times New Roman" panose="02020603050405020304" pitchFamily="18" charset="0"/>
                <a:ea typeface="宋体" panose="02010600030101010101" pitchFamily="2" charset="-122"/>
              </a:rPr>
              <a:t>3GPP R16</a:t>
            </a:r>
            <a:r>
              <a:rPr lang="zh-CN" altLang="en-US" sz="2400" dirty="0">
                <a:latin typeface="Times New Roman" panose="02020603050405020304" pitchFamily="18" charset="0"/>
                <a:ea typeface="宋体" panose="02010600030101010101" pitchFamily="2" charset="-122"/>
              </a:rPr>
              <a:t>版本的定义，</a:t>
            </a:r>
            <a:r>
              <a:rPr lang="en-US" altLang="zh-CN" sz="2400" dirty="0">
                <a:latin typeface="Times New Roman" panose="02020603050405020304" pitchFamily="18" charset="0"/>
                <a:ea typeface="宋体" panose="02010600030101010101" pitchFamily="2" charset="-122"/>
              </a:rPr>
              <a:t>5G NR</a:t>
            </a:r>
            <a:r>
              <a:rPr lang="zh-CN" altLang="en-US" sz="2400" dirty="0">
                <a:latin typeface="Times New Roman" panose="02020603050405020304" pitchFamily="18" charset="0"/>
                <a:ea typeface="宋体" panose="02010600030101010101" pitchFamily="2" charset="-122"/>
              </a:rPr>
              <a:t>包括了两大频段。</a:t>
            </a:r>
            <a:endParaRPr lang="zh-CN" altLang="en-US" sz="24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1919288" y="692150"/>
            <a:ext cx="8424863" cy="1001713"/>
          </a:xfrm>
          <a:prstGeom prst="rect">
            <a:avLst/>
          </a:prstGeom>
        </p:spPr>
        <p:txBody>
          <a:bodyPr wrap="square">
            <a:spAutoFit/>
          </a:bodyPr>
          <a:lstStyle/>
          <a:p>
            <a:pPr fontAlgn="base"/>
            <a:r>
              <a:rPr lang="en-US" altLang="zh-CN" sz="2800" strike="noStrike" noProof="1" dirty="0">
                <a:latin typeface="Arial" panose="020B0604020202020204" pitchFamily="34" charset="0"/>
                <a:ea typeface="宋体" panose="02010600030101010101" pitchFamily="2" charset="-122"/>
                <a:cs typeface="+mn-cs"/>
              </a:rPr>
              <a:t>1</a:t>
            </a:r>
            <a:r>
              <a:rPr lang="zh-CN" altLang="zh-CN" sz="2800" strike="noStrike" noProof="1" dirty="0">
                <a:latin typeface="Arial" panose="020B0604020202020204" pitchFamily="34" charset="0"/>
                <a:ea typeface="宋体" panose="02010600030101010101" pitchFamily="2" charset="-122"/>
                <a:cs typeface="+mn-cs"/>
              </a:rPr>
              <a:t>．小区搜索流程</a:t>
            </a:r>
            <a:endParaRPr lang="zh-CN" altLang="zh-CN" sz="2800" strike="noStrike" noProof="1" dirty="0"/>
          </a:p>
          <a:p>
            <a:pPr indent="267970" algn="just" fontAlgn="base">
              <a:lnSpc>
                <a:spcPct val="130000"/>
              </a:lnSpc>
              <a:spcAft>
                <a:spcPts val="0"/>
              </a:spcAft>
            </a:pPr>
            <a:r>
              <a:rPr lang="zh-CN" altLang="en-US" sz="2400" strike="noStrike" kern="100" noProof="1" dirty="0" smtClean="0">
                <a:solidFill>
                  <a:schemeClr val="tx1"/>
                </a:solidFill>
                <a:latin typeface="Times New Roman" panose="02020603050405020304" pitchFamily="18" charset="0"/>
                <a:ea typeface="宋体" panose="02010600030101010101" pitchFamily="2" charset="-122"/>
                <a:cs typeface="黑体" panose="02010609060101010101" charset="-122"/>
              </a:rPr>
              <a:t>     </a:t>
            </a:r>
            <a:endParaRPr lang="zh-CN" altLang="zh-CN" sz="2400" strike="noStrike" kern="100" noProof="1" dirty="0">
              <a:solidFill>
                <a:schemeClr val="tx1"/>
              </a:solidFill>
              <a:latin typeface="Calibri" panose="020F0502020204030204" pitchFamily="34" charset="0"/>
              <a:ea typeface="宋体" panose="02010600030101010101" pitchFamily="2" charset="-122"/>
              <a:cs typeface="黑体" panose="02010609060101010101" charset="-122"/>
            </a:endParaRPr>
          </a:p>
        </p:txBody>
      </p:sp>
      <p:pic>
        <p:nvPicPr>
          <p:cNvPr id="29698" name="Picture 2"/>
          <p:cNvPicPr>
            <a:picLocks noChangeAspect="1"/>
          </p:cNvPicPr>
          <p:nvPr/>
        </p:nvPicPr>
        <p:blipFill>
          <a:blip r:embed="rId1"/>
          <a:stretch>
            <a:fillRect/>
          </a:stretch>
        </p:blipFill>
        <p:spPr>
          <a:xfrm>
            <a:off x="2667000" y="1143000"/>
            <a:ext cx="7489825" cy="4906963"/>
          </a:xfrm>
          <a:prstGeom prst="rect">
            <a:avLst/>
          </a:prstGeom>
          <a:noFill/>
          <a:ln w="9525">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457200" y="538163"/>
            <a:ext cx="11614150" cy="5554663"/>
          </a:xfrm>
          <a:prstGeom prst="rect">
            <a:avLst/>
          </a:prstGeom>
        </p:spPr>
        <p:txBody>
          <a:bodyPr wrap="square">
            <a:noAutofit/>
          </a:bodyPr>
          <a:lstStyle/>
          <a:p>
            <a:pPr fontAlgn="base"/>
            <a:r>
              <a:rPr lang="en-US" altLang="zh-CN" sz="2800" strike="noStrike" noProof="1" dirty="0" smtClean="0">
                <a:solidFill>
                  <a:schemeClr val="tx1"/>
                </a:solidFill>
                <a:latin typeface="Arial" panose="020B0604020202020204" pitchFamily="34" charset="0"/>
                <a:ea typeface="宋体" panose="02010600030101010101" pitchFamily="2" charset="-122"/>
                <a:cs typeface="+mn-cs"/>
              </a:rPr>
              <a:t>       </a:t>
            </a:r>
            <a:r>
              <a:rPr lang="zh-CN" altLang="zh-CN" sz="2800" strike="noStrike" noProof="1" dirty="0" smtClean="0">
                <a:solidFill>
                  <a:schemeClr val="tx1"/>
                </a:solidFill>
                <a:latin typeface="Arial" panose="020B0604020202020204" pitchFamily="34" charset="0"/>
                <a:ea typeface="宋体" panose="02010600030101010101" pitchFamily="2" charset="-122"/>
                <a:cs typeface="+mn-cs"/>
              </a:rPr>
              <a:t>小区</a:t>
            </a:r>
            <a:r>
              <a:rPr lang="zh-CN" altLang="zh-CN" sz="2800" strike="noStrike" noProof="1" dirty="0" smtClean="0">
                <a:solidFill>
                  <a:schemeClr val="tx1"/>
                </a:solidFill>
                <a:latin typeface="Arial" panose="020B0604020202020204" pitchFamily="34" charset="0"/>
                <a:ea typeface="宋体" panose="02010600030101010101" pitchFamily="2" charset="-122"/>
                <a:cs typeface="+mn-cs"/>
              </a:rPr>
              <a:t>选择</a:t>
            </a:r>
            <a:r>
              <a:rPr lang="zh-CN" altLang="en-US" sz="2800" strike="noStrike" noProof="1" dirty="0" smtClean="0">
                <a:solidFill>
                  <a:schemeClr val="tx1"/>
                </a:solidFill>
                <a:latin typeface="Arial" panose="020B0604020202020204" pitchFamily="34" charset="0"/>
                <a:ea typeface="宋体" panose="02010600030101010101" pitchFamily="2" charset="-122"/>
                <a:cs typeface="+mn-cs"/>
              </a:rPr>
              <a:t>准则</a:t>
            </a:r>
            <a:endParaRPr lang="en-US" altLang="zh-CN" sz="2800" strike="noStrike" noProof="1" dirty="0" smtClean="0">
              <a:solidFill>
                <a:schemeClr val="tx1"/>
              </a:solidFill>
            </a:endParaRPr>
          </a:p>
          <a:p>
            <a:pPr fontAlgn="base"/>
            <a:r>
              <a:rPr lang="en-US" altLang="zh-CN" sz="2800" strike="noStrike" kern="100" noProof="1" dirty="0" smtClean="0">
                <a:solidFill>
                  <a:schemeClr val="tx1"/>
                </a:solidFill>
                <a:latin typeface="宋体" panose="02010600030101010101" pitchFamily="2" charset="-122"/>
                <a:ea typeface="宋体" panose="02010600030101010101" pitchFamily="2" charset="-122"/>
                <a:cs typeface="黑体" panose="02010609060101010101" charset="-122"/>
              </a:rPr>
              <a:t>    NR</a:t>
            </a:r>
            <a:r>
              <a:rPr lang="zh-CN" altLang="en-US" sz="2800" strike="noStrike" kern="100" noProof="1" dirty="0">
                <a:solidFill>
                  <a:schemeClr val="tx1"/>
                </a:solidFill>
                <a:latin typeface="宋体" panose="02010600030101010101" pitchFamily="2" charset="-122"/>
                <a:ea typeface="宋体" panose="02010600030101010101" pitchFamily="2" charset="-122"/>
                <a:cs typeface="黑体" panose="02010609060101010101" charset="-122"/>
              </a:rPr>
              <a:t>满足正常覆盖范围内的小区选择</a:t>
            </a:r>
            <a:r>
              <a:rPr lang="en-US" altLang="zh-CN" sz="2800" strike="noStrike" kern="100" noProof="1" dirty="0">
                <a:solidFill>
                  <a:schemeClr val="tx1"/>
                </a:solidFill>
                <a:latin typeface="宋体" panose="02010600030101010101" pitchFamily="2" charset="-122"/>
                <a:ea typeface="宋体" panose="02010600030101010101" pitchFamily="2" charset="-122"/>
                <a:cs typeface="黑体" panose="02010609060101010101" charset="-122"/>
              </a:rPr>
              <a:t>S</a:t>
            </a:r>
            <a:r>
              <a:rPr lang="zh-CN" altLang="en-US" sz="2800" strike="noStrike" kern="100" noProof="1" dirty="0">
                <a:solidFill>
                  <a:schemeClr val="tx1"/>
                </a:solidFill>
                <a:latin typeface="宋体" panose="02010600030101010101" pitchFamily="2" charset="-122"/>
                <a:ea typeface="宋体" panose="02010600030101010101" pitchFamily="2" charset="-122"/>
                <a:cs typeface="黑体" panose="02010609060101010101" charset="-122"/>
              </a:rPr>
              <a:t>标准定义为：</a:t>
            </a:r>
            <a:endParaRPr lang="en-US" altLang="zh-CN" sz="2800" strike="noStrike" kern="100" noProof="1" dirty="0">
              <a:solidFill>
                <a:schemeClr val="tx1"/>
              </a:solidFill>
              <a:latin typeface="宋体" panose="02010600030101010101" pitchFamily="2" charset="-122"/>
              <a:ea typeface="宋体" panose="02010600030101010101" pitchFamily="2" charset="-122"/>
              <a:cs typeface="黑体" panose="02010609060101010101" charset="-122"/>
            </a:endParaRPr>
          </a:p>
          <a:p>
            <a:pPr indent="267970" algn="just" fontAlgn="base">
              <a:spcAft>
                <a:spcPts val="0"/>
              </a:spcAft>
            </a:pPr>
            <a:r>
              <a:rPr lang="en-US" altLang="zh-CN" sz="2800" strike="noStrike" kern="100" noProof="1" dirty="0">
                <a:solidFill>
                  <a:schemeClr val="tx1"/>
                </a:solidFill>
                <a:latin typeface="宋体" panose="02010600030101010101" pitchFamily="2" charset="-122"/>
                <a:ea typeface="宋体" panose="02010600030101010101" pitchFamily="2" charset="-122"/>
                <a:cs typeface="黑体" panose="02010609060101010101" charset="-122"/>
              </a:rPr>
              <a:t>   </a:t>
            </a:r>
            <a:r>
              <a:rPr lang="en-US" altLang="zh-CN" sz="2800" strike="noStrike" kern="100" noProof="1" dirty="0" err="1">
                <a:solidFill>
                  <a:schemeClr val="tx1"/>
                </a:solidFill>
                <a:latin typeface="宋体" panose="02010600030101010101" pitchFamily="2" charset="-122"/>
                <a:ea typeface="宋体" panose="02010600030101010101" pitchFamily="2" charset="-122"/>
                <a:cs typeface="黑体" panose="02010609060101010101" charset="-122"/>
              </a:rPr>
              <a:t>Srxlev</a:t>
            </a:r>
            <a:r>
              <a:rPr lang="en-US" altLang="zh-CN" sz="2800" strike="noStrike" kern="100" noProof="1" dirty="0">
                <a:solidFill>
                  <a:schemeClr val="tx1"/>
                </a:solidFill>
                <a:latin typeface="宋体" panose="02010600030101010101" pitchFamily="2" charset="-122"/>
                <a:ea typeface="宋体" panose="02010600030101010101" pitchFamily="2" charset="-122"/>
                <a:cs typeface="黑体" panose="02010609060101010101" charset="-122"/>
              </a:rPr>
              <a:t> &gt; 0 </a:t>
            </a:r>
            <a:r>
              <a:rPr lang="zh-CN" altLang="en-US" sz="2800" strike="noStrike" kern="100" noProof="1" dirty="0">
                <a:solidFill>
                  <a:schemeClr val="tx1"/>
                </a:solidFill>
                <a:latin typeface="宋体" panose="02010600030101010101" pitchFamily="2" charset="-122"/>
                <a:ea typeface="宋体" panose="02010600030101010101" pitchFamily="2" charset="-122"/>
                <a:cs typeface="黑体" panose="02010609060101010101" charset="-122"/>
              </a:rPr>
              <a:t>且 </a:t>
            </a:r>
            <a:r>
              <a:rPr lang="en-US" altLang="zh-CN" sz="2800" strike="noStrike" kern="100" noProof="1" dirty="0" err="1">
                <a:solidFill>
                  <a:schemeClr val="tx1"/>
                </a:solidFill>
                <a:latin typeface="宋体" panose="02010600030101010101" pitchFamily="2" charset="-122"/>
                <a:ea typeface="宋体" panose="02010600030101010101" pitchFamily="2" charset="-122"/>
                <a:cs typeface="黑体" panose="02010609060101010101" charset="-122"/>
              </a:rPr>
              <a:t>Squal</a:t>
            </a:r>
            <a:r>
              <a:rPr lang="en-US" altLang="zh-CN" sz="2800" strike="noStrike" kern="100" noProof="1" dirty="0">
                <a:solidFill>
                  <a:schemeClr val="tx1"/>
                </a:solidFill>
                <a:latin typeface="宋体" panose="02010600030101010101" pitchFamily="2" charset="-122"/>
                <a:ea typeface="宋体" panose="02010600030101010101" pitchFamily="2" charset="-122"/>
                <a:cs typeface="黑体" panose="02010609060101010101" charset="-122"/>
              </a:rPr>
              <a:t> &gt; 0</a:t>
            </a:r>
            <a:r>
              <a:rPr lang="zh-CN" altLang="en-US" sz="2800" strike="noStrike" kern="100" noProof="1" dirty="0">
                <a:solidFill>
                  <a:schemeClr val="tx1"/>
                </a:solidFill>
                <a:latin typeface="宋体" panose="02010600030101010101" pitchFamily="2" charset="-122"/>
                <a:ea typeface="宋体" panose="02010600030101010101" pitchFamily="2" charset="-122"/>
                <a:cs typeface="黑体" panose="02010609060101010101" charset="-122"/>
              </a:rPr>
              <a:t>。</a:t>
            </a:r>
            <a:endParaRPr lang="en-US" altLang="zh-CN" sz="2800" strike="noStrike" kern="100" noProof="1" dirty="0">
              <a:solidFill>
                <a:schemeClr val="tx1"/>
              </a:solidFill>
              <a:latin typeface="宋体" panose="02010600030101010101" pitchFamily="2" charset="-122"/>
              <a:ea typeface="宋体" panose="02010600030101010101" pitchFamily="2" charset="-122"/>
              <a:cs typeface="黑体" panose="02010609060101010101" charset="-122"/>
            </a:endParaRPr>
          </a:p>
          <a:p>
            <a:pPr indent="267970" algn="just" fontAlgn="base">
              <a:spcAft>
                <a:spcPts val="0"/>
              </a:spcAft>
            </a:pPr>
            <a:r>
              <a:rPr lang="en-US" altLang="zh-CN" sz="2800" strike="noStrike" noProof="1" dirty="0">
                <a:solidFill>
                  <a:schemeClr val="tx1"/>
                </a:solidFill>
                <a:latin typeface="宋体" panose="02010600030101010101" pitchFamily="2" charset="-122"/>
                <a:ea typeface="宋体" panose="02010600030101010101" pitchFamily="2" charset="-122"/>
                <a:cs typeface="+mn-cs"/>
              </a:rPr>
              <a:t>     </a:t>
            </a:r>
            <a:r>
              <a:rPr lang="zh-CN" altLang="zh-CN" sz="2800" strike="noStrike" noProof="1" dirty="0">
                <a:solidFill>
                  <a:schemeClr val="tx1"/>
                </a:solidFill>
                <a:latin typeface="宋体" panose="02010600030101010101" pitchFamily="2" charset="-122"/>
                <a:ea typeface="宋体" panose="02010600030101010101" pitchFamily="2" charset="-122"/>
                <a:cs typeface="+mn-cs"/>
              </a:rPr>
              <a:t>其中</a:t>
            </a:r>
            <a:endParaRPr lang="zh-CN" altLang="zh-CN" sz="2800" strike="noStrike" noProof="1" dirty="0">
              <a:solidFill>
                <a:schemeClr val="tx1"/>
              </a:solidFill>
              <a:latin typeface="宋体" panose="02010600030101010101" pitchFamily="2" charset="-122"/>
              <a:ea typeface="宋体" panose="02010600030101010101" pitchFamily="2" charset="-122"/>
            </a:endParaRPr>
          </a:p>
          <a:p>
            <a:pPr indent="267970" algn="just" fontAlgn="base">
              <a:spcAft>
                <a:spcPts val="0"/>
              </a:spcAft>
            </a:pPr>
            <a:endParaRPr lang="en-US" altLang="zh-CN" sz="2800" strike="noStrike" noProof="1" dirty="0">
              <a:solidFill>
                <a:schemeClr val="tx1"/>
              </a:solidFill>
              <a:latin typeface="宋体" panose="02010600030101010101" pitchFamily="2" charset="-122"/>
              <a:ea typeface="宋体" panose="02010600030101010101" pitchFamily="2" charset="-122"/>
            </a:endParaRPr>
          </a:p>
          <a:p>
            <a:pPr indent="267970" algn="just" fontAlgn="base">
              <a:spcAft>
                <a:spcPts val="0"/>
              </a:spcAft>
            </a:pPr>
            <a:r>
              <a:rPr lang="en-US" altLang="zh-CN" sz="2800" b="0" strike="noStrike" noProof="1" dirty="0" err="1">
                <a:solidFill>
                  <a:srgbClr val="0000FF"/>
                </a:solidFill>
                <a:latin typeface="宋体" panose="02010600030101010101" pitchFamily="2" charset="-122"/>
                <a:ea typeface="宋体" panose="02010600030101010101" pitchFamily="2" charset="-122"/>
                <a:cs typeface="+mn-cs"/>
              </a:rPr>
              <a:t>Srxlev</a:t>
            </a:r>
            <a:r>
              <a:rPr lang="en-US" altLang="zh-CN" sz="2800" b="0" strike="noStrike" noProof="1" dirty="0">
                <a:solidFill>
                  <a:srgbClr val="0000FF"/>
                </a:solidFill>
                <a:latin typeface="宋体" panose="02010600030101010101" pitchFamily="2" charset="-122"/>
                <a:ea typeface="宋体" panose="02010600030101010101" pitchFamily="2" charset="-122"/>
                <a:cs typeface="+mn-cs"/>
              </a:rPr>
              <a:t> = </a:t>
            </a:r>
            <a:r>
              <a:rPr lang="en-US" altLang="zh-CN" sz="2800" b="0" strike="noStrike" noProof="1" dirty="0" err="1">
                <a:solidFill>
                  <a:srgbClr val="0000FF"/>
                </a:solidFill>
                <a:latin typeface="宋体" panose="02010600030101010101" pitchFamily="2" charset="-122"/>
                <a:ea typeface="宋体" panose="02010600030101010101" pitchFamily="2" charset="-122"/>
                <a:cs typeface="+mn-cs"/>
              </a:rPr>
              <a:t>Q</a:t>
            </a:r>
            <a:r>
              <a:rPr lang="en-US" altLang="zh-CN" sz="2800" b="0" strike="noStrike" baseline="-25000" noProof="1" dirty="0" err="1">
                <a:solidFill>
                  <a:srgbClr val="0000FF"/>
                </a:solidFill>
                <a:latin typeface="宋体" panose="02010600030101010101" pitchFamily="2" charset="-122"/>
                <a:ea typeface="宋体" panose="02010600030101010101" pitchFamily="2" charset="-122"/>
                <a:cs typeface="+mn-cs"/>
              </a:rPr>
              <a:t>rxlevmeas</a:t>
            </a:r>
            <a:r>
              <a:rPr lang="en-US" altLang="zh-CN" sz="2800" b="0" strike="noStrike" noProof="1" dirty="0">
                <a:solidFill>
                  <a:srgbClr val="0000FF"/>
                </a:solidFill>
                <a:latin typeface="宋体" panose="02010600030101010101" pitchFamily="2" charset="-122"/>
                <a:ea typeface="宋体" panose="02010600030101010101" pitchFamily="2" charset="-122"/>
                <a:cs typeface="+mn-cs"/>
              </a:rPr>
              <a:t>–(</a:t>
            </a:r>
            <a:r>
              <a:rPr lang="en-US" altLang="zh-CN" sz="2800" b="0" strike="noStrike" noProof="1" dirty="0" err="1">
                <a:solidFill>
                  <a:srgbClr val="0000FF"/>
                </a:solidFill>
                <a:latin typeface="宋体" panose="02010600030101010101" pitchFamily="2" charset="-122"/>
                <a:ea typeface="宋体" panose="02010600030101010101" pitchFamily="2" charset="-122"/>
                <a:cs typeface="+mn-cs"/>
              </a:rPr>
              <a:t>Q</a:t>
            </a:r>
            <a:r>
              <a:rPr lang="en-US" altLang="zh-CN" sz="2800" b="0" strike="noStrike" baseline="-25000" noProof="1" dirty="0" err="1">
                <a:solidFill>
                  <a:srgbClr val="0000FF"/>
                </a:solidFill>
                <a:latin typeface="宋体" panose="02010600030101010101" pitchFamily="2" charset="-122"/>
                <a:ea typeface="宋体" panose="02010600030101010101" pitchFamily="2" charset="-122"/>
                <a:cs typeface="+mn-cs"/>
              </a:rPr>
              <a:t>rxlevmin</a:t>
            </a:r>
            <a:r>
              <a:rPr lang="en-US" altLang="zh-CN" sz="2800" b="0" strike="noStrike" noProof="1" dirty="0">
                <a:solidFill>
                  <a:srgbClr val="0000FF"/>
                </a:solidFill>
                <a:latin typeface="宋体" panose="02010600030101010101" pitchFamily="2" charset="-122"/>
                <a:ea typeface="宋体" panose="02010600030101010101" pitchFamily="2" charset="-122"/>
                <a:cs typeface="+mn-cs"/>
              </a:rPr>
              <a:t>+ </a:t>
            </a:r>
            <a:r>
              <a:rPr lang="en-US" altLang="zh-CN" sz="2800" b="0" strike="noStrike" noProof="1" dirty="0" err="1">
                <a:solidFill>
                  <a:srgbClr val="0000FF"/>
                </a:solidFill>
                <a:latin typeface="宋体" panose="02010600030101010101" pitchFamily="2" charset="-122"/>
                <a:ea typeface="宋体" panose="02010600030101010101" pitchFamily="2" charset="-122"/>
                <a:cs typeface="+mn-cs"/>
              </a:rPr>
              <a:t>Q</a:t>
            </a:r>
            <a:r>
              <a:rPr lang="en-US" altLang="zh-CN" sz="2800" b="0" strike="noStrike" baseline="-25000" noProof="1" dirty="0" err="1">
                <a:solidFill>
                  <a:srgbClr val="0000FF"/>
                </a:solidFill>
                <a:latin typeface="宋体" panose="02010600030101010101" pitchFamily="2" charset="-122"/>
                <a:ea typeface="宋体" panose="02010600030101010101" pitchFamily="2" charset="-122"/>
                <a:cs typeface="+mn-cs"/>
              </a:rPr>
              <a:t>rxlevminoffset</a:t>
            </a:r>
            <a:r>
              <a:rPr lang="en-US" altLang="zh-CN" sz="2800" b="0" strike="noStrike" noProof="1" dirty="0">
                <a:solidFill>
                  <a:srgbClr val="0000FF"/>
                </a:solidFill>
                <a:latin typeface="宋体" panose="02010600030101010101" pitchFamily="2" charset="-122"/>
                <a:ea typeface="宋体" panose="02010600030101010101" pitchFamily="2" charset="-122"/>
                <a:cs typeface="+mn-cs"/>
              </a:rPr>
              <a:t>)–</a:t>
            </a:r>
            <a:r>
              <a:rPr lang="en-US" altLang="zh-CN" sz="2800" b="0" strike="noStrike" noProof="1" dirty="0" err="1">
                <a:solidFill>
                  <a:srgbClr val="0000FF"/>
                </a:solidFill>
                <a:latin typeface="宋体" panose="02010600030101010101" pitchFamily="2" charset="-122"/>
                <a:ea typeface="宋体" panose="02010600030101010101" pitchFamily="2" charset="-122"/>
                <a:cs typeface="+mn-cs"/>
              </a:rPr>
              <a:t>P</a:t>
            </a:r>
            <a:r>
              <a:rPr lang="en-US" altLang="zh-CN" sz="2800" b="0" strike="noStrike" baseline="-25000" noProof="1" dirty="0" err="1">
                <a:solidFill>
                  <a:srgbClr val="0000FF"/>
                </a:solidFill>
                <a:latin typeface="宋体" panose="02010600030101010101" pitchFamily="2" charset="-122"/>
                <a:ea typeface="宋体" panose="02010600030101010101" pitchFamily="2" charset="-122"/>
                <a:cs typeface="+mn-cs"/>
              </a:rPr>
              <a:t>compensation</a:t>
            </a:r>
            <a:r>
              <a:rPr lang="en-US" altLang="zh-CN" sz="2800" b="0" strike="noStrike" baseline="-25000" noProof="1" dirty="0">
                <a:solidFill>
                  <a:srgbClr val="0000FF"/>
                </a:solidFill>
                <a:latin typeface="宋体" panose="02010600030101010101" pitchFamily="2" charset="-122"/>
                <a:ea typeface="宋体" panose="02010600030101010101" pitchFamily="2" charset="-122"/>
                <a:cs typeface="+mn-cs"/>
              </a:rPr>
              <a:t> </a:t>
            </a:r>
            <a:r>
              <a:rPr lang="en-US" altLang="zh-CN" sz="2800" b="0" strike="noStrike" noProof="1" dirty="0">
                <a:solidFill>
                  <a:srgbClr val="0000FF"/>
                </a:solidFill>
                <a:latin typeface="宋体" panose="02010600030101010101" pitchFamily="2" charset="-122"/>
                <a:ea typeface="宋体" panose="02010600030101010101" pitchFamily="2" charset="-122"/>
                <a:cs typeface="+mn-cs"/>
              </a:rPr>
              <a:t>– </a:t>
            </a:r>
            <a:r>
              <a:rPr lang="en-US" altLang="zh-CN" sz="2800" b="0" strike="noStrike" noProof="1" dirty="0" err="1">
                <a:solidFill>
                  <a:srgbClr val="0000FF"/>
                </a:solidFill>
                <a:latin typeface="宋体" panose="02010600030101010101" pitchFamily="2" charset="-122"/>
                <a:ea typeface="宋体" panose="02010600030101010101" pitchFamily="2" charset="-122"/>
                <a:cs typeface="+mn-cs"/>
              </a:rPr>
              <a:t>Qoffset</a:t>
            </a:r>
            <a:r>
              <a:rPr lang="en-US" altLang="zh-CN" sz="2800" b="0" strike="noStrike" baseline="-25000" noProof="1" dirty="0" err="1">
                <a:solidFill>
                  <a:srgbClr val="0000FF"/>
                </a:solidFill>
                <a:latin typeface="宋体" panose="02010600030101010101" pitchFamily="2" charset="-122"/>
                <a:ea typeface="宋体" panose="02010600030101010101" pitchFamily="2" charset="-122"/>
                <a:cs typeface="+mn-cs"/>
              </a:rPr>
              <a:t>temp</a:t>
            </a:r>
            <a:endParaRPr lang="en-US" altLang="zh-CN" sz="2800" b="0" strike="noStrike" baseline="-25000" noProof="1" dirty="0">
              <a:solidFill>
                <a:srgbClr val="0000FF"/>
              </a:solidFill>
              <a:latin typeface="宋体" panose="02010600030101010101" pitchFamily="2" charset="-122"/>
              <a:ea typeface="宋体" panose="02010600030101010101" pitchFamily="2" charset="-122"/>
            </a:endParaRPr>
          </a:p>
          <a:p>
            <a:pPr indent="267970" algn="just" fontAlgn="base">
              <a:spcAft>
                <a:spcPts val="0"/>
              </a:spcAft>
            </a:pPr>
            <a:r>
              <a:rPr lang="en-US" altLang="zh-CN" sz="2800" b="0" strike="noStrike" noProof="1" dirty="0" err="1">
                <a:solidFill>
                  <a:srgbClr val="0000FF"/>
                </a:solidFill>
                <a:latin typeface="宋体" panose="02010600030101010101" pitchFamily="2" charset="-122"/>
                <a:ea typeface="宋体" panose="02010600030101010101" pitchFamily="2" charset="-122"/>
                <a:cs typeface="+mn-cs"/>
              </a:rPr>
              <a:t>Squal</a:t>
            </a:r>
            <a:r>
              <a:rPr lang="en-US" altLang="zh-CN" sz="2800" b="0" strike="noStrike" noProof="1" dirty="0">
                <a:solidFill>
                  <a:srgbClr val="0000FF"/>
                </a:solidFill>
                <a:latin typeface="宋体" panose="02010600030101010101" pitchFamily="2" charset="-122"/>
                <a:ea typeface="宋体" panose="02010600030101010101" pitchFamily="2" charset="-122"/>
                <a:cs typeface="+mn-cs"/>
              </a:rPr>
              <a:t> = </a:t>
            </a:r>
            <a:r>
              <a:rPr lang="en-US" altLang="zh-CN" sz="2800" b="0" strike="noStrike" noProof="1" dirty="0" err="1">
                <a:solidFill>
                  <a:srgbClr val="0000FF"/>
                </a:solidFill>
                <a:latin typeface="宋体" panose="02010600030101010101" pitchFamily="2" charset="-122"/>
                <a:ea typeface="宋体" panose="02010600030101010101" pitchFamily="2" charset="-122"/>
                <a:cs typeface="+mn-cs"/>
              </a:rPr>
              <a:t>Q</a:t>
            </a:r>
            <a:r>
              <a:rPr lang="en-US" altLang="zh-CN" sz="2800" b="0" strike="noStrike" baseline="-25000" noProof="1" dirty="0" err="1">
                <a:solidFill>
                  <a:srgbClr val="0000FF"/>
                </a:solidFill>
                <a:latin typeface="宋体" panose="02010600030101010101" pitchFamily="2" charset="-122"/>
                <a:ea typeface="宋体" panose="02010600030101010101" pitchFamily="2" charset="-122"/>
                <a:cs typeface="+mn-cs"/>
              </a:rPr>
              <a:t>qualmeas</a:t>
            </a:r>
            <a:r>
              <a:rPr lang="en-US" altLang="zh-CN" sz="2800" b="0" strike="noStrike" noProof="1" dirty="0">
                <a:solidFill>
                  <a:srgbClr val="0000FF"/>
                </a:solidFill>
                <a:latin typeface="宋体" panose="02010600030101010101" pitchFamily="2" charset="-122"/>
                <a:ea typeface="宋体" panose="02010600030101010101" pitchFamily="2" charset="-122"/>
                <a:cs typeface="+mn-cs"/>
              </a:rPr>
              <a:t>–(</a:t>
            </a:r>
            <a:r>
              <a:rPr lang="en-US" altLang="zh-CN" sz="2800" b="0" strike="noStrike" noProof="1" dirty="0" err="1">
                <a:solidFill>
                  <a:srgbClr val="0000FF"/>
                </a:solidFill>
                <a:latin typeface="宋体" panose="02010600030101010101" pitchFamily="2" charset="-122"/>
                <a:ea typeface="宋体" panose="02010600030101010101" pitchFamily="2" charset="-122"/>
                <a:cs typeface="+mn-cs"/>
              </a:rPr>
              <a:t>Q</a:t>
            </a:r>
            <a:r>
              <a:rPr lang="en-US" altLang="zh-CN" sz="2800" b="0" strike="noStrike" baseline="-25000" noProof="1" dirty="0" err="1">
                <a:solidFill>
                  <a:srgbClr val="0000FF"/>
                </a:solidFill>
                <a:latin typeface="宋体" panose="02010600030101010101" pitchFamily="2" charset="-122"/>
                <a:ea typeface="宋体" panose="02010600030101010101" pitchFamily="2" charset="-122"/>
                <a:cs typeface="+mn-cs"/>
              </a:rPr>
              <a:t>qualmin</a:t>
            </a:r>
            <a:r>
              <a:rPr lang="en-US" altLang="zh-CN" sz="2800" b="0" strike="noStrike" noProof="1" dirty="0">
                <a:solidFill>
                  <a:srgbClr val="0000FF"/>
                </a:solidFill>
                <a:latin typeface="宋体" panose="02010600030101010101" pitchFamily="2" charset="-122"/>
                <a:ea typeface="宋体" panose="02010600030101010101" pitchFamily="2" charset="-122"/>
                <a:cs typeface="+mn-cs"/>
              </a:rPr>
              <a:t>+ </a:t>
            </a:r>
            <a:r>
              <a:rPr lang="en-US" altLang="zh-CN" sz="2800" b="0" strike="noStrike" noProof="1" dirty="0" err="1">
                <a:solidFill>
                  <a:srgbClr val="0000FF"/>
                </a:solidFill>
                <a:latin typeface="宋体" panose="02010600030101010101" pitchFamily="2" charset="-122"/>
                <a:ea typeface="宋体" panose="02010600030101010101" pitchFamily="2" charset="-122"/>
                <a:cs typeface="+mn-cs"/>
              </a:rPr>
              <a:t>Q</a:t>
            </a:r>
            <a:r>
              <a:rPr lang="en-US" altLang="zh-CN" sz="2800" b="0" strike="noStrike" baseline="-25000" noProof="1" dirty="0" err="1">
                <a:solidFill>
                  <a:srgbClr val="0000FF"/>
                </a:solidFill>
                <a:latin typeface="宋体" panose="02010600030101010101" pitchFamily="2" charset="-122"/>
                <a:ea typeface="宋体" panose="02010600030101010101" pitchFamily="2" charset="-122"/>
                <a:cs typeface="+mn-cs"/>
              </a:rPr>
              <a:t>qualminoffset</a:t>
            </a:r>
            <a:r>
              <a:rPr lang="en-US" altLang="zh-CN" sz="2800" b="0" strike="noStrike" noProof="1" dirty="0">
                <a:solidFill>
                  <a:srgbClr val="0000FF"/>
                </a:solidFill>
                <a:latin typeface="宋体" panose="02010600030101010101" pitchFamily="2" charset="-122"/>
                <a:ea typeface="宋体" panose="02010600030101010101" pitchFamily="2" charset="-122"/>
                <a:cs typeface="+mn-cs"/>
              </a:rPr>
              <a:t>)–</a:t>
            </a:r>
            <a:r>
              <a:rPr lang="en-US" altLang="zh-CN" sz="2800" b="0" strike="noStrike" noProof="1" dirty="0" err="1">
                <a:solidFill>
                  <a:srgbClr val="0000FF"/>
                </a:solidFill>
                <a:latin typeface="宋体" panose="02010600030101010101" pitchFamily="2" charset="-122"/>
                <a:ea typeface="宋体" panose="02010600030101010101" pitchFamily="2" charset="-122"/>
                <a:cs typeface="+mn-cs"/>
              </a:rPr>
              <a:t>Qoffset</a:t>
            </a:r>
            <a:r>
              <a:rPr lang="en-US" altLang="zh-CN" sz="2800" b="0" strike="noStrike" baseline="-25000" noProof="1" dirty="0" err="1">
                <a:solidFill>
                  <a:srgbClr val="0000FF"/>
                </a:solidFill>
                <a:latin typeface="宋体" panose="02010600030101010101" pitchFamily="2" charset="-122"/>
                <a:ea typeface="宋体" panose="02010600030101010101" pitchFamily="2" charset="-122"/>
                <a:cs typeface="+mn-cs"/>
              </a:rPr>
              <a:t>temp</a:t>
            </a:r>
            <a:endParaRPr lang="en-US" altLang="zh-CN" sz="2800" b="0" strike="noStrike" baseline="-25000" noProof="1" dirty="0" err="1">
              <a:solidFill>
                <a:srgbClr val="0000FF"/>
              </a:solidFill>
              <a:latin typeface="宋体" panose="02010600030101010101" pitchFamily="2" charset="-122"/>
              <a:ea typeface="宋体" panose="02010600030101010101" pitchFamily="2" charset="-122"/>
            </a:endParaRPr>
          </a:p>
          <a:p>
            <a:pPr indent="267970" algn="just" fontAlgn="base">
              <a:spcAft>
                <a:spcPts val="0"/>
              </a:spcAft>
            </a:pPr>
            <a:endParaRPr lang="en-US" altLang="zh-CN" sz="2800" b="0" strike="noStrike" baseline="-25000" noProof="1" dirty="0">
              <a:solidFill>
                <a:srgbClr val="0000FF"/>
              </a:solidFill>
              <a:latin typeface="宋体" panose="02010600030101010101" pitchFamily="2" charset="-122"/>
              <a:ea typeface="宋体" panose="02010600030101010101" pitchFamily="2" charset="-122"/>
            </a:endParaRPr>
          </a:p>
          <a:p>
            <a:pPr indent="267970" algn="just" fontAlgn="base">
              <a:spcAft>
                <a:spcPts val="0"/>
              </a:spcAft>
            </a:pPr>
            <a:r>
              <a:rPr lang="en-US" altLang="zh-CN" sz="2800" strike="noStrike" noProof="1" dirty="0" smtClean="0">
                <a:solidFill>
                  <a:schemeClr val="tx1"/>
                </a:solidFill>
                <a:latin typeface="宋体" panose="02010600030101010101" pitchFamily="2" charset="-122"/>
                <a:ea typeface="宋体" panose="02010600030101010101" pitchFamily="2" charset="-122"/>
                <a:cs typeface="+mn-cs"/>
              </a:rPr>
              <a:t>  </a:t>
            </a:r>
            <a:r>
              <a:rPr lang="zh-CN" altLang="zh-CN" sz="2800" strike="noStrike" noProof="1" dirty="0" smtClean="0">
                <a:solidFill>
                  <a:schemeClr val="tx1"/>
                </a:solidFill>
                <a:latin typeface="宋体" panose="02010600030101010101" pitchFamily="2" charset="-122"/>
                <a:ea typeface="宋体" panose="02010600030101010101" pitchFamily="2" charset="-122"/>
                <a:cs typeface="+mn-cs"/>
              </a:rPr>
              <a:t>即</a:t>
            </a:r>
            <a:r>
              <a:rPr lang="zh-CN" altLang="zh-CN" sz="2800" strike="noStrike" noProof="1" dirty="0">
                <a:solidFill>
                  <a:schemeClr val="tx1"/>
                </a:solidFill>
                <a:latin typeface="宋体" panose="02010600030101010101" pitchFamily="2" charset="-122"/>
                <a:ea typeface="宋体" panose="02010600030101010101" pitchFamily="2" charset="-122"/>
                <a:cs typeface="+mn-cs"/>
              </a:rPr>
              <a:t>：小区选择接收电平值 </a:t>
            </a:r>
            <a:r>
              <a:rPr lang="en-US" altLang="zh-CN" sz="2800" strike="noStrike" noProof="1" dirty="0">
                <a:solidFill>
                  <a:schemeClr val="tx1"/>
                </a:solidFill>
                <a:latin typeface="宋体" panose="02010600030101010101" pitchFamily="2" charset="-122"/>
                <a:ea typeface="宋体" panose="02010600030101010101" pitchFamily="2" charset="-122"/>
                <a:cs typeface="+mn-cs"/>
              </a:rPr>
              <a:t>= </a:t>
            </a:r>
            <a:r>
              <a:rPr lang="zh-CN" altLang="zh-CN" sz="2800" strike="noStrike" noProof="1" dirty="0">
                <a:solidFill>
                  <a:schemeClr val="tx1"/>
                </a:solidFill>
                <a:latin typeface="宋体" panose="02010600030101010101" pitchFamily="2" charset="-122"/>
                <a:ea typeface="宋体" panose="02010600030101010101" pitchFamily="2" charset="-122"/>
                <a:cs typeface="+mn-cs"/>
              </a:rPr>
              <a:t>参考信号接收功率值–（最低接收电平值</a:t>
            </a:r>
            <a:r>
              <a:rPr lang="en-US" altLang="zh-CN" sz="2800" strike="noStrike" noProof="1" dirty="0">
                <a:solidFill>
                  <a:schemeClr val="tx1"/>
                </a:solidFill>
                <a:latin typeface="宋体" panose="02010600030101010101" pitchFamily="2" charset="-122"/>
                <a:ea typeface="宋体" panose="02010600030101010101" pitchFamily="2" charset="-122"/>
                <a:cs typeface="+mn-cs"/>
              </a:rPr>
              <a:t>+</a:t>
            </a:r>
            <a:r>
              <a:rPr lang="zh-CN" altLang="zh-CN" sz="2800" strike="noStrike" noProof="1" dirty="0">
                <a:solidFill>
                  <a:schemeClr val="tx1"/>
                </a:solidFill>
                <a:latin typeface="宋体" panose="02010600030101010101" pitchFamily="2" charset="-122"/>
                <a:ea typeface="宋体" panose="02010600030101010101" pitchFamily="2" charset="-122"/>
                <a:cs typeface="+mn-cs"/>
              </a:rPr>
              <a:t>最低接收电平值偏移）–功率补偿值–服务小区和邻区之间的暂时偏移量</a:t>
            </a:r>
            <a:endParaRPr lang="en-US" altLang="zh-CN" sz="2800" strike="noStrike" noProof="1" dirty="0">
              <a:solidFill>
                <a:schemeClr val="tx1"/>
              </a:solidFill>
              <a:latin typeface="宋体" panose="02010600030101010101" pitchFamily="2" charset="-122"/>
              <a:ea typeface="宋体" panose="02010600030101010101" pitchFamily="2" charset="-122"/>
            </a:endParaRPr>
          </a:p>
          <a:p>
            <a:pPr indent="267970" algn="just" fontAlgn="base">
              <a:spcAft>
                <a:spcPts val="0"/>
              </a:spcAft>
            </a:pPr>
            <a:r>
              <a:rPr lang="en-US" altLang="zh-CN" sz="2800" strike="noStrike" noProof="1" dirty="0" smtClean="0">
                <a:solidFill>
                  <a:schemeClr val="tx1"/>
                </a:solidFill>
                <a:latin typeface="宋体" panose="02010600030101010101" pitchFamily="2" charset="-122"/>
                <a:ea typeface="宋体" panose="02010600030101010101" pitchFamily="2" charset="-122"/>
                <a:cs typeface="+mn-cs"/>
              </a:rPr>
              <a:t>  </a:t>
            </a:r>
            <a:r>
              <a:rPr lang="zh-CN" altLang="zh-CN" sz="2800" strike="noStrike" noProof="1" dirty="0" smtClean="0">
                <a:solidFill>
                  <a:schemeClr val="tx1"/>
                </a:solidFill>
                <a:latin typeface="宋体" panose="02010600030101010101" pitchFamily="2" charset="-122"/>
                <a:ea typeface="宋体" panose="02010600030101010101" pitchFamily="2" charset="-122"/>
                <a:cs typeface="+mn-cs"/>
              </a:rPr>
              <a:t>小区</a:t>
            </a:r>
            <a:r>
              <a:rPr lang="zh-CN" altLang="zh-CN" sz="2800" strike="noStrike" noProof="1" dirty="0">
                <a:solidFill>
                  <a:schemeClr val="tx1"/>
                </a:solidFill>
                <a:latin typeface="宋体" panose="02010600030101010101" pitchFamily="2" charset="-122"/>
                <a:ea typeface="宋体" panose="02010600030101010101" pitchFamily="2" charset="-122"/>
                <a:cs typeface="+mn-cs"/>
              </a:rPr>
              <a:t>选择质量值 </a:t>
            </a:r>
            <a:r>
              <a:rPr lang="en-US" altLang="zh-CN" sz="2800" strike="noStrike" noProof="1" dirty="0">
                <a:solidFill>
                  <a:schemeClr val="tx1"/>
                </a:solidFill>
                <a:latin typeface="宋体" panose="02010600030101010101" pitchFamily="2" charset="-122"/>
                <a:ea typeface="宋体" panose="02010600030101010101" pitchFamily="2" charset="-122"/>
                <a:cs typeface="+mn-cs"/>
              </a:rPr>
              <a:t>= </a:t>
            </a:r>
            <a:r>
              <a:rPr lang="zh-CN" altLang="zh-CN" sz="2800" strike="noStrike" noProof="1" dirty="0">
                <a:solidFill>
                  <a:schemeClr val="tx1"/>
                </a:solidFill>
                <a:latin typeface="宋体" panose="02010600030101010101" pitchFamily="2" charset="-122"/>
                <a:ea typeface="宋体" panose="02010600030101010101" pitchFamily="2" charset="-122"/>
                <a:cs typeface="+mn-cs"/>
              </a:rPr>
              <a:t>参考信号接收质量值–（最低接收质量值</a:t>
            </a:r>
            <a:r>
              <a:rPr lang="en-US" altLang="zh-CN" sz="2800" strike="noStrike" noProof="1" dirty="0">
                <a:solidFill>
                  <a:schemeClr val="tx1"/>
                </a:solidFill>
                <a:latin typeface="宋体" panose="02010600030101010101" pitchFamily="2" charset="-122"/>
                <a:ea typeface="宋体" panose="02010600030101010101" pitchFamily="2" charset="-122"/>
                <a:cs typeface="+mn-cs"/>
              </a:rPr>
              <a:t>+</a:t>
            </a:r>
            <a:r>
              <a:rPr lang="zh-CN" altLang="zh-CN" sz="2800" strike="noStrike" noProof="1" dirty="0">
                <a:solidFill>
                  <a:schemeClr val="tx1"/>
                </a:solidFill>
                <a:latin typeface="宋体" panose="02010600030101010101" pitchFamily="2" charset="-122"/>
                <a:ea typeface="宋体" panose="02010600030101010101" pitchFamily="2" charset="-122"/>
                <a:cs typeface="+mn-cs"/>
              </a:rPr>
              <a:t>最低接收质量值偏移）–服务小区和邻区之间的暂时偏移量</a:t>
            </a:r>
            <a:endParaRPr lang="zh-CN" altLang="en-US" sz="2800" strike="noStrike" kern="100" noProof="1" dirty="0">
              <a:solidFill>
                <a:schemeClr val="tx1"/>
              </a:solidFill>
              <a:latin typeface="宋体" panose="02010600030101010101" pitchFamily="2" charset="-122"/>
              <a:ea typeface="宋体" panose="02010600030101010101" pitchFamily="2" charset="-122"/>
              <a:cs typeface="黑体" panose="02010609060101010101" charset="-122"/>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标题 1"/>
          <p:cNvSpPr txBox="1"/>
          <p:nvPr/>
        </p:nvSpPr>
        <p:spPr>
          <a:xfrm>
            <a:off x="2208213" y="404813"/>
            <a:ext cx="3468687" cy="622300"/>
          </a:xfrm>
          <a:prstGeom prst="rect">
            <a:avLst/>
          </a:prstGeom>
          <a:noFill/>
          <a:ln w="9525">
            <a:noFill/>
          </a:ln>
        </p:spPr>
        <p:txBody>
          <a:bodyPr lIns="91440" tIns="45720" rIns="91440" bIns="45720" anchor="ctr" anchorCtr="0"/>
          <a:p>
            <a:pPr>
              <a:lnSpc>
                <a:spcPct val="130000"/>
              </a:lnSpc>
            </a:pPr>
            <a:endParaRPr lang="zh-CN" altLang="zh-CN" sz="2800" dirty="0">
              <a:latin typeface="Garamond" panose="02020404030301010803" pitchFamily="18" charset="0"/>
              <a:ea typeface="宋体" panose="02010600030101010101" pitchFamily="2" charset="-122"/>
            </a:endParaRPr>
          </a:p>
        </p:txBody>
      </p:sp>
      <p:sp>
        <p:nvSpPr>
          <p:cNvPr id="52226" name="矩形 1"/>
          <p:cNvSpPr/>
          <p:nvPr/>
        </p:nvSpPr>
        <p:spPr>
          <a:xfrm>
            <a:off x="2065338" y="549275"/>
            <a:ext cx="8180387" cy="4614863"/>
          </a:xfrm>
          <a:prstGeom prst="rect">
            <a:avLst/>
          </a:prstGeom>
          <a:noFill/>
          <a:ln w="9525">
            <a:noFill/>
          </a:ln>
        </p:spPr>
        <p:txBody>
          <a:bodyPr wrap="square" anchor="t" anchorCtr="0">
            <a:spAutoFit/>
          </a:bodyPr>
          <a:p>
            <a:pPr>
              <a:lnSpc>
                <a:spcPct val="150000"/>
              </a:lnSpc>
            </a:pPr>
            <a:r>
              <a:rPr lang="en-US" altLang="zh-CN" sz="2800" dirty="0">
                <a:latin typeface="Arial" panose="020B0604020202020204" pitchFamily="34" charset="0"/>
                <a:ea typeface="宋体" panose="02010600030101010101" pitchFamily="2" charset="-122"/>
              </a:rPr>
              <a:t>2. </a:t>
            </a:r>
            <a:r>
              <a:rPr lang="zh-CN" altLang="zh-CN" sz="2800" dirty="0">
                <a:latin typeface="Arial" panose="020B0604020202020204" pitchFamily="34" charset="0"/>
                <a:ea typeface="宋体" panose="02010600030101010101" pitchFamily="2" charset="-122"/>
              </a:rPr>
              <a:t>物理资源</a:t>
            </a:r>
            <a:endParaRPr lang="zh-CN" altLang="zh-CN" sz="2800" dirty="0">
              <a:latin typeface="Arial" panose="020B0604020202020204" pitchFamily="34" charset="0"/>
              <a:ea typeface="宋体" panose="02010600030101010101" pitchFamily="2" charset="-122"/>
            </a:endParaRPr>
          </a:p>
          <a:p>
            <a:pPr>
              <a:lnSpc>
                <a:spcPct val="150000"/>
              </a:lnSpc>
            </a:pPr>
            <a:r>
              <a:rPr lang="en-US" altLang="zh-CN" sz="2800" dirty="0">
                <a:latin typeface="Arial" panose="020B0604020202020204" pitchFamily="34" charset="0"/>
                <a:ea typeface="宋体" panose="02010600030101010101" pitchFamily="2" charset="-122"/>
              </a:rPr>
              <a:t>1</a:t>
            </a:r>
            <a:r>
              <a:rPr lang="zh-CN" altLang="zh-CN" sz="2800" dirty="0">
                <a:latin typeface="Arial" panose="020B0604020202020204" pitchFamily="34" charset="0"/>
                <a:ea typeface="宋体" panose="02010600030101010101" pitchFamily="2" charset="-122"/>
              </a:rPr>
              <a:t>）天线端口</a:t>
            </a:r>
            <a:endParaRPr lang="zh-CN" altLang="zh-CN" sz="2800" dirty="0">
              <a:latin typeface="Arial" panose="020B0604020202020204" pitchFamily="34" charset="0"/>
              <a:ea typeface="宋体" panose="02010600030101010101" pitchFamily="2" charset="-122"/>
            </a:endParaRPr>
          </a:p>
          <a:p>
            <a:pPr>
              <a:lnSpc>
                <a:spcPct val="150000"/>
              </a:lnSpc>
            </a:pPr>
            <a:r>
              <a:rPr lang="en-US" altLang="zh-CN" sz="2800" dirty="0">
                <a:latin typeface="Arial" panose="020B0604020202020204" pitchFamily="34" charset="0"/>
                <a:ea typeface="宋体" panose="02010600030101010101" pitchFamily="2" charset="-122"/>
              </a:rPr>
              <a:t>        </a:t>
            </a:r>
            <a:r>
              <a:rPr lang="zh-CN" altLang="zh-CN" sz="2800" dirty="0">
                <a:latin typeface="Arial" panose="020B0604020202020204" pitchFamily="34" charset="0"/>
                <a:ea typeface="宋体" panose="02010600030101010101" pitchFamily="2" charset="-122"/>
              </a:rPr>
              <a:t>天线端口是由参考信号定义的逻辑发射通道</a:t>
            </a:r>
            <a:r>
              <a:rPr lang="zh-CN" altLang="en-US" sz="2800" dirty="0">
                <a:latin typeface="Arial" panose="020B0604020202020204" pitchFamily="34" charset="0"/>
                <a:ea typeface="宋体" panose="02010600030101010101" pitchFamily="2" charset="-122"/>
              </a:rPr>
              <a:t>，</a:t>
            </a:r>
            <a:r>
              <a:rPr lang="zh-CN" altLang="zh-CN" sz="2800" dirty="0">
                <a:latin typeface="Arial" panose="020B0604020202020204" pitchFamily="34" charset="0"/>
                <a:ea typeface="宋体" panose="02010600030101010101" pitchFamily="2" charset="-122"/>
              </a:rPr>
              <a:t>是物理信道或物理信号的一种基于空口环境的标识，相同的天线逻辑端口的信道环境变化一样，接收机可以根据天线逻辑端口进行信道估计从而对传输信号进行解调。</a:t>
            </a:r>
            <a:endParaRPr lang="zh-CN" altLang="en-US" sz="2800" dirty="0">
              <a:latin typeface="宋体" panose="02010600030101010101" pitchFamily="2" charset="-122"/>
              <a:ea typeface="宋体" panose="02010600030101010101" pitchFamily="2" charset="-122"/>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标题 1"/>
          <p:cNvSpPr txBox="1"/>
          <p:nvPr/>
        </p:nvSpPr>
        <p:spPr>
          <a:xfrm>
            <a:off x="2208213" y="404813"/>
            <a:ext cx="3468687" cy="622300"/>
          </a:xfrm>
          <a:prstGeom prst="rect">
            <a:avLst/>
          </a:prstGeom>
          <a:noFill/>
          <a:ln w="9525">
            <a:noFill/>
          </a:ln>
        </p:spPr>
        <p:txBody>
          <a:bodyPr lIns="91440" tIns="45720" rIns="91440" bIns="45720" anchor="ctr" anchorCtr="0"/>
          <a:p>
            <a:pPr>
              <a:lnSpc>
                <a:spcPct val="130000"/>
              </a:lnSpc>
            </a:pPr>
            <a:endParaRPr lang="zh-CN" altLang="zh-CN" sz="2800" dirty="0">
              <a:latin typeface="Garamond" panose="02020404030301010803" pitchFamily="18" charset="0"/>
              <a:ea typeface="宋体" panose="02010600030101010101" pitchFamily="2" charset="-122"/>
            </a:endParaRPr>
          </a:p>
        </p:txBody>
      </p:sp>
      <p:sp>
        <p:nvSpPr>
          <p:cNvPr id="54274" name="矩形 1"/>
          <p:cNvSpPr/>
          <p:nvPr/>
        </p:nvSpPr>
        <p:spPr>
          <a:xfrm>
            <a:off x="2065338" y="549275"/>
            <a:ext cx="8180387" cy="4614863"/>
          </a:xfrm>
          <a:prstGeom prst="rect">
            <a:avLst/>
          </a:prstGeom>
          <a:noFill/>
          <a:ln w="9525">
            <a:noFill/>
          </a:ln>
        </p:spPr>
        <p:txBody>
          <a:bodyPr wrap="square" anchor="t" anchorCtr="0">
            <a:spAutoFit/>
          </a:bodyPr>
          <a:p>
            <a:pPr>
              <a:lnSpc>
                <a:spcPct val="150000"/>
              </a:lnSpc>
            </a:pPr>
            <a:r>
              <a:rPr lang="en-US" altLang="zh-CN" sz="2800" dirty="0">
                <a:latin typeface="Arial" panose="020B0604020202020204" pitchFamily="34" charset="0"/>
                <a:ea typeface="宋体" panose="02010600030101010101" pitchFamily="2" charset="-122"/>
              </a:rPr>
              <a:t>2. </a:t>
            </a:r>
            <a:r>
              <a:rPr lang="zh-CN" altLang="zh-CN" sz="2800" dirty="0">
                <a:latin typeface="Arial" panose="020B0604020202020204" pitchFamily="34" charset="0"/>
                <a:ea typeface="宋体" panose="02010600030101010101" pitchFamily="2" charset="-122"/>
              </a:rPr>
              <a:t>物理资源</a:t>
            </a:r>
            <a:endParaRPr lang="zh-CN" altLang="zh-CN" sz="2800" dirty="0">
              <a:latin typeface="Arial" panose="020B0604020202020204" pitchFamily="34" charset="0"/>
              <a:ea typeface="宋体" panose="02010600030101010101" pitchFamily="2" charset="-122"/>
            </a:endParaRPr>
          </a:p>
          <a:p>
            <a:pPr>
              <a:lnSpc>
                <a:spcPct val="150000"/>
              </a:lnSpc>
            </a:pPr>
            <a:r>
              <a:rPr lang="en-US" altLang="zh-CN" sz="2800" dirty="0">
                <a:latin typeface="Arial" panose="020B0604020202020204" pitchFamily="34" charset="0"/>
                <a:ea typeface="宋体" panose="02010600030101010101" pitchFamily="2" charset="-122"/>
              </a:rPr>
              <a:t>1</a:t>
            </a:r>
            <a:r>
              <a:rPr lang="zh-CN" altLang="zh-CN" sz="2800" dirty="0">
                <a:latin typeface="Arial" panose="020B0604020202020204" pitchFamily="34" charset="0"/>
                <a:ea typeface="宋体" panose="02010600030101010101" pitchFamily="2" charset="-122"/>
              </a:rPr>
              <a:t>）天线端口</a:t>
            </a:r>
            <a:endParaRPr lang="zh-CN" altLang="zh-CN" sz="2800" dirty="0">
              <a:latin typeface="Arial" panose="020B0604020202020204" pitchFamily="34" charset="0"/>
              <a:ea typeface="宋体" panose="02010600030101010101" pitchFamily="2" charset="-122"/>
            </a:endParaRPr>
          </a:p>
          <a:p>
            <a:pPr>
              <a:lnSpc>
                <a:spcPct val="150000"/>
              </a:lnSpc>
            </a:pPr>
            <a:r>
              <a:rPr lang="en-US" altLang="zh-CN" sz="2800" dirty="0">
                <a:latin typeface="Arial" panose="020B0604020202020204" pitchFamily="34" charset="0"/>
                <a:ea typeface="宋体" panose="02010600030101010101" pitchFamily="2" charset="-122"/>
              </a:rPr>
              <a:t>       </a:t>
            </a:r>
            <a:r>
              <a:rPr lang="zh-CN" altLang="zh-CN" sz="2800" dirty="0">
                <a:latin typeface="Arial" panose="020B0604020202020204" pitchFamily="34" charset="0"/>
                <a:ea typeface="宋体" panose="02010600030101010101" pitchFamily="2" charset="-122"/>
              </a:rPr>
              <a:t>在同一天线端口上，某一符号上的信道可以由另一符号上的信道来推知。如果一个天线端口上某一符号传输的信道的大尺度性能可以被另一天线端口上某一符号传输的信道所推知，则这两个天线端口被称为准共址。</a:t>
            </a:r>
            <a:endParaRPr lang="zh-CN" altLang="en-US" sz="2800" dirty="0">
              <a:latin typeface="宋体" panose="02010600030101010101" pitchFamily="2" charset="-122"/>
              <a:ea typeface="宋体" panose="02010600030101010101" pitchFamily="2" charset="-122"/>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标题 1"/>
          <p:cNvSpPr>
            <a:spLocks noGrp="1"/>
          </p:cNvSpPr>
          <p:nvPr>
            <p:ph type="title"/>
          </p:nvPr>
        </p:nvSpPr>
        <p:spPr/>
        <p:txBody>
          <a:bodyPr vert="horz" wrap="square" lIns="91440" tIns="45720" rIns="91440" bIns="45720" anchor="t" anchorCtr="0"/>
          <a:p>
            <a:pPr eaLnBrk="1" hangingPunct="1"/>
            <a:r>
              <a:rPr lang="en-US" altLang="zh-CN" dirty="0"/>
              <a:t>7.2 5G</a:t>
            </a:r>
            <a:r>
              <a:rPr lang="zh-CN" altLang="zh-CN" dirty="0"/>
              <a:t>网络架构及关键网络技术</a:t>
            </a:r>
            <a:endParaRPr lang="zh-CN" altLang="en-US" dirty="0"/>
          </a:p>
        </p:txBody>
      </p:sp>
      <p:sp>
        <p:nvSpPr>
          <p:cNvPr id="68610" name="内容占位符 2"/>
          <p:cNvSpPr>
            <a:spLocks noGrp="1"/>
          </p:cNvSpPr>
          <p:nvPr>
            <p:ph idx="1"/>
          </p:nvPr>
        </p:nvSpPr>
        <p:spPr>
          <a:xfrm>
            <a:off x="1981200" y="1600200"/>
            <a:ext cx="8229600" cy="1219200"/>
          </a:xfrm>
        </p:spPr>
        <p:txBody>
          <a:bodyPr vert="horz" wrap="square" lIns="91440" tIns="45720" rIns="91440" bIns="45720" anchor="t" anchorCtr="0"/>
          <a:p>
            <a:pPr eaLnBrk="1" hangingPunct="1"/>
            <a:r>
              <a:rPr lang="en-US" altLang="zh-CN" dirty="0"/>
              <a:t>7.2.1 5G</a:t>
            </a:r>
            <a:r>
              <a:rPr lang="zh-CN" altLang="zh-CN" dirty="0"/>
              <a:t>网络架构</a:t>
            </a:r>
            <a:endParaRPr lang="en-US" altLang="zh-CN" dirty="0"/>
          </a:p>
          <a:p>
            <a:pPr eaLnBrk="1" hangingPunct="1"/>
            <a:r>
              <a:rPr lang="en-US" altLang="zh-CN" b="1" dirty="0"/>
              <a:t>1</a:t>
            </a:r>
            <a:r>
              <a:rPr lang="zh-CN" altLang="zh-CN" b="1" dirty="0"/>
              <a:t>．</a:t>
            </a:r>
            <a:r>
              <a:rPr lang="en-US" altLang="zh-CN" b="1" dirty="0"/>
              <a:t>5G</a:t>
            </a:r>
            <a:r>
              <a:rPr lang="zh-CN" altLang="zh-CN" b="1" dirty="0"/>
              <a:t>网络逻辑架构</a:t>
            </a:r>
            <a:endParaRPr lang="zh-CN" altLang="zh-CN" b="1" dirty="0"/>
          </a:p>
        </p:txBody>
      </p:sp>
      <p:grpSp>
        <p:nvGrpSpPr>
          <p:cNvPr id="68611" name="Group 1"/>
          <p:cNvGrpSpPr>
            <a:grpSpLocks noChangeAspect="1"/>
          </p:cNvGrpSpPr>
          <p:nvPr/>
        </p:nvGrpSpPr>
        <p:grpSpPr>
          <a:xfrm>
            <a:off x="3810000" y="2655888"/>
            <a:ext cx="5364163" cy="3500437"/>
            <a:chOff x="1800" y="4459"/>
            <a:chExt cx="7087" cy="4626"/>
          </a:xfrm>
        </p:grpSpPr>
        <p:sp>
          <p:nvSpPr>
            <p:cNvPr id="68612" name="AutoShape 12"/>
            <p:cNvSpPr>
              <a:spLocks noChangeAspect="1" noTextEdit="1"/>
            </p:cNvSpPr>
            <p:nvPr/>
          </p:nvSpPr>
          <p:spPr>
            <a:xfrm>
              <a:off x="1800" y="4459"/>
              <a:ext cx="7087" cy="4626"/>
            </a:xfrm>
            <a:prstGeom prst="rect">
              <a:avLst/>
            </a:prstGeom>
            <a:noFill/>
            <a:ln w="9525">
              <a:noFill/>
            </a:ln>
          </p:spPr>
          <p:txBody>
            <a:bodyPr anchor="t" anchorCtr="0"/>
            <a:p>
              <a:endParaRPr lang="zh-CN" altLang="en-US">
                <a:latin typeface="Arial" panose="020B0604020202020204" pitchFamily="34" charset="0"/>
                <a:ea typeface="宋体" panose="02010600030101010101" pitchFamily="2" charset="-122"/>
              </a:endParaRPr>
            </a:p>
          </p:txBody>
        </p:sp>
        <p:grpSp>
          <p:nvGrpSpPr>
            <p:cNvPr id="68613" name="Group 2"/>
            <p:cNvGrpSpPr/>
            <p:nvPr/>
          </p:nvGrpSpPr>
          <p:grpSpPr>
            <a:xfrm>
              <a:off x="1848" y="4518"/>
              <a:ext cx="6992" cy="4502"/>
              <a:chOff x="2456" y="4811"/>
              <a:chExt cx="6992" cy="4502"/>
            </a:xfrm>
          </p:grpSpPr>
          <p:pic>
            <p:nvPicPr>
              <p:cNvPr id="68614" name="Picture 11"/>
              <p:cNvPicPr>
                <a:picLocks noChangeAspect="1"/>
              </p:cNvPicPr>
              <p:nvPr/>
            </p:nvPicPr>
            <p:blipFill>
              <a:blip r:embed="rId1"/>
              <a:stretch>
                <a:fillRect/>
              </a:stretch>
            </p:blipFill>
            <p:spPr>
              <a:xfrm>
                <a:off x="2456" y="4811"/>
                <a:ext cx="6992" cy="4280"/>
              </a:xfrm>
              <a:prstGeom prst="rect">
                <a:avLst/>
              </a:prstGeom>
              <a:noFill/>
              <a:ln w="9525">
                <a:noFill/>
              </a:ln>
            </p:spPr>
          </p:pic>
          <p:grpSp>
            <p:nvGrpSpPr>
              <p:cNvPr id="68615" name="Group 3"/>
              <p:cNvGrpSpPr/>
              <p:nvPr/>
            </p:nvGrpSpPr>
            <p:grpSpPr>
              <a:xfrm>
                <a:off x="2476" y="4826"/>
                <a:ext cx="6954" cy="4487"/>
                <a:chOff x="2473" y="4513"/>
                <a:chExt cx="6954" cy="4487"/>
              </a:xfrm>
            </p:grpSpPr>
            <p:sp>
              <p:nvSpPr>
                <p:cNvPr id="68616" name="Rectangle 10"/>
                <p:cNvSpPr/>
                <p:nvPr/>
              </p:nvSpPr>
              <p:spPr>
                <a:xfrm>
                  <a:off x="2473" y="4513"/>
                  <a:ext cx="6954" cy="4487"/>
                </a:xfrm>
                <a:prstGeom prst="rect">
                  <a:avLst/>
                </a:prstGeom>
                <a:noFill/>
                <a:ln w="9525" cap="flat" cmpd="sng">
                  <a:solidFill>
                    <a:srgbClr val="000000"/>
                  </a:solidFill>
                  <a:prstDash val="solid"/>
                  <a:miter/>
                  <a:headEnd type="none" w="med" len="med"/>
                  <a:tailEnd type="none" w="med" len="med"/>
                </a:ln>
              </p:spPr>
              <p:txBody>
                <a:bodyPr anchor="t" anchorCtr="0"/>
                <a:p>
                  <a:pPr>
                    <a:buClrTx/>
                    <a:buFontTx/>
                  </a:pPr>
                  <a:endParaRPr lang="zh-CN" altLang="en-US" sz="1200" dirty="0">
                    <a:latin typeface="Arial" panose="020B0604020202020204" pitchFamily="34" charset="0"/>
                    <a:ea typeface="宋体" panose="02010600030101010101" pitchFamily="2" charset="-122"/>
                  </a:endParaRPr>
                </a:p>
              </p:txBody>
            </p:sp>
            <p:sp>
              <p:nvSpPr>
                <p:cNvPr id="68617" name="Text Box 9"/>
                <p:cNvSpPr txBox="1"/>
                <p:nvPr/>
              </p:nvSpPr>
              <p:spPr>
                <a:xfrm>
                  <a:off x="5661" y="5286"/>
                  <a:ext cx="1026" cy="373"/>
                </a:xfrm>
                <a:prstGeom prst="rect">
                  <a:avLst/>
                </a:prstGeom>
                <a:noFill/>
                <a:ln w="9525">
                  <a:noFill/>
                </a:ln>
              </p:spPr>
              <p:txBody>
                <a:bodyPr lIns="0" tIns="0" rIns="0" bIns="0" anchor="t" anchorCtr="0"/>
                <a:p>
                  <a:pPr algn="ctr">
                    <a:buClrTx/>
                    <a:buFontTx/>
                  </a:pPr>
                  <a:r>
                    <a:rPr lang="zh-CN" altLang="en-US" sz="1200" dirty="0">
                      <a:latin typeface="Times New Roman" panose="02020603050405020304" pitchFamily="18" charset="0"/>
                      <a:ea typeface="宋体" panose="02010600030101010101" pitchFamily="2" charset="-122"/>
                    </a:rPr>
                    <a:t>控制平面</a:t>
                  </a:r>
                  <a:endParaRPr lang="zh-CN" altLang="en-US" sz="1200" b="0" dirty="0">
                    <a:latin typeface="Arial" panose="020B0604020202020204" pitchFamily="34" charset="0"/>
                    <a:ea typeface="宋体" panose="02010600030101010101" pitchFamily="2" charset="-122"/>
                  </a:endParaRPr>
                </a:p>
              </p:txBody>
            </p:sp>
            <p:sp>
              <p:nvSpPr>
                <p:cNvPr id="68618" name="Text Box 8"/>
                <p:cNvSpPr txBox="1"/>
                <p:nvPr/>
              </p:nvSpPr>
              <p:spPr>
                <a:xfrm>
                  <a:off x="3887" y="8683"/>
                  <a:ext cx="1026" cy="267"/>
                </a:xfrm>
                <a:prstGeom prst="rect">
                  <a:avLst/>
                </a:prstGeom>
                <a:noFill/>
                <a:ln w="9525">
                  <a:noFill/>
                </a:ln>
              </p:spPr>
              <p:txBody>
                <a:bodyPr lIns="0" tIns="0" rIns="0" bIns="0" anchor="t" anchorCtr="0"/>
                <a:p>
                  <a:pPr algn="ctr">
                    <a:buClrTx/>
                    <a:buFontTx/>
                  </a:pPr>
                  <a:r>
                    <a:rPr lang="zh-CN" altLang="en-US" sz="1200" dirty="0">
                      <a:latin typeface="Times New Roman" panose="02020603050405020304" pitchFamily="18" charset="0"/>
                      <a:ea typeface="宋体" panose="02010600030101010101" pitchFamily="2" charset="-122"/>
                    </a:rPr>
                    <a:t>接入平面</a:t>
                  </a:r>
                  <a:endParaRPr lang="zh-CN" altLang="en-US" sz="1200" b="0" dirty="0">
                    <a:latin typeface="Arial" panose="020B0604020202020204" pitchFamily="34" charset="0"/>
                    <a:ea typeface="宋体" panose="02010600030101010101" pitchFamily="2" charset="-122"/>
                  </a:endParaRPr>
                </a:p>
              </p:txBody>
            </p:sp>
            <p:sp>
              <p:nvSpPr>
                <p:cNvPr id="68619" name="Text Box 7"/>
                <p:cNvSpPr txBox="1"/>
                <p:nvPr/>
              </p:nvSpPr>
              <p:spPr>
                <a:xfrm>
                  <a:off x="6923" y="8676"/>
                  <a:ext cx="1026" cy="323"/>
                </a:xfrm>
                <a:prstGeom prst="rect">
                  <a:avLst/>
                </a:prstGeom>
                <a:noFill/>
                <a:ln w="9525">
                  <a:noFill/>
                </a:ln>
              </p:spPr>
              <p:txBody>
                <a:bodyPr lIns="0" tIns="0" rIns="0" bIns="0" anchor="t" anchorCtr="0"/>
                <a:p>
                  <a:pPr algn="ctr">
                    <a:buClrTx/>
                    <a:buFontTx/>
                  </a:pPr>
                  <a:r>
                    <a:rPr lang="zh-CN" altLang="en-US" sz="1200" dirty="0">
                      <a:latin typeface="Times New Roman" panose="02020603050405020304" pitchFamily="18" charset="0"/>
                      <a:ea typeface="宋体" panose="02010600030101010101" pitchFamily="2" charset="-122"/>
                    </a:rPr>
                    <a:t>转发平面</a:t>
                  </a:r>
                  <a:endParaRPr lang="zh-CN" altLang="en-US" sz="1200" b="0" dirty="0">
                    <a:latin typeface="Arial" panose="020B0604020202020204" pitchFamily="34" charset="0"/>
                    <a:ea typeface="宋体" panose="02010600030101010101" pitchFamily="2" charset="-122"/>
                  </a:endParaRPr>
                </a:p>
              </p:txBody>
            </p:sp>
            <p:sp>
              <p:nvSpPr>
                <p:cNvPr id="68620" name="Text Box 6"/>
                <p:cNvSpPr txBox="1"/>
                <p:nvPr/>
              </p:nvSpPr>
              <p:spPr>
                <a:xfrm>
                  <a:off x="3154" y="5001"/>
                  <a:ext cx="1919" cy="373"/>
                </a:xfrm>
                <a:prstGeom prst="rect">
                  <a:avLst/>
                </a:prstGeom>
                <a:noFill/>
                <a:ln w="9525">
                  <a:noFill/>
                </a:ln>
              </p:spPr>
              <p:txBody>
                <a:bodyPr lIns="0" tIns="0" rIns="0" bIns="0" anchor="t" anchorCtr="0"/>
                <a:p>
                  <a:pPr algn="ctr">
                    <a:buClrTx/>
                    <a:buFontTx/>
                  </a:pPr>
                  <a:r>
                    <a:rPr lang="en-US" altLang="zh-CN" sz="1200" dirty="0">
                      <a:latin typeface="Times New Roman" panose="02020603050405020304" pitchFamily="18" charset="0"/>
                      <a:ea typeface="宋体" panose="02010600030101010101" pitchFamily="2" charset="-122"/>
                    </a:rPr>
                    <a:t>5G</a:t>
                  </a:r>
                  <a:r>
                    <a:rPr lang="zh-CN" altLang="en-US" sz="1200" dirty="0">
                      <a:latin typeface="Times New Roman" panose="02020603050405020304" pitchFamily="18" charset="0"/>
                      <a:ea typeface="宋体" panose="02010600030101010101" pitchFamily="2" charset="-122"/>
                    </a:rPr>
                    <a:t>网络逻辑架构</a:t>
                  </a:r>
                  <a:endParaRPr lang="zh-CN" altLang="en-US" sz="1200" b="0" dirty="0">
                    <a:latin typeface="Arial" panose="020B0604020202020204" pitchFamily="34" charset="0"/>
                    <a:ea typeface="宋体" panose="02010600030101010101" pitchFamily="2" charset="-122"/>
                  </a:endParaRPr>
                </a:p>
              </p:txBody>
            </p:sp>
            <p:sp>
              <p:nvSpPr>
                <p:cNvPr id="68621" name="Text Box 5"/>
                <p:cNvSpPr txBox="1"/>
                <p:nvPr/>
              </p:nvSpPr>
              <p:spPr>
                <a:xfrm>
                  <a:off x="4778" y="8218"/>
                  <a:ext cx="772" cy="287"/>
                </a:xfrm>
                <a:prstGeom prst="rect">
                  <a:avLst/>
                </a:prstGeom>
                <a:noFill/>
                <a:ln w="9525">
                  <a:noFill/>
                </a:ln>
              </p:spPr>
              <p:txBody>
                <a:bodyPr lIns="0" tIns="0" rIns="0" bIns="0" anchor="t" anchorCtr="0"/>
                <a:p>
                  <a:pPr algn="ctr">
                    <a:buClrTx/>
                    <a:buFontTx/>
                  </a:pPr>
                  <a:r>
                    <a:rPr lang="en-US" altLang="zh-CN" sz="1200" dirty="0">
                      <a:latin typeface="Times New Roman" panose="02020603050405020304" pitchFamily="18" charset="0"/>
                      <a:ea typeface="宋体" panose="02010600030101010101" pitchFamily="2" charset="-122"/>
                    </a:rPr>
                    <a:t>C-RAN</a:t>
                  </a:r>
                  <a:endParaRPr lang="en-US" altLang="zh-CN" sz="1200" b="0" dirty="0">
                    <a:latin typeface="Arial" panose="020B0604020202020204" pitchFamily="34" charset="0"/>
                    <a:ea typeface="宋体" panose="02010600030101010101" pitchFamily="2" charset="-122"/>
                  </a:endParaRPr>
                </a:p>
              </p:txBody>
            </p:sp>
            <p:sp>
              <p:nvSpPr>
                <p:cNvPr id="68622" name="Text Box 4"/>
                <p:cNvSpPr txBox="1"/>
                <p:nvPr/>
              </p:nvSpPr>
              <p:spPr>
                <a:xfrm>
                  <a:off x="4062" y="7553"/>
                  <a:ext cx="772" cy="287"/>
                </a:xfrm>
                <a:prstGeom prst="rect">
                  <a:avLst/>
                </a:prstGeom>
                <a:noFill/>
                <a:ln w="9525">
                  <a:noFill/>
                </a:ln>
              </p:spPr>
              <p:txBody>
                <a:bodyPr lIns="0" tIns="0" rIns="0" bIns="0" anchor="t" anchorCtr="0"/>
                <a:p>
                  <a:pPr algn="ctr">
                    <a:buClrTx/>
                    <a:buFontTx/>
                  </a:pPr>
                  <a:r>
                    <a:rPr lang="en-US" altLang="zh-CN" sz="1200" dirty="0">
                      <a:latin typeface="Times New Roman" panose="02020603050405020304" pitchFamily="18" charset="0"/>
                      <a:ea typeface="宋体" panose="02010600030101010101" pitchFamily="2" charset="-122"/>
                    </a:rPr>
                    <a:t>D-RAN</a:t>
                  </a:r>
                  <a:endParaRPr lang="en-US" altLang="zh-CN" sz="1200" b="0" dirty="0">
                    <a:latin typeface="Arial" panose="020B0604020202020204" pitchFamily="34" charset="0"/>
                    <a:ea typeface="宋体" panose="02010600030101010101" pitchFamily="2" charset="-122"/>
                  </a:endParaRPr>
                </a:p>
              </p:txBody>
            </p:sp>
          </p:grpSp>
        </p:gr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标题 1"/>
          <p:cNvSpPr>
            <a:spLocks noGrp="1"/>
          </p:cNvSpPr>
          <p:nvPr>
            <p:ph type="title"/>
          </p:nvPr>
        </p:nvSpPr>
        <p:spPr/>
        <p:txBody>
          <a:bodyPr vert="horz" wrap="square" lIns="91440" tIns="45720" rIns="91440" bIns="45720" anchor="t" anchorCtr="0"/>
          <a:p>
            <a:pPr eaLnBrk="1" hangingPunct="1"/>
            <a:r>
              <a:rPr lang="en-US" altLang="zh-CN" dirty="0"/>
              <a:t>2</a:t>
            </a:r>
            <a:r>
              <a:rPr lang="zh-CN" altLang="zh-CN" dirty="0"/>
              <a:t>．</a:t>
            </a:r>
            <a:r>
              <a:rPr lang="en-US" altLang="zh-CN" dirty="0"/>
              <a:t>5G</a:t>
            </a:r>
            <a:r>
              <a:rPr lang="zh-CN" altLang="zh-CN" dirty="0"/>
              <a:t>承载网络架构</a:t>
            </a:r>
            <a:endParaRPr lang="zh-CN" altLang="en-US" dirty="0"/>
          </a:p>
        </p:txBody>
      </p:sp>
      <p:grpSp>
        <p:nvGrpSpPr>
          <p:cNvPr id="69634" name="Group 2"/>
          <p:cNvGrpSpPr/>
          <p:nvPr/>
        </p:nvGrpSpPr>
        <p:grpSpPr>
          <a:xfrm>
            <a:off x="2319338" y="1198563"/>
            <a:ext cx="7620000" cy="4508500"/>
            <a:chOff x="1968" y="1273"/>
            <a:chExt cx="8089" cy="4217"/>
          </a:xfrm>
        </p:grpSpPr>
        <p:pic>
          <p:nvPicPr>
            <p:cNvPr id="69635" name="Picture 3"/>
            <p:cNvPicPr>
              <a:picLocks noChangeAspect="1"/>
            </p:cNvPicPr>
            <p:nvPr/>
          </p:nvPicPr>
          <p:blipFill>
            <a:blip r:embed="rId1"/>
            <a:stretch>
              <a:fillRect/>
            </a:stretch>
          </p:blipFill>
          <p:spPr>
            <a:xfrm>
              <a:off x="1968" y="1273"/>
              <a:ext cx="8089" cy="4135"/>
            </a:xfrm>
            <a:prstGeom prst="rect">
              <a:avLst/>
            </a:prstGeom>
            <a:noFill/>
            <a:ln w="9525">
              <a:noFill/>
            </a:ln>
          </p:spPr>
        </p:pic>
        <p:sp>
          <p:nvSpPr>
            <p:cNvPr id="69636" name="AutoShape 4"/>
            <p:cNvSpPr/>
            <p:nvPr/>
          </p:nvSpPr>
          <p:spPr>
            <a:xfrm>
              <a:off x="2856" y="4375"/>
              <a:ext cx="7041" cy="1115"/>
            </a:xfrm>
            <a:prstGeom prst="roundRect">
              <a:avLst>
                <a:gd name="adj" fmla="val 16667"/>
              </a:avLst>
            </a:prstGeom>
            <a:noFill/>
            <a:ln w="9525" cap="flat" cmpd="sng">
              <a:solidFill>
                <a:srgbClr val="000000"/>
              </a:solidFill>
              <a:prstDash val="sysDot"/>
              <a:round/>
              <a:headEnd type="none" w="med" len="med"/>
              <a:tailEnd type="none" w="med" len="med"/>
            </a:ln>
          </p:spPr>
          <p:txBody>
            <a:bodyPr anchor="t" anchorCtr="0"/>
            <a:p>
              <a:pPr>
                <a:buClrTx/>
                <a:buFontTx/>
              </a:pPr>
              <a:endParaRPr lang="zh-CN" altLang="en-US" dirty="0">
                <a:latin typeface="Arial" panose="020B0604020202020204" pitchFamily="34" charset="0"/>
                <a:ea typeface="宋体" panose="02010600030101010101" pitchFamily="2" charset="-122"/>
              </a:endParaRPr>
            </a:p>
          </p:txBody>
        </p:sp>
        <p:sp>
          <p:nvSpPr>
            <p:cNvPr id="69637" name="AutoShape 5"/>
            <p:cNvSpPr/>
            <p:nvPr/>
          </p:nvSpPr>
          <p:spPr>
            <a:xfrm>
              <a:off x="3298" y="4462"/>
              <a:ext cx="167" cy="576"/>
            </a:xfrm>
            <a:prstGeom prst="leftBrace">
              <a:avLst>
                <a:gd name="adj1" fmla="val 28694"/>
                <a:gd name="adj2" fmla="val 50000"/>
              </a:avLst>
            </a:prstGeom>
            <a:noFill/>
            <a:ln w="9525" cap="flat" cmpd="sng">
              <a:solidFill>
                <a:srgbClr val="000000"/>
              </a:solidFill>
              <a:prstDash val="solid"/>
              <a:round/>
              <a:headEnd type="none" w="med" len="med"/>
              <a:tailEnd type="none" w="med" len="med"/>
            </a:ln>
          </p:spPr>
          <p:txBody>
            <a:bodyPr anchor="t" anchorCtr="0"/>
            <a:p>
              <a:pPr>
                <a:buClrTx/>
                <a:buFontTx/>
              </a:pPr>
              <a:endParaRPr lang="zh-CN" altLang="en-US" dirty="0">
                <a:latin typeface="Arial" panose="020B0604020202020204" pitchFamily="34" charset="0"/>
                <a:ea typeface="宋体" panose="02010600030101010101" pitchFamily="2" charset="-122"/>
              </a:endParaRPr>
            </a:p>
          </p:txBody>
        </p:sp>
      </p:grpSp>
      <p:sp>
        <p:nvSpPr>
          <p:cNvPr id="69638" name="矩形 6"/>
          <p:cNvSpPr/>
          <p:nvPr/>
        </p:nvSpPr>
        <p:spPr>
          <a:xfrm>
            <a:off x="4606925" y="5791200"/>
            <a:ext cx="3013075" cy="368300"/>
          </a:xfrm>
          <a:prstGeom prst="rect">
            <a:avLst/>
          </a:prstGeom>
          <a:noFill/>
          <a:ln w="9525">
            <a:noFill/>
          </a:ln>
        </p:spPr>
        <p:txBody>
          <a:bodyPr wrap="none" anchor="t" anchorCtr="0">
            <a:spAutoFit/>
          </a:bodyPr>
          <a:p>
            <a:pPr>
              <a:buClrTx/>
              <a:buFontTx/>
            </a:pPr>
            <a:r>
              <a:rPr lang="zh-CN" altLang="zh-CN" dirty="0">
                <a:latin typeface="Arial" panose="020B0604020202020204" pitchFamily="34" charset="0"/>
                <a:ea typeface="宋体" panose="02010600030101010101" pitchFamily="2" charset="-122"/>
              </a:rPr>
              <a:t>图</a:t>
            </a:r>
            <a:r>
              <a:rPr lang="en-US" altLang="zh-CN" dirty="0">
                <a:latin typeface="Arial" panose="020B0604020202020204" pitchFamily="34" charset="0"/>
                <a:ea typeface="宋体" panose="02010600030101010101" pitchFamily="2" charset="-122"/>
              </a:rPr>
              <a:t>7-7  5G</a:t>
            </a:r>
            <a:r>
              <a:rPr lang="zh-CN" altLang="zh-CN" dirty="0">
                <a:latin typeface="Arial" panose="020B0604020202020204" pitchFamily="34" charset="0"/>
                <a:ea typeface="宋体" panose="02010600030101010101" pitchFamily="2" charset="-122"/>
              </a:rPr>
              <a:t>承载网络总体架构</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0657" name="Picture 2"/>
          <p:cNvPicPr>
            <a:picLocks noChangeAspect="1"/>
          </p:cNvPicPr>
          <p:nvPr/>
        </p:nvPicPr>
        <p:blipFill>
          <a:blip r:embed="rId1"/>
          <a:stretch>
            <a:fillRect/>
          </a:stretch>
        </p:blipFill>
        <p:spPr>
          <a:xfrm>
            <a:off x="1447800" y="1016000"/>
            <a:ext cx="9705975" cy="3827463"/>
          </a:xfrm>
          <a:prstGeom prst="rect">
            <a:avLst/>
          </a:prstGeom>
          <a:noFill/>
          <a:ln w="9525">
            <a:noFill/>
          </a:ln>
        </p:spPr>
      </p:pic>
      <p:sp>
        <p:nvSpPr>
          <p:cNvPr id="70658" name="矩形 3"/>
          <p:cNvSpPr/>
          <p:nvPr/>
        </p:nvSpPr>
        <p:spPr>
          <a:xfrm>
            <a:off x="3525838" y="5029200"/>
            <a:ext cx="4953000" cy="368300"/>
          </a:xfrm>
          <a:prstGeom prst="rect">
            <a:avLst/>
          </a:prstGeom>
          <a:noFill/>
          <a:ln w="9525">
            <a:noFill/>
          </a:ln>
        </p:spPr>
        <p:txBody>
          <a:bodyPr anchor="t" anchorCtr="0">
            <a:spAutoFit/>
          </a:bodyPr>
          <a:p>
            <a:pPr>
              <a:buClrTx/>
              <a:buFontTx/>
            </a:pPr>
            <a:r>
              <a:rPr lang="zh-CN" altLang="zh-CN" dirty="0">
                <a:latin typeface="Arial" panose="020B0604020202020204" pitchFamily="34" charset="0"/>
                <a:ea typeface="宋体" panose="02010600030101010101" pitchFamily="2" charset="-122"/>
              </a:rPr>
              <a:t>图</a:t>
            </a:r>
            <a:r>
              <a:rPr lang="en-US" altLang="zh-CN" dirty="0">
                <a:latin typeface="Arial" panose="020B0604020202020204" pitchFamily="34" charset="0"/>
                <a:ea typeface="宋体" panose="02010600030101010101" pitchFamily="2" charset="-122"/>
              </a:rPr>
              <a:t>7-8  5G</a:t>
            </a:r>
            <a:r>
              <a:rPr lang="zh-CN" altLang="zh-CN" dirty="0">
                <a:latin typeface="Arial" panose="020B0604020202020204" pitchFamily="34" charset="0"/>
                <a:ea typeface="宋体" panose="02010600030101010101" pitchFamily="2" charset="-122"/>
              </a:rPr>
              <a:t>承载网络的连接需求和网络分层关系</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矩形 3"/>
          <p:cNvSpPr/>
          <p:nvPr/>
        </p:nvSpPr>
        <p:spPr>
          <a:xfrm>
            <a:off x="3657600" y="533400"/>
            <a:ext cx="4392613" cy="368300"/>
          </a:xfrm>
          <a:prstGeom prst="rect">
            <a:avLst/>
          </a:prstGeom>
          <a:noFill/>
          <a:ln w="9525">
            <a:noFill/>
          </a:ln>
        </p:spPr>
        <p:txBody>
          <a:bodyPr wrap="none" anchor="t" anchorCtr="0">
            <a:spAutoFit/>
          </a:bodyPr>
          <a:p>
            <a:pPr>
              <a:buClrTx/>
              <a:buFontTx/>
            </a:pPr>
            <a:r>
              <a:rPr lang="zh-CN" altLang="zh-CN" dirty="0">
                <a:latin typeface="Arial" panose="020B0604020202020204" pitchFamily="34" charset="0"/>
                <a:ea typeface="宋体" panose="02010600030101010101" pitchFamily="2" charset="-122"/>
              </a:rPr>
              <a:t>表7-3  5G无线接入网的参考点和连接需求</a:t>
            </a:r>
            <a:endParaRPr lang="zh-CN" altLang="zh-CN" dirty="0">
              <a:latin typeface="Arial" panose="020B0604020202020204" pitchFamily="34" charset="0"/>
              <a:ea typeface="宋体" panose="02010600030101010101" pitchFamily="2" charset="-122"/>
            </a:endParaRPr>
          </a:p>
        </p:txBody>
      </p:sp>
      <p:graphicFrame>
        <p:nvGraphicFramePr>
          <p:cNvPr id="18434" name="表格 18433"/>
          <p:cNvGraphicFramePr/>
          <p:nvPr/>
        </p:nvGraphicFramePr>
        <p:xfrm>
          <a:off x="1895475" y="1295400"/>
          <a:ext cx="8926513" cy="4619625"/>
        </p:xfrm>
        <a:graphic>
          <a:graphicData uri="http://schemas.openxmlformats.org/drawingml/2006/table">
            <a:tbl>
              <a:tblPr/>
              <a:tblGrid>
                <a:gridCol w="1308735"/>
                <a:gridCol w="2671445"/>
                <a:gridCol w="1351915"/>
                <a:gridCol w="1141095"/>
                <a:gridCol w="2453005"/>
              </a:tblGrid>
              <a:tr h="706755">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600" b="1">
                          <a:solidFill>
                            <a:srgbClr val="FFFFFF"/>
                          </a:solidFill>
                          <a:latin typeface="Arial" panose="020B0604020202020204" pitchFamily="34" charset="0"/>
                          <a:ea typeface="宋体" panose="02010600030101010101" pitchFamily="2" charset="-122"/>
                        </a:rPr>
                        <a:t>RAN</a:t>
                      </a:r>
                      <a:endParaRPr lang="zh-CN" altLang="zh-CN" sz="1600" b="1">
                        <a:solidFill>
                          <a:srgbClr val="FFFFFF"/>
                        </a:solidFill>
                        <a:latin typeface="Arial" panose="020B0604020202020204" pitchFamily="34" charset="0"/>
                        <a:ea typeface="楷体_GB2312" panose="02010609030101010101" charset="-122"/>
                      </a:endParaRPr>
                    </a:p>
                    <a:p>
                      <a:pPr lvl="0" algn="ctr" fontAlgn="base">
                        <a:lnSpc>
                          <a:spcPts val="1400"/>
                        </a:lnSpc>
                        <a:spcAft>
                          <a:spcPct val="0"/>
                        </a:spcAft>
                        <a:buNone/>
                      </a:pPr>
                      <a:r>
                        <a:rPr lang="zh-CN" altLang="zh-CN" sz="1600" b="1">
                          <a:solidFill>
                            <a:srgbClr val="FFFFFF"/>
                          </a:solidFill>
                          <a:latin typeface="Arial" panose="020B0604020202020204" pitchFamily="34" charset="0"/>
                          <a:ea typeface="楷体_GB2312" panose="02010609030101010101" charset="-122"/>
                        </a:rPr>
                        <a:t>逻辑参考点</a:t>
                      </a:r>
                      <a:endParaRPr lang="zh-CN" altLang="zh-CN" sz="1600" b="1">
                        <a:solidFill>
                          <a:srgbClr val="FFFFFF"/>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zh-CN" altLang="zh-CN" sz="1600" b="1">
                          <a:solidFill>
                            <a:srgbClr val="FFFFFF"/>
                          </a:solidFill>
                          <a:latin typeface="Arial" panose="020B0604020202020204" pitchFamily="34" charset="0"/>
                          <a:ea typeface="楷体_GB2312" panose="02010609030101010101" charset="-122"/>
                        </a:rPr>
                        <a:t>说明</a:t>
                      </a:r>
                      <a:endParaRPr lang="zh-CN" altLang="zh-CN" sz="1600" b="1">
                        <a:solidFill>
                          <a:srgbClr val="FFFFFF"/>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zh-CN" altLang="zh-CN" sz="1600" b="1">
                          <a:solidFill>
                            <a:srgbClr val="FFFFFF"/>
                          </a:solidFill>
                          <a:latin typeface="Arial" panose="020B0604020202020204" pitchFamily="34" charset="0"/>
                          <a:ea typeface="楷体_GB2312" panose="02010609030101010101" charset="-122"/>
                        </a:rPr>
                        <a:t>时延指标</a:t>
                      </a:r>
                      <a:endParaRPr lang="zh-CN" altLang="zh-CN" sz="1600" b="1">
                        <a:solidFill>
                          <a:srgbClr val="FFFFFF"/>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zh-CN" altLang="zh-CN" sz="1600" b="1">
                          <a:solidFill>
                            <a:srgbClr val="FFFFFF"/>
                          </a:solidFill>
                          <a:latin typeface="Arial" panose="020B0604020202020204" pitchFamily="34" charset="0"/>
                          <a:ea typeface="楷体_GB2312" panose="02010609030101010101" charset="-122"/>
                        </a:rPr>
                        <a:t>承载方案</a:t>
                      </a:r>
                      <a:endParaRPr lang="zh-CN" altLang="zh-CN" sz="1600" b="1">
                        <a:solidFill>
                          <a:srgbClr val="FFFFFF"/>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zh-CN" altLang="zh-CN" sz="1600" b="1">
                          <a:solidFill>
                            <a:srgbClr val="FFFFFF"/>
                          </a:solidFill>
                          <a:latin typeface="Arial" panose="020B0604020202020204" pitchFamily="34" charset="0"/>
                          <a:ea typeface="楷体_GB2312" panose="02010609030101010101" charset="-122"/>
                        </a:rPr>
                        <a:t>典型接口</a:t>
                      </a:r>
                      <a:endParaRPr lang="zh-CN" altLang="zh-CN" sz="1600" b="1">
                        <a:solidFill>
                          <a:srgbClr val="FFFFFF"/>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C9900"/>
                    </a:solidFill>
                  </a:tcPr>
                </a:tc>
              </a:tr>
              <a:tr h="1080770">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600" b="1">
                          <a:solidFill>
                            <a:srgbClr val="FFFFFF"/>
                          </a:solidFill>
                          <a:latin typeface="Arial" panose="020B0604020202020204" pitchFamily="34" charset="0"/>
                          <a:ea typeface="宋体" panose="02010600030101010101" pitchFamily="2" charset="-122"/>
                        </a:rPr>
                        <a:t>Fx</a:t>
                      </a:r>
                      <a:endParaRPr lang="en-US" altLang="zh-CN" sz="1600" b="1">
                        <a:solidFill>
                          <a:srgbClr val="FFFFFF"/>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600" b="1">
                          <a:solidFill>
                            <a:srgbClr val="000000"/>
                          </a:solidFill>
                          <a:latin typeface="Arial" panose="020B0604020202020204" pitchFamily="34" charset="0"/>
                          <a:ea typeface="宋体" panose="02010600030101010101" pitchFamily="2" charset="-122"/>
                        </a:rPr>
                        <a:t>AAU</a:t>
                      </a:r>
                      <a:r>
                        <a:rPr lang="zh-CN" altLang="zh-CN" sz="1600" b="1">
                          <a:solidFill>
                            <a:srgbClr val="000000"/>
                          </a:solidFill>
                          <a:latin typeface="Arial" panose="020B0604020202020204" pitchFamily="34" charset="0"/>
                          <a:ea typeface="楷体_GB2312" panose="02010609030101010101" charset="-122"/>
                        </a:rPr>
                        <a:t>与</a:t>
                      </a:r>
                      <a:r>
                        <a:rPr lang="en-US" altLang="zh-CN" sz="1600" b="1">
                          <a:solidFill>
                            <a:srgbClr val="000000"/>
                          </a:solidFill>
                          <a:latin typeface="Arial" panose="020B0604020202020204" pitchFamily="34" charset="0"/>
                          <a:ea typeface="宋体" panose="02010600030101010101" pitchFamily="2" charset="-122"/>
                        </a:rPr>
                        <a:t>DU</a:t>
                      </a:r>
                      <a:r>
                        <a:rPr lang="zh-CN" altLang="zh-CN" sz="1600" b="1">
                          <a:solidFill>
                            <a:srgbClr val="000000"/>
                          </a:solidFill>
                          <a:latin typeface="Arial" panose="020B0604020202020204" pitchFamily="34" charset="0"/>
                          <a:ea typeface="楷体_GB2312" panose="02010609030101010101" charset="-122"/>
                        </a:rPr>
                        <a:t>之间参考点</a:t>
                      </a:r>
                      <a:endParaRPr lang="zh-CN" altLang="zh-CN" sz="1600" b="1">
                        <a:solidFill>
                          <a:srgbClr val="000000"/>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600" b="1">
                          <a:solidFill>
                            <a:srgbClr val="000000"/>
                          </a:solidFill>
                          <a:latin typeface="Arial" panose="020B0604020202020204" pitchFamily="34" charset="0"/>
                          <a:ea typeface="宋体" panose="02010600030101010101" pitchFamily="2" charset="-122"/>
                        </a:rPr>
                        <a:t>&lt;100</a:t>
                      </a:r>
                      <a:r>
                        <a:rPr lang="en-US" altLang="zh-CN" sz="1600" b="1">
                          <a:solidFill>
                            <a:srgbClr val="000000"/>
                          </a:solidFill>
                          <a:latin typeface="Arial" panose="020B0604020202020204" pitchFamily="34" charset="0"/>
                          <a:ea typeface="宋体" panose="02010600030101010101" pitchFamily="2" charset="-122"/>
                          <a:sym typeface="Symbol" panose="05050102010706020507"/>
                        </a:rPr>
                        <a:t></a:t>
                      </a:r>
                      <a:r>
                        <a:rPr lang="en-US" altLang="zh-CN" sz="1600" b="1">
                          <a:solidFill>
                            <a:srgbClr val="000000"/>
                          </a:solidFill>
                          <a:latin typeface="Arial" panose="020B0604020202020204" pitchFamily="34" charset="0"/>
                          <a:ea typeface="宋体" panose="02010600030101010101" pitchFamily="2" charset="-122"/>
                        </a:rPr>
                        <a:t>s</a:t>
                      </a:r>
                      <a:endParaRPr lang="zh-CN" altLang="zh-CN" sz="1600" b="1">
                        <a:solidFill>
                          <a:srgbClr val="000000"/>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600" b="1">
                          <a:solidFill>
                            <a:srgbClr val="000000"/>
                          </a:solidFill>
                          <a:latin typeface="Arial" panose="020B0604020202020204" pitchFamily="34" charset="0"/>
                          <a:ea typeface="宋体" panose="02010600030101010101" pitchFamily="2" charset="-122"/>
                        </a:rPr>
                        <a:t>L0/L1</a:t>
                      </a:r>
                      <a:endParaRPr lang="en-US" altLang="zh-CN" sz="1600" b="1">
                        <a:solidFill>
                          <a:srgbClr val="000000"/>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fontAlgn="base">
                        <a:lnSpc>
                          <a:spcPts val="1400"/>
                        </a:lnSpc>
                        <a:spcAft>
                          <a:spcPct val="0"/>
                        </a:spcAft>
                        <a:buNone/>
                      </a:pPr>
                      <a:r>
                        <a:rPr lang="en-US" altLang="zh-CN" sz="1600" b="1">
                          <a:solidFill>
                            <a:srgbClr val="000000"/>
                          </a:solidFill>
                          <a:latin typeface="Arial" panose="020B0604020202020204" pitchFamily="34" charset="0"/>
                          <a:ea typeface="宋体" panose="02010600030101010101" pitchFamily="2" charset="-122"/>
                        </a:rPr>
                        <a:t>CPRI</a:t>
                      </a:r>
                      <a:r>
                        <a:rPr lang="zh-CN" altLang="zh-CN" sz="1600" b="1">
                          <a:solidFill>
                            <a:srgbClr val="000000"/>
                          </a:solidFill>
                          <a:latin typeface="Arial" panose="020B0604020202020204" pitchFamily="34" charset="0"/>
                          <a:ea typeface="楷体_GB2312" panose="02010609030101010101" charset="-122"/>
                        </a:rPr>
                        <a:t>：</a:t>
                      </a:r>
                      <a:r>
                        <a:rPr lang="en-US" altLang="zh-CN" sz="1600" b="1">
                          <a:solidFill>
                            <a:srgbClr val="000000"/>
                          </a:solidFill>
                          <a:latin typeface="Arial" panose="020B0604020202020204" pitchFamily="34" charset="0"/>
                          <a:ea typeface="宋体" panose="02010600030101010101" pitchFamily="2" charset="-122"/>
                        </a:rPr>
                        <a:t>N</a:t>
                      </a:r>
                      <a:r>
                        <a:rPr lang="zh-CN" altLang="zh-CN" sz="1600" b="1">
                          <a:solidFill>
                            <a:srgbClr val="000000"/>
                          </a:solidFill>
                          <a:latin typeface="Arial" panose="020B0604020202020204" pitchFamily="34" charset="0"/>
                          <a:ea typeface="楷体_GB2312" panose="02010609030101010101" charset="-122"/>
                        </a:rPr>
                        <a:t>×</a:t>
                      </a:r>
                      <a:r>
                        <a:rPr lang="en-US" altLang="zh-CN" sz="1600" b="1">
                          <a:solidFill>
                            <a:srgbClr val="000000"/>
                          </a:solidFill>
                          <a:latin typeface="Arial" panose="020B0604020202020204" pitchFamily="34" charset="0"/>
                          <a:ea typeface="宋体" panose="02010600030101010101" pitchFamily="2" charset="-122"/>
                        </a:rPr>
                        <a:t>10Gb/s</a:t>
                      </a:r>
                      <a:r>
                        <a:rPr lang="zh-CN" altLang="zh-CN" sz="1600" b="1">
                          <a:solidFill>
                            <a:srgbClr val="000000"/>
                          </a:solidFill>
                          <a:latin typeface="Arial" panose="020B0604020202020204" pitchFamily="34" charset="0"/>
                          <a:ea typeface="楷体_GB2312" panose="02010609030101010101" charset="-122"/>
                        </a:rPr>
                        <a:t>或</a:t>
                      </a:r>
                      <a:r>
                        <a:rPr lang="en-US" altLang="zh-CN" sz="1600" b="1">
                          <a:solidFill>
                            <a:srgbClr val="000000"/>
                          </a:solidFill>
                          <a:latin typeface="Arial" panose="020B0604020202020204" pitchFamily="34" charset="0"/>
                          <a:ea typeface="宋体" panose="02010600030101010101" pitchFamily="2" charset="-122"/>
                        </a:rPr>
                        <a:t>1</a:t>
                      </a:r>
                      <a:r>
                        <a:rPr lang="zh-CN" altLang="zh-CN" sz="1600" b="1">
                          <a:solidFill>
                            <a:srgbClr val="000000"/>
                          </a:solidFill>
                          <a:latin typeface="Arial" panose="020B0604020202020204" pitchFamily="34" charset="0"/>
                          <a:ea typeface="楷体_GB2312" panose="02010609030101010101" charset="-122"/>
                        </a:rPr>
                        <a:t>个</a:t>
                      </a:r>
                      <a:endParaRPr lang="zh-CN" altLang="zh-CN" sz="1600" b="1">
                        <a:solidFill>
                          <a:srgbClr val="000000"/>
                        </a:solidFill>
                        <a:latin typeface="Arial" panose="020B0604020202020204" pitchFamily="34" charset="0"/>
                        <a:ea typeface="楷体_GB2312" panose="02010609030101010101" charset="-122"/>
                      </a:endParaRPr>
                    </a:p>
                    <a:p>
                      <a:pPr lvl="0" fontAlgn="base">
                        <a:lnSpc>
                          <a:spcPts val="1400"/>
                        </a:lnSpc>
                        <a:spcAft>
                          <a:spcPct val="0"/>
                        </a:spcAft>
                        <a:buNone/>
                      </a:pPr>
                      <a:r>
                        <a:rPr lang="en-US" altLang="zh-CN" sz="1600" b="1">
                          <a:solidFill>
                            <a:srgbClr val="000000"/>
                          </a:solidFill>
                          <a:latin typeface="Arial" panose="020B0604020202020204" pitchFamily="34" charset="0"/>
                          <a:ea typeface="宋体" panose="02010600030101010101" pitchFamily="2" charset="-122"/>
                        </a:rPr>
                        <a:t>100Gb/s</a:t>
                      </a:r>
                      <a:r>
                        <a:rPr lang="zh-CN" altLang="zh-CN" sz="1600" b="1">
                          <a:solidFill>
                            <a:srgbClr val="000000"/>
                          </a:solidFill>
                          <a:latin typeface="Arial" panose="020B0604020202020204" pitchFamily="34" charset="0"/>
                          <a:ea typeface="楷体_GB2312" panose="02010609030101010101" charset="-122"/>
                        </a:rPr>
                        <a:t>等</a:t>
                      </a:r>
                      <a:endParaRPr lang="zh-CN" altLang="zh-CN" sz="1600" b="1">
                        <a:solidFill>
                          <a:srgbClr val="000000"/>
                        </a:solidFill>
                        <a:latin typeface="Arial" panose="020B0604020202020204" pitchFamily="34" charset="0"/>
                        <a:ea typeface="楷体_GB2312" panose="02010609030101010101" charset="-122"/>
                      </a:endParaRPr>
                    </a:p>
                    <a:p>
                      <a:pPr lvl="0" fontAlgn="base">
                        <a:lnSpc>
                          <a:spcPts val="1400"/>
                        </a:lnSpc>
                        <a:spcAft>
                          <a:spcPct val="0"/>
                        </a:spcAft>
                        <a:buNone/>
                      </a:pPr>
                      <a:r>
                        <a:rPr lang="en-US" altLang="zh-CN" sz="1600" b="1">
                          <a:solidFill>
                            <a:srgbClr val="000000"/>
                          </a:solidFill>
                          <a:latin typeface="Arial" panose="020B0604020202020204" pitchFamily="34" charset="0"/>
                          <a:ea typeface="宋体" panose="02010600030101010101" pitchFamily="2" charset="-122"/>
                        </a:rPr>
                        <a:t>eCPRI</a:t>
                      </a:r>
                      <a:r>
                        <a:rPr lang="zh-CN" altLang="zh-CN" sz="1600" b="1">
                          <a:solidFill>
                            <a:srgbClr val="000000"/>
                          </a:solidFill>
                          <a:latin typeface="Arial" panose="020B0604020202020204" pitchFamily="34" charset="0"/>
                          <a:ea typeface="楷体_GB2312" panose="02010609030101010101" charset="-122"/>
                        </a:rPr>
                        <a:t>：</a:t>
                      </a:r>
                      <a:r>
                        <a:rPr lang="en-US" altLang="zh-CN" sz="1600" b="1">
                          <a:solidFill>
                            <a:srgbClr val="000000"/>
                          </a:solidFill>
                          <a:latin typeface="Arial" panose="020B0604020202020204" pitchFamily="34" charset="0"/>
                          <a:ea typeface="宋体" panose="02010600030101010101" pitchFamily="2" charset="-122"/>
                        </a:rPr>
                        <a:t>25GE</a:t>
                      </a:r>
                      <a:r>
                        <a:rPr lang="zh-CN" altLang="zh-CN" sz="1600" b="1">
                          <a:solidFill>
                            <a:srgbClr val="000000"/>
                          </a:solidFill>
                          <a:latin typeface="Arial" panose="020B0604020202020204" pitchFamily="34" charset="0"/>
                          <a:ea typeface="楷体_GB2312" panose="02010609030101010101" charset="-122"/>
                        </a:rPr>
                        <a:t>等</a:t>
                      </a:r>
                      <a:endParaRPr lang="zh-CN" altLang="zh-CN" sz="1600" b="1">
                        <a:solidFill>
                          <a:srgbClr val="000000"/>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r>
              <a:tr h="335915">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600" b="1">
                          <a:solidFill>
                            <a:srgbClr val="FFFFFF"/>
                          </a:solidFill>
                          <a:latin typeface="Arial" panose="020B0604020202020204" pitchFamily="34" charset="0"/>
                          <a:ea typeface="宋体" panose="02010600030101010101" pitchFamily="2" charset="-122"/>
                        </a:rPr>
                        <a:t>F1</a:t>
                      </a:r>
                      <a:endParaRPr lang="en-US" altLang="zh-CN" sz="1600" b="1">
                        <a:solidFill>
                          <a:srgbClr val="FFFFFF"/>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600" b="1">
                          <a:solidFill>
                            <a:srgbClr val="000000"/>
                          </a:solidFill>
                          <a:latin typeface="Arial" panose="020B0604020202020204" pitchFamily="34" charset="0"/>
                          <a:ea typeface="宋体" panose="02010600030101010101" pitchFamily="2" charset="-122"/>
                        </a:rPr>
                        <a:t>DU</a:t>
                      </a:r>
                      <a:r>
                        <a:rPr lang="zh-CN" altLang="zh-CN" sz="1600" b="1">
                          <a:solidFill>
                            <a:srgbClr val="000000"/>
                          </a:solidFill>
                          <a:latin typeface="Arial" panose="020B0604020202020204" pitchFamily="34" charset="0"/>
                          <a:ea typeface="楷体_GB2312" panose="02010609030101010101" charset="-122"/>
                        </a:rPr>
                        <a:t>和</a:t>
                      </a:r>
                      <a:r>
                        <a:rPr lang="en-US" altLang="zh-CN" sz="1600" b="1">
                          <a:solidFill>
                            <a:srgbClr val="000000"/>
                          </a:solidFill>
                          <a:latin typeface="Arial" panose="020B0604020202020204" pitchFamily="34" charset="0"/>
                          <a:ea typeface="宋体" panose="02010600030101010101" pitchFamily="2" charset="-122"/>
                        </a:rPr>
                        <a:t>CU</a:t>
                      </a:r>
                      <a:r>
                        <a:rPr lang="zh-CN" altLang="zh-CN" sz="1600" b="1">
                          <a:solidFill>
                            <a:srgbClr val="000000"/>
                          </a:solidFill>
                          <a:latin typeface="Arial" panose="020B0604020202020204" pitchFamily="34" charset="0"/>
                          <a:ea typeface="楷体_GB2312" panose="02010609030101010101" charset="-122"/>
                        </a:rPr>
                        <a:t>之间的参考点</a:t>
                      </a:r>
                      <a:endParaRPr lang="zh-CN" altLang="zh-CN" sz="1600" b="1">
                        <a:solidFill>
                          <a:srgbClr val="000000"/>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600" b="1">
                          <a:solidFill>
                            <a:srgbClr val="000000"/>
                          </a:solidFill>
                          <a:latin typeface="Arial" panose="020B0604020202020204" pitchFamily="34" charset="0"/>
                          <a:ea typeface="宋体" panose="02010600030101010101" pitchFamily="2" charset="-122"/>
                        </a:rPr>
                        <a:t>&lt;4ms</a:t>
                      </a:r>
                      <a:endParaRPr lang="en-US" altLang="zh-CN" sz="1600" b="1">
                        <a:solidFill>
                          <a:srgbClr val="000000"/>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600" b="1">
                          <a:solidFill>
                            <a:srgbClr val="000000"/>
                          </a:solidFill>
                          <a:latin typeface="Arial" panose="020B0604020202020204" pitchFamily="34" charset="0"/>
                          <a:ea typeface="宋体" panose="02010600030101010101" pitchFamily="2" charset="-122"/>
                        </a:rPr>
                        <a:t>L1/L2</a:t>
                      </a:r>
                      <a:endParaRPr lang="en-US" altLang="zh-CN" sz="1600" b="1">
                        <a:solidFill>
                          <a:srgbClr val="000000"/>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600" b="1">
                          <a:solidFill>
                            <a:srgbClr val="000000"/>
                          </a:solidFill>
                          <a:latin typeface="Arial" panose="020B0604020202020204" pitchFamily="34" charset="0"/>
                          <a:ea typeface="宋体" panose="02010600030101010101" pitchFamily="2" charset="-122"/>
                        </a:rPr>
                        <a:t>10GE/25GE</a:t>
                      </a:r>
                      <a:endParaRPr lang="en-US" altLang="zh-CN" sz="1600" b="1">
                        <a:solidFill>
                          <a:srgbClr val="000000"/>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r>
              <a:tr h="706755">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600" b="1">
                          <a:solidFill>
                            <a:srgbClr val="FFFFFF"/>
                          </a:solidFill>
                          <a:latin typeface="Arial" panose="020B0604020202020204" pitchFamily="34" charset="0"/>
                          <a:ea typeface="宋体" panose="02010600030101010101" pitchFamily="2" charset="-122"/>
                        </a:rPr>
                        <a:t>Xn</a:t>
                      </a:r>
                      <a:endParaRPr lang="en-US" altLang="zh-CN" sz="1600" b="1">
                        <a:solidFill>
                          <a:srgbClr val="FFFFFF"/>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600" b="1">
                          <a:solidFill>
                            <a:srgbClr val="000000"/>
                          </a:solidFill>
                          <a:latin typeface="Arial" panose="020B0604020202020204" pitchFamily="34" charset="0"/>
                          <a:ea typeface="宋体" panose="02010600030101010101" pitchFamily="2" charset="-122"/>
                        </a:rPr>
                        <a:t>gNB(DU+CU)</a:t>
                      </a:r>
                      <a:r>
                        <a:rPr lang="zh-CN" altLang="zh-CN" sz="1600" b="1">
                          <a:solidFill>
                            <a:srgbClr val="000000"/>
                          </a:solidFill>
                          <a:latin typeface="Arial" panose="020B0604020202020204" pitchFamily="34" charset="0"/>
                          <a:ea typeface="楷体_GB2312" panose="02010609030101010101" charset="-122"/>
                        </a:rPr>
                        <a:t>和</a:t>
                      </a:r>
                      <a:r>
                        <a:rPr lang="en-US" altLang="zh-CN" sz="1600" b="1">
                          <a:solidFill>
                            <a:srgbClr val="000000"/>
                          </a:solidFill>
                          <a:latin typeface="Arial" panose="020B0604020202020204" pitchFamily="34" charset="0"/>
                          <a:ea typeface="宋体" panose="02010600030101010101" pitchFamily="2" charset="-122"/>
                        </a:rPr>
                        <a:t>gNB(DU+CU)</a:t>
                      </a:r>
                      <a:r>
                        <a:rPr lang="zh-CN" altLang="zh-CN" sz="1600" b="1">
                          <a:solidFill>
                            <a:srgbClr val="000000"/>
                          </a:solidFill>
                          <a:latin typeface="Arial" panose="020B0604020202020204" pitchFamily="34" charset="0"/>
                          <a:ea typeface="楷体_GB2312" panose="02010609030101010101" charset="-122"/>
                        </a:rPr>
                        <a:t>之间的参考点</a:t>
                      </a:r>
                      <a:endParaRPr lang="zh-CN" altLang="zh-CN" sz="1600" b="1">
                        <a:solidFill>
                          <a:srgbClr val="000000"/>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600" b="1">
                          <a:solidFill>
                            <a:srgbClr val="000000"/>
                          </a:solidFill>
                          <a:latin typeface="Arial" panose="020B0604020202020204" pitchFamily="34" charset="0"/>
                          <a:ea typeface="宋体" panose="02010600030101010101" pitchFamily="2" charset="-122"/>
                        </a:rPr>
                        <a:t>&lt;4ms</a:t>
                      </a:r>
                      <a:endParaRPr lang="en-US" altLang="zh-CN" sz="1600" b="1">
                        <a:solidFill>
                          <a:srgbClr val="000000"/>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600" b="1">
                          <a:solidFill>
                            <a:srgbClr val="000000"/>
                          </a:solidFill>
                          <a:latin typeface="Arial" panose="020B0604020202020204" pitchFamily="34" charset="0"/>
                          <a:ea typeface="宋体" panose="02010600030101010101" pitchFamily="2" charset="-122"/>
                        </a:rPr>
                        <a:t>L2/L2+L3</a:t>
                      </a:r>
                      <a:endParaRPr lang="en-US" altLang="zh-CN" sz="1600" b="1">
                        <a:solidFill>
                          <a:srgbClr val="000000"/>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600" b="1">
                          <a:solidFill>
                            <a:srgbClr val="000000"/>
                          </a:solidFill>
                          <a:latin typeface="Arial" panose="020B0604020202020204" pitchFamily="34" charset="0"/>
                          <a:ea typeface="宋体" panose="02010600030101010101" pitchFamily="2" charset="-122"/>
                        </a:rPr>
                        <a:t>10GE/25GE</a:t>
                      </a:r>
                      <a:endParaRPr lang="en-US" altLang="zh-CN" sz="1600" b="1">
                        <a:solidFill>
                          <a:srgbClr val="000000"/>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r>
              <a:tr h="706755">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600" b="1">
                          <a:solidFill>
                            <a:srgbClr val="FFFFFF"/>
                          </a:solidFill>
                          <a:latin typeface="Arial" panose="020B0604020202020204" pitchFamily="34" charset="0"/>
                          <a:ea typeface="宋体" panose="02010600030101010101" pitchFamily="2" charset="-122"/>
                        </a:rPr>
                        <a:t>N2</a:t>
                      </a:r>
                      <a:endParaRPr lang="en-US" altLang="zh-CN" sz="1600" b="1">
                        <a:solidFill>
                          <a:srgbClr val="FFFFFF"/>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600" b="1">
                          <a:solidFill>
                            <a:srgbClr val="000000"/>
                          </a:solidFill>
                          <a:latin typeface="Arial" panose="020B0604020202020204" pitchFamily="34" charset="0"/>
                          <a:ea typeface="宋体" panose="02010600030101010101" pitchFamily="2" charset="-122"/>
                        </a:rPr>
                        <a:t>(R)An</a:t>
                      </a:r>
                      <a:r>
                        <a:rPr lang="zh-CN" altLang="zh-CN" sz="1600" b="1">
                          <a:solidFill>
                            <a:srgbClr val="000000"/>
                          </a:solidFill>
                          <a:latin typeface="Arial" panose="020B0604020202020204" pitchFamily="34" charset="0"/>
                          <a:ea typeface="楷体_GB2312" panose="02010609030101010101" charset="-122"/>
                        </a:rPr>
                        <a:t>和</a:t>
                      </a:r>
                      <a:r>
                        <a:rPr lang="en-US" altLang="zh-CN" sz="1600" b="1">
                          <a:solidFill>
                            <a:srgbClr val="000000"/>
                          </a:solidFill>
                          <a:latin typeface="Arial" panose="020B0604020202020204" pitchFamily="34" charset="0"/>
                          <a:ea typeface="宋体" panose="02010600030101010101" pitchFamily="2" charset="-122"/>
                        </a:rPr>
                        <a:t>AMF</a:t>
                      </a:r>
                      <a:r>
                        <a:rPr lang="zh-CN" altLang="zh-CN" sz="1600" b="1">
                          <a:solidFill>
                            <a:srgbClr val="000000"/>
                          </a:solidFill>
                          <a:latin typeface="Arial" panose="020B0604020202020204" pitchFamily="34" charset="0"/>
                          <a:ea typeface="楷体_GB2312" panose="02010609030101010101" charset="-122"/>
                        </a:rPr>
                        <a:t>之间的参考点</a:t>
                      </a:r>
                      <a:endParaRPr lang="zh-CN" altLang="zh-CN" sz="1600" b="1">
                        <a:solidFill>
                          <a:srgbClr val="000000"/>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600" b="1">
                          <a:solidFill>
                            <a:srgbClr val="000000"/>
                          </a:solidFill>
                          <a:latin typeface="Arial" panose="020B0604020202020204" pitchFamily="34" charset="0"/>
                          <a:ea typeface="宋体" panose="02010600030101010101" pitchFamily="2" charset="-122"/>
                        </a:rPr>
                        <a:t>&lt;10ms</a:t>
                      </a:r>
                      <a:endParaRPr lang="en-US" altLang="zh-CN" sz="1600" b="1">
                        <a:solidFill>
                          <a:srgbClr val="000000"/>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600" b="1">
                          <a:solidFill>
                            <a:srgbClr val="000000"/>
                          </a:solidFill>
                          <a:latin typeface="Arial" panose="020B0604020202020204" pitchFamily="34" charset="0"/>
                          <a:ea typeface="宋体" panose="02010600030101010101" pitchFamily="2" charset="-122"/>
                        </a:rPr>
                        <a:t>L3/L2+L3</a:t>
                      </a:r>
                      <a:endParaRPr lang="en-US" altLang="zh-CN" sz="1600" b="1">
                        <a:solidFill>
                          <a:srgbClr val="000000"/>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600" b="1">
                          <a:solidFill>
                            <a:srgbClr val="000000"/>
                          </a:solidFill>
                          <a:latin typeface="Arial" panose="020B0604020202020204" pitchFamily="34" charset="0"/>
                          <a:ea typeface="宋体" panose="02010600030101010101" pitchFamily="2" charset="-122"/>
                        </a:rPr>
                        <a:t>10GE/25GE</a:t>
                      </a:r>
                      <a:r>
                        <a:rPr lang="zh-CN" altLang="zh-CN" sz="1600" b="1">
                          <a:solidFill>
                            <a:srgbClr val="000000"/>
                          </a:solidFill>
                          <a:latin typeface="Arial" panose="020B0604020202020204" pitchFamily="34" charset="0"/>
                          <a:ea typeface="楷体_GB2312" panose="02010609030101010101" charset="-122"/>
                        </a:rPr>
                        <a:t>等</a:t>
                      </a:r>
                      <a:endParaRPr lang="zh-CN" altLang="zh-CN" sz="1600" b="1">
                        <a:solidFill>
                          <a:srgbClr val="000000"/>
                        </a:solidFill>
                        <a:latin typeface="Arial" panose="020B0604020202020204" pitchFamily="34" charset="0"/>
                        <a:ea typeface="楷体_GB2312" panose="02010609030101010101" charset="-122"/>
                      </a:endParaRPr>
                    </a:p>
                    <a:p>
                      <a:pPr lvl="0" algn="ctr" fontAlgn="base">
                        <a:lnSpc>
                          <a:spcPts val="1400"/>
                        </a:lnSpc>
                        <a:spcAft>
                          <a:spcPct val="0"/>
                        </a:spcAft>
                        <a:buNone/>
                      </a:pPr>
                      <a:r>
                        <a:rPr lang="zh-CN" altLang="zh-CN" sz="1600" b="1">
                          <a:solidFill>
                            <a:srgbClr val="000000"/>
                          </a:solidFill>
                          <a:latin typeface="Arial" panose="020B0604020202020204" pitchFamily="34" charset="0"/>
                          <a:ea typeface="楷体_GB2312" panose="02010609030101010101" charset="-122"/>
                        </a:rPr>
                        <a:t>（注：与实际部署相关）</a:t>
                      </a:r>
                      <a:endParaRPr lang="zh-CN" altLang="zh-CN" sz="1600" b="1">
                        <a:solidFill>
                          <a:srgbClr val="000000"/>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r>
              <a:tr h="1082040">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600" b="1">
                          <a:solidFill>
                            <a:srgbClr val="FFFFFF"/>
                          </a:solidFill>
                          <a:latin typeface="Arial" panose="020B0604020202020204" pitchFamily="34" charset="0"/>
                          <a:ea typeface="宋体" panose="02010600030101010101" pitchFamily="2" charset="-122"/>
                        </a:rPr>
                        <a:t>N3</a:t>
                      </a:r>
                      <a:endParaRPr lang="en-US" altLang="zh-CN" sz="1600" b="1">
                        <a:solidFill>
                          <a:srgbClr val="FFFFFF"/>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600" b="1">
                          <a:solidFill>
                            <a:srgbClr val="000000"/>
                          </a:solidFill>
                          <a:latin typeface="Arial" panose="020B0604020202020204" pitchFamily="34" charset="0"/>
                          <a:ea typeface="宋体" panose="02010600030101010101" pitchFamily="2" charset="-122"/>
                        </a:rPr>
                        <a:t>(R)An</a:t>
                      </a:r>
                      <a:r>
                        <a:rPr lang="zh-CN" altLang="zh-CN" sz="1600" b="1">
                          <a:solidFill>
                            <a:srgbClr val="000000"/>
                          </a:solidFill>
                          <a:latin typeface="Arial" panose="020B0604020202020204" pitchFamily="34" charset="0"/>
                          <a:ea typeface="楷体_GB2312" panose="02010609030101010101" charset="-122"/>
                        </a:rPr>
                        <a:t>和</a:t>
                      </a:r>
                      <a:r>
                        <a:rPr lang="en-US" altLang="zh-CN" sz="1600" b="1">
                          <a:solidFill>
                            <a:srgbClr val="000000"/>
                          </a:solidFill>
                          <a:latin typeface="Arial" panose="020B0604020202020204" pitchFamily="34" charset="0"/>
                          <a:ea typeface="宋体" panose="02010600030101010101" pitchFamily="2" charset="-122"/>
                        </a:rPr>
                        <a:t>UPF</a:t>
                      </a:r>
                      <a:r>
                        <a:rPr lang="zh-CN" altLang="zh-CN" sz="1600" b="1">
                          <a:solidFill>
                            <a:srgbClr val="000000"/>
                          </a:solidFill>
                          <a:latin typeface="Arial" panose="020B0604020202020204" pitchFamily="34" charset="0"/>
                          <a:ea typeface="楷体_GB2312" panose="02010609030101010101" charset="-122"/>
                        </a:rPr>
                        <a:t>之间的参考点</a:t>
                      </a:r>
                      <a:endParaRPr lang="zh-CN" altLang="zh-CN" sz="1600" b="1">
                        <a:solidFill>
                          <a:srgbClr val="000000"/>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600" b="1">
                          <a:solidFill>
                            <a:srgbClr val="000000"/>
                          </a:solidFill>
                          <a:latin typeface="Arial" panose="020B0604020202020204" pitchFamily="34" charset="0"/>
                          <a:ea typeface="宋体" panose="02010600030101010101" pitchFamily="2" charset="-122"/>
                        </a:rPr>
                        <a:t>eMBB: &lt;10ms</a:t>
                      </a:r>
                      <a:endParaRPr lang="zh-CN" altLang="zh-CN" sz="1600" b="1">
                        <a:solidFill>
                          <a:srgbClr val="000000"/>
                        </a:solidFill>
                        <a:latin typeface="Arial" panose="020B0604020202020204" pitchFamily="34" charset="0"/>
                        <a:ea typeface="楷体_GB2312" panose="02010609030101010101" charset="-122"/>
                      </a:endParaRPr>
                    </a:p>
                    <a:p>
                      <a:pPr lvl="0" algn="ctr" fontAlgn="base">
                        <a:lnSpc>
                          <a:spcPts val="1400"/>
                        </a:lnSpc>
                        <a:spcAft>
                          <a:spcPct val="0"/>
                        </a:spcAft>
                        <a:buNone/>
                      </a:pPr>
                      <a:r>
                        <a:rPr lang="en-US" altLang="zh-CN" sz="1600" b="1">
                          <a:solidFill>
                            <a:srgbClr val="000000"/>
                          </a:solidFill>
                          <a:latin typeface="Arial" panose="020B0604020202020204" pitchFamily="34" charset="0"/>
                          <a:ea typeface="宋体" panose="02010600030101010101" pitchFamily="2" charset="-122"/>
                        </a:rPr>
                        <a:t>uRLLC: &lt;5ms</a:t>
                      </a:r>
                      <a:endParaRPr lang="zh-CN" altLang="zh-CN" sz="1600" b="1">
                        <a:solidFill>
                          <a:srgbClr val="000000"/>
                        </a:solidFill>
                        <a:latin typeface="Arial" panose="020B0604020202020204" pitchFamily="34" charset="0"/>
                        <a:ea typeface="楷体_GB2312" panose="02010609030101010101" charset="-122"/>
                      </a:endParaRPr>
                    </a:p>
                    <a:p>
                      <a:pPr lvl="0" algn="ctr" fontAlgn="base">
                        <a:lnSpc>
                          <a:spcPts val="1400"/>
                        </a:lnSpc>
                        <a:spcAft>
                          <a:spcPct val="0"/>
                        </a:spcAft>
                        <a:buNone/>
                      </a:pPr>
                      <a:r>
                        <a:rPr lang="en-US" altLang="zh-CN" sz="1600" b="1">
                          <a:solidFill>
                            <a:srgbClr val="000000"/>
                          </a:solidFill>
                          <a:latin typeface="Arial" panose="020B0604020202020204" pitchFamily="34" charset="0"/>
                          <a:ea typeface="宋体" panose="02010600030101010101" pitchFamily="2" charset="-122"/>
                        </a:rPr>
                        <a:t>V2X: &lt;3ms</a:t>
                      </a:r>
                      <a:endParaRPr lang="zh-CN" altLang="zh-CN" sz="1600" b="1">
                        <a:solidFill>
                          <a:srgbClr val="000000"/>
                        </a:solidFill>
                        <a:latin typeface="Times New Roman" panose="02020603050405020304"/>
                        <a:ea typeface="宋体" panose="02010600030101010101" pitchFamily="2" charset="-122"/>
                      </a:endParaRPr>
                    </a:p>
                  </a:txBody>
                  <a:tcPr marL="0" marR="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600" b="1">
                          <a:solidFill>
                            <a:srgbClr val="000000"/>
                          </a:solidFill>
                          <a:latin typeface="Arial" panose="020B0604020202020204" pitchFamily="34" charset="0"/>
                          <a:ea typeface="宋体" panose="02010600030101010101" pitchFamily="2" charset="-122"/>
                        </a:rPr>
                        <a:t>L3/L2+L3</a:t>
                      </a:r>
                      <a:endParaRPr lang="en-US" altLang="zh-CN" sz="1600" b="1">
                        <a:solidFill>
                          <a:srgbClr val="000000"/>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600" b="1" dirty="0">
                          <a:solidFill>
                            <a:srgbClr val="000000"/>
                          </a:solidFill>
                          <a:latin typeface="Arial" panose="020B0604020202020204" pitchFamily="34" charset="0"/>
                          <a:ea typeface="宋体" panose="02010600030101010101" pitchFamily="2" charset="-122"/>
                        </a:rPr>
                        <a:t>10GE/25GE</a:t>
                      </a:r>
                      <a:r>
                        <a:rPr lang="zh-CN" altLang="zh-CN" sz="1600" b="1" dirty="0">
                          <a:solidFill>
                            <a:srgbClr val="000000"/>
                          </a:solidFill>
                          <a:latin typeface="Arial" panose="020B0604020202020204" pitchFamily="34" charset="0"/>
                          <a:ea typeface="楷体_GB2312" panose="02010609030101010101" charset="-122"/>
                        </a:rPr>
                        <a:t>等</a:t>
                      </a:r>
                      <a:endParaRPr lang="zh-CN" altLang="zh-CN" sz="1600" b="1" dirty="0">
                        <a:solidFill>
                          <a:srgbClr val="000000"/>
                        </a:solidFill>
                        <a:latin typeface="Arial" panose="020B0604020202020204" pitchFamily="34" charset="0"/>
                        <a:ea typeface="楷体_GB2312" panose="02010609030101010101" charset="-122"/>
                      </a:endParaRPr>
                    </a:p>
                    <a:p>
                      <a:pPr lvl="0" algn="ctr" fontAlgn="base">
                        <a:lnSpc>
                          <a:spcPts val="1400"/>
                        </a:lnSpc>
                        <a:spcAft>
                          <a:spcPct val="0"/>
                        </a:spcAft>
                        <a:buNone/>
                      </a:pPr>
                      <a:r>
                        <a:rPr lang="zh-CN" altLang="zh-CN" sz="1600" b="1" dirty="0">
                          <a:solidFill>
                            <a:srgbClr val="000000"/>
                          </a:solidFill>
                          <a:latin typeface="Arial" panose="020B0604020202020204" pitchFamily="34" charset="0"/>
                          <a:ea typeface="楷体_GB2312" panose="02010609030101010101" charset="-122"/>
                        </a:rPr>
                        <a:t>（注：与实际部署相关）</a:t>
                      </a:r>
                      <a:endParaRPr lang="zh-CN" altLang="zh-CN" sz="1600" b="1" dirty="0">
                        <a:solidFill>
                          <a:srgbClr val="000000"/>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9457" name="表格 19456"/>
          <p:cNvGraphicFramePr/>
          <p:nvPr/>
        </p:nvGraphicFramePr>
        <p:xfrm>
          <a:off x="1752600" y="1676400"/>
          <a:ext cx="8851900" cy="3806825"/>
        </p:xfrm>
        <a:graphic>
          <a:graphicData uri="http://schemas.openxmlformats.org/drawingml/2006/table">
            <a:tbl>
              <a:tblPr/>
              <a:tblGrid>
                <a:gridCol w="818515"/>
                <a:gridCol w="3077210"/>
                <a:gridCol w="1221740"/>
                <a:gridCol w="2357755"/>
                <a:gridCol w="735330"/>
                <a:gridCol w="641350"/>
              </a:tblGrid>
              <a:tr h="963295">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zh-CN" altLang="zh-CN" sz="1400" b="1">
                          <a:solidFill>
                            <a:srgbClr val="FFFFFF"/>
                          </a:solidFill>
                          <a:latin typeface="Arial" panose="020B0604020202020204" pitchFamily="34" charset="0"/>
                          <a:ea typeface="楷体_GB2312" panose="02010609030101010101" charset="-122"/>
                        </a:rPr>
                        <a:t>核心网</a:t>
                      </a:r>
                      <a:endParaRPr lang="zh-CN" altLang="zh-CN" sz="1400" b="1">
                        <a:solidFill>
                          <a:srgbClr val="FFFFFF"/>
                        </a:solidFill>
                        <a:latin typeface="Arial" panose="020B0604020202020204" pitchFamily="34" charset="0"/>
                        <a:ea typeface="楷体_GB2312" panose="02010609030101010101" charset="-122"/>
                      </a:endParaRPr>
                    </a:p>
                    <a:p>
                      <a:pPr lvl="0" algn="ctr" fontAlgn="base">
                        <a:lnSpc>
                          <a:spcPts val="1400"/>
                        </a:lnSpc>
                        <a:spcAft>
                          <a:spcPct val="0"/>
                        </a:spcAft>
                        <a:buNone/>
                      </a:pPr>
                      <a:r>
                        <a:rPr lang="zh-CN" altLang="zh-CN" sz="1400" b="1">
                          <a:solidFill>
                            <a:srgbClr val="FFFFFF"/>
                          </a:solidFill>
                          <a:latin typeface="Arial" panose="020B0604020202020204" pitchFamily="34" charset="0"/>
                          <a:ea typeface="楷体_GB2312" panose="02010609030101010101" charset="-122"/>
                        </a:rPr>
                        <a:t>参考点</a:t>
                      </a:r>
                      <a:endParaRPr lang="zh-CN" altLang="zh-CN" sz="1400" b="1">
                        <a:solidFill>
                          <a:srgbClr val="FFFFFF"/>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zh-CN" altLang="zh-CN" sz="1400" b="1">
                          <a:solidFill>
                            <a:srgbClr val="FFFFFF"/>
                          </a:solidFill>
                          <a:latin typeface="Arial" panose="020B0604020202020204" pitchFamily="34" charset="0"/>
                          <a:ea typeface="楷体_GB2312" panose="02010609030101010101" charset="-122"/>
                        </a:rPr>
                        <a:t>说明</a:t>
                      </a:r>
                      <a:endParaRPr lang="zh-CN" altLang="zh-CN" sz="1400" b="1">
                        <a:solidFill>
                          <a:srgbClr val="FFFFFF"/>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zh-CN" altLang="zh-CN" sz="1400" b="1">
                          <a:solidFill>
                            <a:srgbClr val="FFFFFF"/>
                          </a:solidFill>
                          <a:latin typeface="Arial" panose="020B0604020202020204" pitchFamily="34" charset="0"/>
                          <a:ea typeface="楷体_GB2312" panose="02010609030101010101" charset="-122"/>
                        </a:rPr>
                        <a:t>协议类型</a:t>
                      </a:r>
                      <a:endParaRPr lang="zh-CN" altLang="zh-CN" sz="1400" b="1">
                        <a:solidFill>
                          <a:srgbClr val="FFFFFF"/>
                        </a:solidFill>
                        <a:latin typeface="Arial" panose="020B0604020202020204" pitchFamily="34" charset="0"/>
                        <a:ea typeface="楷体_GB2312" panose="02010609030101010101" charset="-122"/>
                      </a:endParaRPr>
                    </a:p>
                  </a:txBody>
                  <a:tcPr marL="0" marR="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zh-CN" altLang="zh-CN" sz="1400" b="1">
                          <a:solidFill>
                            <a:srgbClr val="FFFFFF"/>
                          </a:solidFill>
                          <a:latin typeface="Arial" panose="020B0604020202020204" pitchFamily="34" charset="0"/>
                          <a:ea typeface="楷体_GB2312" panose="02010609030101010101" charset="-122"/>
                        </a:rPr>
                        <a:t>时延指标</a:t>
                      </a:r>
                      <a:endParaRPr lang="zh-CN" altLang="zh-CN" sz="1400" b="1">
                        <a:solidFill>
                          <a:srgbClr val="FFFFFF"/>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zh-CN" altLang="zh-CN" sz="1400" b="1">
                          <a:solidFill>
                            <a:srgbClr val="FFFFFF"/>
                          </a:solidFill>
                          <a:latin typeface="Arial" panose="020B0604020202020204" pitchFamily="34" charset="0"/>
                          <a:ea typeface="楷体_GB2312" panose="02010609030101010101" charset="-122"/>
                        </a:rPr>
                        <a:t>承载方案</a:t>
                      </a:r>
                      <a:endParaRPr lang="zh-CN" altLang="zh-CN" sz="1400" b="1">
                        <a:solidFill>
                          <a:srgbClr val="FFFFFF"/>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zh-CN" altLang="zh-CN" sz="1400" b="1">
                          <a:solidFill>
                            <a:srgbClr val="FFFFFF"/>
                          </a:solidFill>
                          <a:latin typeface="Arial" panose="020B0604020202020204" pitchFamily="34" charset="0"/>
                          <a:ea typeface="楷体_GB2312" panose="02010609030101010101" charset="-122"/>
                        </a:rPr>
                        <a:t>典型接口</a:t>
                      </a:r>
                      <a:endParaRPr lang="zh-CN" altLang="zh-CN" sz="1400" b="1">
                        <a:solidFill>
                          <a:srgbClr val="FFFFFF"/>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C9900"/>
                    </a:solidFill>
                  </a:tcPr>
                </a:tc>
              </a:tr>
              <a:tr h="459105">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400" b="1">
                          <a:solidFill>
                            <a:srgbClr val="FFFFFF"/>
                          </a:solidFill>
                          <a:latin typeface="Arial" panose="020B0604020202020204" pitchFamily="34" charset="0"/>
                          <a:ea typeface="宋体" panose="02010600030101010101" pitchFamily="2" charset="-122"/>
                        </a:rPr>
                        <a:t>N4</a:t>
                      </a:r>
                      <a:endParaRPr lang="en-US" altLang="zh-CN" sz="1400" b="1">
                        <a:solidFill>
                          <a:srgbClr val="FFFFFF"/>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400" b="1">
                          <a:solidFill>
                            <a:srgbClr val="000000"/>
                          </a:solidFill>
                          <a:latin typeface="Arial" panose="020B0604020202020204" pitchFamily="34" charset="0"/>
                          <a:ea typeface="宋体" panose="02010600030101010101" pitchFamily="2" charset="-122"/>
                        </a:rPr>
                        <a:t>SMF</a:t>
                      </a:r>
                      <a:r>
                        <a:rPr lang="zh-CN" altLang="zh-CN" sz="1400" b="1">
                          <a:solidFill>
                            <a:srgbClr val="000000"/>
                          </a:solidFill>
                          <a:latin typeface="Arial" panose="020B0604020202020204" pitchFamily="34" charset="0"/>
                          <a:ea typeface="楷体_GB2312" panose="02010609030101010101" charset="-122"/>
                        </a:rPr>
                        <a:t>与</a:t>
                      </a:r>
                      <a:r>
                        <a:rPr lang="en-US" altLang="zh-CN" sz="1400" b="1">
                          <a:solidFill>
                            <a:srgbClr val="000000"/>
                          </a:solidFill>
                          <a:latin typeface="Arial" panose="020B0604020202020204" pitchFamily="34" charset="0"/>
                          <a:ea typeface="宋体" panose="02010600030101010101" pitchFamily="2" charset="-122"/>
                        </a:rPr>
                        <a:t>UPF</a:t>
                      </a:r>
                      <a:r>
                        <a:rPr lang="zh-CN" altLang="zh-CN" sz="1400" b="1">
                          <a:solidFill>
                            <a:srgbClr val="000000"/>
                          </a:solidFill>
                          <a:latin typeface="Arial" panose="020B0604020202020204" pitchFamily="34" charset="0"/>
                          <a:ea typeface="楷体_GB2312" panose="02010609030101010101" charset="-122"/>
                        </a:rPr>
                        <a:t>之间参考点</a:t>
                      </a:r>
                      <a:endParaRPr lang="zh-CN" altLang="zh-CN" sz="1400" b="1">
                        <a:solidFill>
                          <a:srgbClr val="000000"/>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400" b="1">
                          <a:solidFill>
                            <a:srgbClr val="000000"/>
                          </a:solidFill>
                          <a:latin typeface="Arial" panose="020B0604020202020204" pitchFamily="34" charset="0"/>
                          <a:ea typeface="宋体" panose="02010600030101010101" pitchFamily="2" charset="-122"/>
                        </a:rPr>
                        <a:t>UDP/PFCP</a:t>
                      </a:r>
                      <a:endParaRPr lang="en-US" altLang="zh-CN" sz="1400" b="1">
                        <a:solidFill>
                          <a:srgbClr val="000000"/>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zh-CN" altLang="zh-CN" sz="1400" b="1">
                          <a:solidFill>
                            <a:srgbClr val="000000"/>
                          </a:solidFill>
                          <a:latin typeface="Arial" panose="020B0604020202020204" pitchFamily="34" charset="0"/>
                          <a:ea typeface="楷体_GB2312" panose="02010609030101010101" charset="-122"/>
                        </a:rPr>
                        <a:t>交互时延：毫秒级</a:t>
                      </a:r>
                      <a:endParaRPr lang="zh-CN" altLang="zh-CN" sz="1400" b="1">
                        <a:solidFill>
                          <a:srgbClr val="000000"/>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400" b="1">
                          <a:solidFill>
                            <a:srgbClr val="000000"/>
                          </a:solidFill>
                          <a:latin typeface="Arial" panose="020B0604020202020204" pitchFamily="34" charset="0"/>
                          <a:ea typeface="宋体" panose="02010600030101010101" pitchFamily="2" charset="-122"/>
                        </a:rPr>
                        <a:t>L3</a:t>
                      </a:r>
                      <a:endParaRPr lang="en-US" altLang="zh-CN" sz="1400" b="1">
                        <a:solidFill>
                          <a:srgbClr val="000000"/>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zh-CN" altLang="zh-CN" sz="1400" b="1">
                          <a:solidFill>
                            <a:srgbClr val="000000"/>
                          </a:solidFill>
                          <a:latin typeface="Arial" panose="020B0604020202020204" pitchFamily="34" charset="0"/>
                          <a:ea typeface="楷体_GB2312" panose="02010609030101010101" charset="-122"/>
                        </a:rPr>
                        <a:t>待定</a:t>
                      </a:r>
                      <a:endParaRPr lang="zh-CN" altLang="zh-CN" sz="1400" b="1">
                        <a:solidFill>
                          <a:srgbClr val="000000"/>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r>
              <a:tr h="457835">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400" b="1">
                          <a:solidFill>
                            <a:srgbClr val="FFFFFF"/>
                          </a:solidFill>
                          <a:latin typeface="Arial" panose="020B0604020202020204" pitchFamily="34" charset="0"/>
                          <a:ea typeface="宋体" panose="02010600030101010101" pitchFamily="2" charset="-122"/>
                        </a:rPr>
                        <a:t>N6</a:t>
                      </a:r>
                      <a:endParaRPr lang="en-US" altLang="zh-CN" sz="1400" b="1">
                        <a:solidFill>
                          <a:srgbClr val="FFFFFF"/>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400" b="1">
                          <a:solidFill>
                            <a:srgbClr val="000000"/>
                          </a:solidFill>
                          <a:latin typeface="Arial" panose="020B0604020202020204" pitchFamily="34" charset="0"/>
                          <a:ea typeface="宋体" panose="02010600030101010101" pitchFamily="2" charset="-122"/>
                        </a:rPr>
                        <a:t>UPF</a:t>
                      </a:r>
                      <a:r>
                        <a:rPr lang="zh-CN" altLang="zh-CN" sz="1400" b="1">
                          <a:solidFill>
                            <a:srgbClr val="000000"/>
                          </a:solidFill>
                          <a:latin typeface="Arial" panose="020B0604020202020204" pitchFamily="34" charset="0"/>
                          <a:ea typeface="楷体_GB2312" panose="02010609030101010101" charset="-122"/>
                        </a:rPr>
                        <a:t>和</a:t>
                      </a:r>
                      <a:r>
                        <a:rPr lang="en-US" altLang="zh-CN" sz="1400" b="1">
                          <a:solidFill>
                            <a:srgbClr val="000000"/>
                          </a:solidFill>
                          <a:latin typeface="Arial" panose="020B0604020202020204" pitchFamily="34" charset="0"/>
                          <a:ea typeface="宋体" panose="02010600030101010101" pitchFamily="2" charset="-122"/>
                        </a:rPr>
                        <a:t>DN</a:t>
                      </a:r>
                      <a:r>
                        <a:rPr lang="zh-CN" altLang="zh-CN" sz="1400" b="1">
                          <a:solidFill>
                            <a:srgbClr val="000000"/>
                          </a:solidFill>
                          <a:latin typeface="Arial" panose="020B0604020202020204" pitchFamily="34" charset="0"/>
                          <a:ea typeface="楷体_GB2312" panose="02010609030101010101" charset="-122"/>
                        </a:rPr>
                        <a:t>之间的参考点</a:t>
                      </a:r>
                      <a:endParaRPr lang="zh-CN" altLang="zh-CN" sz="1400" b="1">
                        <a:solidFill>
                          <a:srgbClr val="000000"/>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400" b="1">
                          <a:solidFill>
                            <a:srgbClr val="000000"/>
                          </a:solidFill>
                          <a:latin typeface="Arial" panose="020B0604020202020204" pitchFamily="34" charset="0"/>
                          <a:ea typeface="宋体" panose="02010600030101010101" pitchFamily="2" charset="-122"/>
                        </a:rPr>
                        <a:t>IP</a:t>
                      </a:r>
                      <a:endParaRPr lang="en-US" altLang="zh-CN" sz="1400" b="1">
                        <a:solidFill>
                          <a:srgbClr val="000000"/>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zh-CN" altLang="zh-CN" sz="1400" b="1">
                          <a:solidFill>
                            <a:srgbClr val="000000"/>
                          </a:solidFill>
                          <a:latin typeface="Arial" panose="020B0604020202020204" pitchFamily="34" charset="0"/>
                          <a:ea typeface="楷体_GB2312" panose="02010609030101010101" charset="-122"/>
                        </a:rPr>
                        <a:t>待研究</a:t>
                      </a:r>
                      <a:endParaRPr lang="zh-CN" altLang="zh-CN" sz="1400" b="1">
                        <a:solidFill>
                          <a:srgbClr val="000000"/>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400" b="1">
                          <a:solidFill>
                            <a:srgbClr val="000000"/>
                          </a:solidFill>
                          <a:latin typeface="Arial" panose="020B0604020202020204" pitchFamily="34" charset="0"/>
                          <a:ea typeface="宋体" panose="02010600030101010101" pitchFamily="2" charset="-122"/>
                        </a:rPr>
                        <a:t>L3</a:t>
                      </a:r>
                      <a:endParaRPr lang="en-US" altLang="zh-CN" sz="1400" b="1">
                        <a:solidFill>
                          <a:srgbClr val="000000"/>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zh-CN" altLang="zh-CN" sz="1400" b="1">
                          <a:solidFill>
                            <a:srgbClr val="000000"/>
                          </a:solidFill>
                          <a:latin typeface="Arial" panose="020B0604020202020204" pitchFamily="34" charset="0"/>
                          <a:ea typeface="楷体_GB2312" panose="02010609030101010101" charset="-122"/>
                        </a:rPr>
                        <a:t>待定</a:t>
                      </a:r>
                      <a:endParaRPr lang="zh-CN" altLang="zh-CN" sz="1400" b="1">
                        <a:solidFill>
                          <a:srgbClr val="000000"/>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r>
              <a:tr h="1472565">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400" b="1">
                          <a:solidFill>
                            <a:srgbClr val="FFFFFF"/>
                          </a:solidFill>
                          <a:latin typeface="Arial" panose="020B0604020202020204" pitchFamily="34" charset="0"/>
                          <a:ea typeface="宋体" panose="02010600030101010101" pitchFamily="2" charset="-122"/>
                        </a:rPr>
                        <a:t>N9</a:t>
                      </a:r>
                      <a:endParaRPr lang="en-US" altLang="zh-CN" sz="1400" b="1">
                        <a:solidFill>
                          <a:srgbClr val="FFFFFF"/>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zh-CN" altLang="zh-CN" sz="1400" b="1">
                          <a:solidFill>
                            <a:srgbClr val="000000"/>
                          </a:solidFill>
                          <a:latin typeface="Arial" panose="020B0604020202020204" pitchFamily="34" charset="0"/>
                          <a:ea typeface="楷体_GB2312" panose="02010609030101010101" charset="-122"/>
                        </a:rPr>
                        <a:t>两个核心</a:t>
                      </a:r>
                      <a:r>
                        <a:rPr lang="en-US" altLang="zh-CN" sz="1400" b="1">
                          <a:solidFill>
                            <a:srgbClr val="000000"/>
                          </a:solidFill>
                          <a:latin typeface="Arial" panose="020B0604020202020204" pitchFamily="34" charset="0"/>
                          <a:ea typeface="宋体" panose="02010600030101010101" pitchFamily="2" charset="-122"/>
                        </a:rPr>
                        <a:t>UPF</a:t>
                      </a:r>
                      <a:r>
                        <a:rPr lang="zh-CN" altLang="zh-CN" sz="1400" b="1">
                          <a:solidFill>
                            <a:srgbClr val="000000"/>
                          </a:solidFill>
                          <a:latin typeface="Arial" panose="020B0604020202020204" pitchFamily="34" charset="0"/>
                          <a:ea typeface="楷体_GB2312" panose="02010609030101010101" charset="-122"/>
                        </a:rPr>
                        <a:t>之间的参考点</a:t>
                      </a:r>
                      <a:endParaRPr lang="zh-CN" altLang="zh-CN" sz="1400" b="1">
                        <a:solidFill>
                          <a:srgbClr val="000000"/>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400" b="1">
                          <a:solidFill>
                            <a:srgbClr val="000000"/>
                          </a:solidFill>
                          <a:latin typeface="Arial" panose="020B0604020202020204" pitchFamily="34" charset="0"/>
                          <a:ea typeface="宋体" panose="02010600030101010101" pitchFamily="2" charset="-122"/>
                        </a:rPr>
                        <a:t>GTP/UDP/IP</a:t>
                      </a:r>
                      <a:endParaRPr lang="en-US" altLang="zh-CN" sz="1400" b="1">
                        <a:solidFill>
                          <a:srgbClr val="000000"/>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fontAlgn="base">
                        <a:lnSpc>
                          <a:spcPts val="1400"/>
                        </a:lnSpc>
                        <a:spcAft>
                          <a:spcPct val="0"/>
                        </a:spcAft>
                        <a:buNone/>
                      </a:pPr>
                      <a:r>
                        <a:rPr lang="zh-CN" altLang="zh-CN" sz="1400" b="1">
                          <a:solidFill>
                            <a:srgbClr val="000000"/>
                          </a:solidFill>
                          <a:latin typeface="Arial" panose="020B0604020202020204" pitchFamily="34" charset="0"/>
                          <a:ea typeface="楷体_GB2312" panose="02010609030101010101" charset="-122"/>
                        </a:rPr>
                        <a:t>单节点转发时延：</a:t>
                      </a:r>
                      <a:r>
                        <a:rPr lang="en-US" altLang="zh-CN" sz="1400" b="1">
                          <a:solidFill>
                            <a:srgbClr val="000000"/>
                          </a:solidFill>
                          <a:latin typeface="Arial" panose="020B0604020202020204" pitchFamily="34" charset="0"/>
                          <a:ea typeface="宋体" panose="02010600030101010101" pitchFamily="2" charset="-122"/>
                        </a:rPr>
                        <a:t>50-100</a:t>
                      </a:r>
                      <a:r>
                        <a:rPr lang="en-US" altLang="zh-CN" sz="1400" b="1">
                          <a:solidFill>
                            <a:srgbClr val="000000"/>
                          </a:solidFill>
                          <a:latin typeface="Arial" panose="020B0604020202020204" pitchFamily="34" charset="0"/>
                          <a:ea typeface="宋体" panose="02010600030101010101" pitchFamily="2" charset="-122"/>
                          <a:sym typeface="Symbol" panose="05050102010706020507"/>
                        </a:rPr>
                        <a:t></a:t>
                      </a:r>
                      <a:r>
                        <a:rPr lang="en-US" altLang="zh-CN" sz="1400" b="1">
                          <a:solidFill>
                            <a:srgbClr val="000000"/>
                          </a:solidFill>
                          <a:latin typeface="Arial" panose="020B0604020202020204" pitchFamily="34" charset="0"/>
                          <a:ea typeface="宋体" panose="02010600030101010101" pitchFamily="2" charset="-122"/>
                        </a:rPr>
                        <a:t>s</a:t>
                      </a:r>
                      <a:endParaRPr lang="zh-CN" altLang="zh-CN" sz="1400" b="1">
                        <a:solidFill>
                          <a:srgbClr val="000000"/>
                        </a:solidFill>
                        <a:latin typeface="Arial" panose="020B0604020202020204" pitchFamily="34" charset="0"/>
                        <a:ea typeface="楷体_GB2312" panose="02010609030101010101" charset="-122"/>
                      </a:endParaRPr>
                    </a:p>
                    <a:p>
                      <a:pPr lvl="0" algn="just" fontAlgn="base">
                        <a:lnSpc>
                          <a:spcPts val="1400"/>
                        </a:lnSpc>
                        <a:spcAft>
                          <a:spcPct val="0"/>
                        </a:spcAft>
                        <a:buNone/>
                      </a:pPr>
                      <a:r>
                        <a:rPr lang="zh-CN" altLang="zh-CN" sz="1400" b="1">
                          <a:solidFill>
                            <a:srgbClr val="000000"/>
                          </a:solidFill>
                          <a:latin typeface="Arial" panose="020B0604020202020204" pitchFamily="34" charset="0"/>
                          <a:ea typeface="楷体_GB2312" panose="02010609030101010101" charset="-122"/>
                        </a:rPr>
                        <a:t>传输时延：取决于距离</a:t>
                      </a:r>
                      <a:endParaRPr lang="zh-CN" altLang="zh-CN" sz="1400" b="1">
                        <a:solidFill>
                          <a:srgbClr val="000000"/>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en-US" altLang="zh-CN" sz="1400" b="1">
                          <a:solidFill>
                            <a:srgbClr val="000000"/>
                          </a:solidFill>
                          <a:latin typeface="Arial" panose="020B0604020202020204" pitchFamily="34" charset="0"/>
                          <a:ea typeface="宋体" panose="02010600030101010101" pitchFamily="2" charset="-122"/>
                        </a:rPr>
                        <a:t>L3</a:t>
                      </a:r>
                      <a:endParaRPr lang="en-US" altLang="zh-CN" sz="1400" b="1">
                        <a:solidFill>
                          <a:srgbClr val="000000"/>
                        </a:solidFill>
                        <a:latin typeface="Arial" panose="020B0604020202020204" pitchFamily="34" charset="0"/>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lnSpc>
                          <a:spcPts val="1400"/>
                        </a:lnSpc>
                        <a:spcAft>
                          <a:spcPct val="0"/>
                        </a:spcAft>
                        <a:buNone/>
                      </a:pPr>
                      <a:r>
                        <a:rPr lang="zh-CN" altLang="zh-CN" sz="1400" b="1">
                          <a:solidFill>
                            <a:srgbClr val="000000"/>
                          </a:solidFill>
                          <a:latin typeface="Arial" panose="020B0604020202020204" pitchFamily="34" charset="0"/>
                          <a:ea typeface="楷体_GB2312" panose="02010609030101010101" charset="-122"/>
                        </a:rPr>
                        <a:t>待定</a:t>
                      </a:r>
                      <a:endParaRPr lang="zh-CN" altLang="zh-CN" sz="1400" b="1">
                        <a:solidFill>
                          <a:srgbClr val="000000"/>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r>
              <a:tr h="454025">
                <a:tc gridSpan="6">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indent="269875" algn="ctr" fontAlgn="base">
                        <a:lnSpc>
                          <a:spcPts val="1400"/>
                        </a:lnSpc>
                        <a:spcAft>
                          <a:spcPct val="0"/>
                        </a:spcAft>
                        <a:buNone/>
                      </a:pPr>
                      <a:r>
                        <a:rPr lang="zh-CN" altLang="zh-CN" sz="1400" b="1" dirty="0">
                          <a:solidFill>
                            <a:srgbClr val="FFFFFF"/>
                          </a:solidFill>
                          <a:latin typeface="Arial" panose="020B0604020202020204" pitchFamily="34" charset="0"/>
                          <a:ea typeface="楷体_GB2312" panose="02010609030101010101" charset="-122"/>
                        </a:rPr>
                        <a:t>注：核心网元之间典型接口类型与运营商核心网实际部署相关</a:t>
                      </a:r>
                      <a:endParaRPr lang="zh-CN" altLang="zh-CN" sz="1400" b="1" dirty="0">
                        <a:solidFill>
                          <a:srgbClr val="FFFFFF"/>
                        </a:solidFill>
                        <a:latin typeface="Arial" panose="020B0604020202020204" pitchFamily="34" charset="0"/>
                        <a:ea typeface="楷体_GB2312" panose="02010609030101010101"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C9900"/>
                    </a:solidFill>
                  </a:tcPr>
                </a:tc>
                <a:tc hMerge="1">
                  <a:tcP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tcPr>
                </a:tc>
                <a:tc hMerge="1">
                  <a:tcP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tcPr>
                </a:tc>
                <a:tc hMerge="1">
                  <a:tcP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tcPr>
                </a:tc>
                <a:tc hMerge="1">
                  <a:tcP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tcPr>
                </a:tc>
                <a:tc hMerge="1">
                  <a:tcPr>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tcPr>
                </a:tc>
              </a:tr>
            </a:tbl>
          </a:graphicData>
        </a:graphic>
      </p:graphicFrame>
      <p:sp>
        <p:nvSpPr>
          <p:cNvPr id="72744" name="矩形 4"/>
          <p:cNvSpPr/>
          <p:nvPr/>
        </p:nvSpPr>
        <p:spPr>
          <a:xfrm>
            <a:off x="3200400" y="914400"/>
            <a:ext cx="5943600" cy="368300"/>
          </a:xfrm>
          <a:prstGeom prst="rect">
            <a:avLst/>
          </a:prstGeom>
          <a:noFill/>
          <a:ln w="9525">
            <a:noFill/>
          </a:ln>
        </p:spPr>
        <p:txBody>
          <a:bodyPr anchor="t" anchorCtr="0">
            <a:spAutoFit/>
          </a:bodyPr>
          <a:p>
            <a:pPr>
              <a:buClrTx/>
              <a:buFontTx/>
            </a:pPr>
            <a:r>
              <a:rPr lang="zh-CN" altLang="zh-CN" dirty="0">
                <a:latin typeface="Arial" panose="020B0604020202020204" pitchFamily="34" charset="0"/>
                <a:ea typeface="宋体" panose="02010600030101010101" pitchFamily="2" charset="-122"/>
              </a:rPr>
              <a:t>表7-4 5G核心网与承载相关的部分参考点和连接需求</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标题 1"/>
          <p:cNvSpPr>
            <a:spLocks noGrp="1"/>
          </p:cNvSpPr>
          <p:nvPr>
            <p:ph type="title"/>
          </p:nvPr>
        </p:nvSpPr>
        <p:spPr/>
        <p:txBody>
          <a:bodyPr vert="horz" wrap="square" lIns="91440" tIns="45720" rIns="91440" bIns="45720" anchor="t" anchorCtr="0"/>
          <a:p>
            <a:pPr eaLnBrk="1" hangingPunct="1"/>
            <a:r>
              <a:rPr lang="en-US" altLang="zh-CN" dirty="0"/>
              <a:t>7.2.2 5G</a:t>
            </a:r>
            <a:r>
              <a:rPr lang="zh-CN" altLang="zh-CN" dirty="0"/>
              <a:t>关键网络技术</a:t>
            </a:r>
            <a:endParaRPr lang="zh-CN" altLang="en-US" dirty="0"/>
          </a:p>
        </p:txBody>
      </p:sp>
      <p:sp>
        <p:nvSpPr>
          <p:cNvPr id="73730" name="Rectangle 55"/>
          <p:cNvSpPr/>
          <p:nvPr/>
        </p:nvSpPr>
        <p:spPr>
          <a:xfrm>
            <a:off x="1524000" y="44450"/>
            <a:ext cx="309563" cy="368300"/>
          </a:xfrm>
          <a:prstGeom prst="rect">
            <a:avLst/>
          </a:prstGeom>
          <a:noFill/>
          <a:ln w="9525">
            <a:noFill/>
          </a:ln>
        </p:spPr>
        <p:txBody>
          <a:bodyPr wrap="none" anchor="ctr" anchorCtr="0">
            <a:spAutoFit/>
          </a:bodyPr>
          <a:p>
            <a:pPr>
              <a:buClrTx/>
              <a:buFontTx/>
            </a:pPr>
            <a:endParaRPr lang="zh-CN" altLang="en-US" dirty="0">
              <a:latin typeface="Arial" panose="020B0604020202020204" pitchFamily="34" charset="0"/>
              <a:ea typeface="宋体" panose="02010600030101010101" pitchFamily="2" charset="-122"/>
            </a:endParaRPr>
          </a:p>
        </p:txBody>
      </p:sp>
      <p:grpSp>
        <p:nvGrpSpPr>
          <p:cNvPr id="73731" name="Group 1"/>
          <p:cNvGrpSpPr>
            <a:grpSpLocks noChangeAspect="1"/>
          </p:cNvGrpSpPr>
          <p:nvPr/>
        </p:nvGrpSpPr>
        <p:grpSpPr>
          <a:xfrm>
            <a:off x="2484438" y="1816100"/>
            <a:ext cx="7078662" cy="3992563"/>
            <a:chOff x="2280" y="3486"/>
            <a:chExt cx="7480" cy="4219"/>
          </a:xfrm>
        </p:grpSpPr>
        <p:sp>
          <p:nvSpPr>
            <p:cNvPr id="73732" name="AutoShape 54"/>
            <p:cNvSpPr>
              <a:spLocks noChangeAspect="1" noTextEdit="1"/>
            </p:cNvSpPr>
            <p:nvPr/>
          </p:nvSpPr>
          <p:spPr>
            <a:xfrm>
              <a:off x="2280" y="3486"/>
              <a:ext cx="7480" cy="4219"/>
            </a:xfrm>
            <a:prstGeom prst="rect">
              <a:avLst/>
            </a:prstGeom>
            <a:noFill/>
            <a:ln w="9525">
              <a:noFill/>
            </a:ln>
          </p:spPr>
          <p:txBody>
            <a:bodyPr anchor="t" anchorCtr="0"/>
            <a:p>
              <a:endParaRPr lang="zh-CN" altLang="en-US">
                <a:latin typeface="Arial" panose="020B0604020202020204" pitchFamily="34" charset="0"/>
                <a:ea typeface="宋体" panose="02010600030101010101" pitchFamily="2" charset="-122"/>
              </a:endParaRPr>
            </a:p>
          </p:txBody>
        </p:sp>
        <p:grpSp>
          <p:nvGrpSpPr>
            <p:cNvPr id="73733" name="Group 21"/>
            <p:cNvGrpSpPr/>
            <p:nvPr/>
          </p:nvGrpSpPr>
          <p:grpSpPr>
            <a:xfrm>
              <a:off x="2363" y="3550"/>
              <a:ext cx="3213" cy="3633"/>
              <a:chOff x="2100" y="3536"/>
              <a:chExt cx="3213" cy="3633"/>
            </a:xfrm>
          </p:grpSpPr>
          <p:grpSp>
            <p:nvGrpSpPr>
              <p:cNvPr id="73734" name="Group 51"/>
              <p:cNvGrpSpPr/>
              <p:nvPr/>
            </p:nvGrpSpPr>
            <p:grpSpPr>
              <a:xfrm>
                <a:off x="2100" y="3536"/>
                <a:ext cx="3127" cy="993"/>
                <a:chOff x="2616" y="6295"/>
                <a:chExt cx="3097" cy="860"/>
              </a:xfrm>
            </p:grpSpPr>
            <p:sp>
              <p:nvSpPr>
                <p:cNvPr id="73735" name="Rectangle 53"/>
                <p:cNvSpPr/>
                <p:nvPr/>
              </p:nvSpPr>
              <p:spPr>
                <a:xfrm>
                  <a:off x="2616" y="6295"/>
                  <a:ext cx="3097" cy="860"/>
                </a:xfrm>
                <a:prstGeom prst="rect">
                  <a:avLst/>
                </a:prstGeom>
                <a:noFill/>
                <a:ln w="9525" cap="flat" cmpd="sng">
                  <a:solidFill>
                    <a:srgbClr val="000000"/>
                  </a:solidFill>
                  <a:prstDash val="solid"/>
                  <a:miter/>
                  <a:headEnd type="none" w="med" len="med"/>
                  <a:tailEnd type="none" w="med" len="med"/>
                </a:ln>
              </p:spPr>
              <p:txBody>
                <a:bodyPr anchor="ctr" anchorCtr="0"/>
                <a:p>
                  <a:pPr>
                    <a:buClrTx/>
                    <a:buFontTx/>
                  </a:pPr>
                  <a:endParaRPr lang="zh-CN" altLang="en-US" sz="1000" dirty="0">
                    <a:latin typeface="Arial" panose="020B0604020202020204" pitchFamily="34" charset="0"/>
                    <a:ea typeface="宋体" panose="02010600030101010101" pitchFamily="2" charset="-122"/>
                  </a:endParaRPr>
                </a:p>
              </p:txBody>
            </p:sp>
            <p:sp>
              <p:nvSpPr>
                <p:cNvPr id="73736" name="Text Box 52"/>
                <p:cNvSpPr txBox="1"/>
                <p:nvPr/>
              </p:nvSpPr>
              <p:spPr>
                <a:xfrm>
                  <a:off x="2679" y="6346"/>
                  <a:ext cx="1116" cy="306"/>
                </a:xfrm>
                <a:prstGeom prst="rect">
                  <a:avLst/>
                </a:prstGeom>
                <a:noFill/>
                <a:ln w="9525">
                  <a:noFill/>
                </a:ln>
              </p:spPr>
              <p:txBody>
                <a:bodyPr lIns="0" tIns="0" rIns="0" bIns="0" anchor="ctr" anchorCtr="0"/>
                <a:p>
                  <a:pPr>
                    <a:buClrTx/>
                    <a:buFontTx/>
                  </a:pPr>
                  <a:r>
                    <a:rPr lang="zh-CN" altLang="en-US" sz="1000" b="0" dirty="0">
                      <a:latin typeface="Times New Roman" panose="02020603050405020304" pitchFamily="18" charset="0"/>
                      <a:ea typeface="宋体" panose="02010600030101010101" pitchFamily="2" charset="-122"/>
                    </a:rPr>
                    <a:t>应用层</a:t>
                  </a:r>
                  <a:endParaRPr lang="zh-CN" altLang="en-US" sz="1000" b="0" dirty="0">
                    <a:latin typeface="Arial" panose="020B0604020202020204" pitchFamily="34" charset="0"/>
                    <a:ea typeface="宋体" panose="02010600030101010101" pitchFamily="2" charset="-122"/>
                  </a:endParaRPr>
                </a:p>
              </p:txBody>
            </p:sp>
          </p:grpSp>
          <p:grpSp>
            <p:nvGrpSpPr>
              <p:cNvPr id="73737" name="Group 48"/>
              <p:cNvGrpSpPr/>
              <p:nvPr/>
            </p:nvGrpSpPr>
            <p:grpSpPr>
              <a:xfrm>
                <a:off x="2100" y="4862"/>
                <a:ext cx="3167" cy="995"/>
                <a:chOff x="2616" y="6295"/>
                <a:chExt cx="3097" cy="860"/>
              </a:xfrm>
            </p:grpSpPr>
            <p:sp>
              <p:nvSpPr>
                <p:cNvPr id="73738" name="Rectangle 50"/>
                <p:cNvSpPr/>
                <p:nvPr/>
              </p:nvSpPr>
              <p:spPr>
                <a:xfrm>
                  <a:off x="2616" y="6295"/>
                  <a:ext cx="3097" cy="860"/>
                </a:xfrm>
                <a:prstGeom prst="rect">
                  <a:avLst/>
                </a:prstGeom>
                <a:noFill/>
                <a:ln w="9525" cap="flat" cmpd="sng">
                  <a:solidFill>
                    <a:srgbClr val="000000"/>
                  </a:solidFill>
                  <a:prstDash val="solid"/>
                  <a:miter/>
                  <a:headEnd type="none" w="med" len="med"/>
                  <a:tailEnd type="none" w="med" len="med"/>
                </a:ln>
              </p:spPr>
              <p:txBody>
                <a:bodyPr anchor="ctr" anchorCtr="0"/>
                <a:p>
                  <a:pPr>
                    <a:buClrTx/>
                    <a:buFontTx/>
                  </a:pPr>
                  <a:endParaRPr lang="zh-CN" altLang="en-US" sz="1000" dirty="0">
                    <a:latin typeface="Arial" panose="020B0604020202020204" pitchFamily="34" charset="0"/>
                    <a:ea typeface="宋体" panose="02010600030101010101" pitchFamily="2" charset="-122"/>
                  </a:endParaRPr>
                </a:p>
              </p:txBody>
            </p:sp>
            <p:sp>
              <p:nvSpPr>
                <p:cNvPr id="73739" name="Text Box 49"/>
                <p:cNvSpPr txBox="1"/>
                <p:nvPr/>
              </p:nvSpPr>
              <p:spPr>
                <a:xfrm>
                  <a:off x="2679" y="6346"/>
                  <a:ext cx="1116" cy="306"/>
                </a:xfrm>
                <a:prstGeom prst="rect">
                  <a:avLst/>
                </a:prstGeom>
                <a:noFill/>
                <a:ln w="9525">
                  <a:noFill/>
                </a:ln>
              </p:spPr>
              <p:txBody>
                <a:bodyPr lIns="0" tIns="0" rIns="0" bIns="0" anchor="ctr" anchorCtr="0"/>
                <a:p>
                  <a:pPr>
                    <a:buClrTx/>
                    <a:buFontTx/>
                  </a:pPr>
                  <a:r>
                    <a:rPr lang="zh-CN" altLang="en-US" sz="1000" b="0" dirty="0">
                      <a:latin typeface="Times New Roman" panose="02020603050405020304" pitchFamily="18" charset="0"/>
                      <a:ea typeface="宋体" panose="02010600030101010101" pitchFamily="2" charset="-122"/>
                    </a:rPr>
                    <a:t>控制层</a:t>
                  </a:r>
                  <a:endParaRPr lang="zh-CN" altLang="en-US" sz="1000" b="0" dirty="0">
                    <a:latin typeface="Arial" panose="020B0604020202020204" pitchFamily="34" charset="0"/>
                    <a:ea typeface="宋体" panose="02010600030101010101" pitchFamily="2" charset="-122"/>
                  </a:endParaRPr>
                </a:p>
              </p:txBody>
            </p:sp>
          </p:grpSp>
          <p:grpSp>
            <p:nvGrpSpPr>
              <p:cNvPr id="73740" name="Group 45"/>
              <p:cNvGrpSpPr/>
              <p:nvPr/>
            </p:nvGrpSpPr>
            <p:grpSpPr>
              <a:xfrm>
                <a:off x="2100" y="6174"/>
                <a:ext cx="3213" cy="995"/>
                <a:chOff x="2616" y="6295"/>
                <a:chExt cx="3097" cy="860"/>
              </a:xfrm>
            </p:grpSpPr>
            <p:sp>
              <p:nvSpPr>
                <p:cNvPr id="73741" name="Rectangle 47"/>
                <p:cNvSpPr/>
                <p:nvPr/>
              </p:nvSpPr>
              <p:spPr>
                <a:xfrm>
                  <a:off x="2616" y="6295"/>
                  <a:ext cx="3097" cy="860"/>
                </a:xfrm>
                <a:prstGeom prst="rect">
                  <a:avLst/>
                </a:prstGeom>
                <a:noFill/>
                <a:ln w="9525" cap="flat" cmpd="sng">
                  <a:solidFill>
                    <a:srgbClr val="000000"/>
                  </a:solidFill>
                  <a:prstDash val="solid"/>
                  <a:miter/>
                  <a:headEnd type="none" w="med" len="med"/>
                  <a:tailEnd type="none" w="med" len="med"/>
                </a:ln>
              </p:spPr>
              <p:txBody>
                <a:bodyPr anchor="ctr" anchorCtr="0"/>
                <a:p>
                  <a:pPr>
                    <a:buClrTx/>
                    <a:buFontTx/>
                  </a:pPr>
                  <a:endParaRPr lang="zh-CN" altLang="en-US" sz="1000" dirty="0">
                    <a:latin typeface="Arial" panose="020B0604020202020204" pitchFamily="34" charset="0"/>
                    <a:ea typeface="宋体" panose="02010600030101010101" pitchFamily="2" charset="-122"/>
                  </a:endParaRPr>
                </a:p>
              </p:txBody>
            </p:sp>
            <p:sp>
              <p:nvSpPr>
                <p:cNvPr id="73742" name="Text Box 46"/>
                <p:cNvSpPr txBox="1"/>
                <p:nvPr/>
              </p:nvSpPr>
              <p:spPr>
                <a:xfrm>
                  <a:off x="2679" y="6346"/>
                  <a:ext cx="1116" cy="306"/>
                </a:xfrm>
                <a:prstGeom prst="rect">
                  <a:avLst/>
                </a:prstGeom>
                <a:noFill/>
                <a:ln w="9525">
                  <a:noFill/>
                </a:ln>
              </p:spPr>
              <p:txBody>
                <a:bodyPr lIns="0" tIns="0" rIns="0" bIns="0" anchor="ctr" anchorCtr="0"/>
                <a:p>
                  <a:pPr>
                    <a:buClrTx/>
                    <a:buFontTx/>
                  </a:pPr>
                  <a:r>
                    <a:rPr lang="zh-CN" altLang="en-US" sz="1000" b="0" dirty="0">
                      <a:latin typeface="Times New Roman" panose="02020603050405020304" pitchFamily="18" charset="0"/>
                      <a:ea typeface="宋体" panose="02010600030101010101" pitchFamily="2" charset="-122"/>
                    </a:rPr>
                    <a:t>数据转发层</a:t>
                  </a:r>
                  <a:endParaRPr lang="zh-CN" altLang="en-US" sz="1000" b="0" dirty="0">
                    <a:latin typeface="Arial" panose="020B0604020202020204" pitchFamily="34" charset="0"/>
                    <a:ea typeface="宋体" panose="02010600030101010101" pitchFamily="2" charset="-122"/>
                  </a:endParaRPr>
                </a:p>
              </p:txBody>
            </p:sp>
          </p:grpSp>
          <p:sp>
            <p:nvSpPr>
              <p:cNvPr id="73743" name="Rectangle 44"/>
              <p:cNvSpPr/>
              <p:nvPr/>
            </p:nvSpPr>
            <p:spPr>
              <a:xfrm>
                <a:off x="3838" y="3688"/>
                <a:ext cx="1035" cy="313"/>
              </a:xfrm>
              <a:prstGeom prst="rect">
                <a:avLst/>
              </a:prstGeom>
              <a:solidFill>
                <a:srgbClr val="D8D8D8">
                  <a:alpha val="49019"/>
                </a:srgbClr>
              </a:solidFill>
              <a:ln w="6350" cap="flat" cmpd="sng">
                <a:solidFill>
                  <a:srgbClr val="000000"/>
                </a:solidFill>
                <a:prstDash val="solid"/>
                <a:miter/>
                <a:headEnd type="none" w="med" len="med"/>
                <a:tailEnd type="none" w="med" len="med"/>
              </a:ln>
            </p:spPr>
            <p:txBody>
              <a:bodyPr anchor="ctr" anchorCtr="0"/>
              <a:p>
                <a:pPr>
                  <a:buClrTx/>
                  <a:buFontTx/>
                </a:pPr>
                <a:endParaRPr lang="zh-CN" altLang="en-US" sz="1000" dirty="0">
                  <a:latin typeface="Arial" panose="020B0604020202020204" pitchFamily="34" charset="0"/>
                  <a:ea typeface="宋体" panose="02010600030101010101" pitchFamily="2" charset="-122"/>
                </a:endParaRPr>
              </a:p>
            </p:txBody>
          </p:sp>
          <p:sp>
            <p:nvSpPr>
              <p:cNvPr id="73744" name="Rectangle 43"/>
              <p:cNvSpPr/>
              <p:nvPr/>
            </p:nvSpPr>
            <p:spPr>
              <a:xfrm>
                <a:off x="3607" y="3801"/>
                <a:ext cx="1034" cy="315"/>
              </a:xfrm>
              <a:prstGeom prst="rect">
                <a:avLst/>
              </a:prstGeom>
              <a:solidFill>
                <a:srgbClr val="D8D8D8"/>
              </a:solidFill>
              <a:ln w="6350" cap="flat" cmpd="sng">
                <a:solidFill>
                  <a:srgbClr val="000000"/>
                </a:solidFill>
                <a:prstDash val="solid"/>
                <a:miter/>
                <a:headEnd type="none" w="med" len="med"/>
                <a:tailEnd type="none" w="med" len="med"/>
              </a:ln>
            </p:spPr>
            <p:txBody>
              <a:bodyPr anchor="ctr" anchorCtr="0"/>
              <a:p>
                <a:pPr>
                  <a:buClrTx/>
                  <a:buFontTx/>
                </a:pPr>
                <a:endParaRPr lang="zh-CN" altLang="en-US" sz="1000" dirty="0">
                  <a:latin typeface="Arial" panose="020B0604020202020204" pitchFamily="34" charset="0"/>
                  <a:ea typeface="宋体" panose="02010600030101010101" pitchFamily="2" charset="-122"/>
                </a:endParaRPr>
              </a:p>
            </p:txBody>
          </p:sp>
          <p:sp>
            <p:nvSpPr>
              <p:cNvPr id="73745" name="Rectangle 42"/>
              <p:cNvSpPr/>
              <p:nvPr/>
            </p:nvSpPr>
            <p:spPr>
              <a:xfrm>
                <a:off x="3277" y="4001"/>
                <a:ext cx="1036" cy="315"/>
              </a:xfrm>
              <a:prstGeom prst="rect">
                <a:avLst/>
              </a:prstGeom>
              <a:solidFill>
                <a:srgbClr val="D8D8D8"/>
              </a:solidFill>
              <a:ln w="6350" cap="flat" cmpd="sng">
                <a:solidFill>
                  <a:srgbClr val="000000"/>
                </a:solidFill>
                <a:prstDash val="solid"/>
                <a:miter/>
                <a:headEnd type="none" w="med" len="med"/>
                <a:tailEnd type="none" w="med" len="med"/>
              </a:ln>
            </p:spPr>
            <p:txBody>
              <a:bodyPr lIns="0" tIns="0" rIns="0" bIns="0" anchor="ctr" anchorCtr="0"/>
              <a:p>
                <a:pPr algn="ctr">
                  <a:buClrTx/>
                  <a:buFontTx/>
                </a:pPr>
                <a:r>
                  <a:rPr lang="zh-CN" altLang="en-US" sz="1000" b="0" dirty="0">
                    <a:latin typeface="Times New Roman" panose="02020603050405020304" pitchFamily="18" charset="0"/>
                    <a:ea typeface="宋体" panose="02010600030101010101" pitchFamily="2" charset="-122"/>
                  </a:rPr>
                  <a:t>业务应用</a:t>
                </a:r>
                <a:endParaRPr lang="zh-CN" altLang="en-US" sz="1000" b="0" dirty="0">
                  <a:latin typeface="Arial" panose="020B0604020202020204" pitchFamily="34" charset="0"/>
                  <a:ea typeface="宋体" panose="02010600030101010101" pitchFamily="2" charset="-122"/>
                </a:endParaRPr>
              </a:p>
            </p:txBody>
          </p:sp>
          <p:sp>
            <p:nvSpPr>
              <p:cNvPr id="73746" name="Rectangle 41"/>
              <p:cNvSpPr/>
              <p:nvPr/>
            </p:nvSpPr>
            <p:spPr>
              <a:xfrm>
                <a:off x="2927" y="5009"/>
                <a:ext cx="2066" cy="699"/>
              </a:xfrm>
              <a:prstGeom prst="rect">
                <a:avLst/>
              </a:prstGeom>
              <a:solidFill>
                <a:srgbClr val="D8D8D8"/>
              </a:solidFill>
              <a:ln w="6350" cap="flat" cmpd="sng">
                <a:solidFill>
                  <a:srgbClr val="000000"/>
                </a:solidFill>
                <a:prstDash val="solid"/>
                <a:miter/>
                <a:headEnd type="none" w="med" len="med"/>
                <a:tailEnd type="none" w="med" len="med"/>
              </a:ln>
            </p:spPr>
            <p:txBody>
              <a:bodyPr anchor="ctr" anchorCtr="0"/>
              <a:p>
                <a:pPr>
                  <a:buClrTx/>
                  <a:buFontTx/>
                </a:pPr>
                <a:endParaRPr lang="zh-CN" altLang="en-US" sz="1000" dirty="0">
                  <a:latin typeface="Arial" panose="020B0604020202020204" pitchFamily="34" charset="0"/>
                  <a:ea typeface="宋体" panose="02010600030101010101" pitchFamily="2" charset="-122"/>
                </a:endParaRPr>
              </a:p>
            </p:txBody>
          </p:sp>
          <p:sp>
            <p:nvSpPr>
              <p:cNvPr id="73747" name="Text Box 40"/>
              <p:cNvSpPr txBox="1"/>
              <p:nvPr/>
            </p:nvSpPr>
            <p:spPr>
              <a:xfrm>
                <a:off x="3434" y="6435"/>
                <a:ext cx="879" cy="314"/>
              </a:xfrm>
              <a:prstGeom prst="rect">
                <a:avLst/>
              </a:prstGeom>
              <a:solidFill>
                <a:srgbClr val="FFFFFF"/>
              </a:solidFill>
              <a:ln w="6350" cap="flat" cmpd="sng">
                <a:solidFill>
                  <a:srgbClr val="000000"/>
                </a:solidFill>
                <a:prstDash val="solid"/>
                <a:miter/>
                <a:headEnd type="none" w="med" len="med"/>
                <a:tailEnd type="none" w="med" len="med"/>
              </a:ln>
            </p:spPr>
            <p:txBody>
              <a:bodyPr lIns="0" tIns="0" rIns="0" bIns="0" anchor="ctr" anchorCtr="0"/>
              <a:p>
                <a:pPr algn="ctr">
                  <a:buClrTx/>
                  <a:buFontTx/>
                </a:pPr>
                <a:r>
                  <a:rPr lang="zh-CN" altLang="en-US" sz="1000" b="0" dirty="0">
                    <a:latin typeface="Times New Roman" panose="02020603050405020304" pitchFamily="18" charset="0"/>
                    <a:ea typeface="宋体" panose="02010600030101010101" pitchFamily="2" charset="-122"/>
                  </a:rPr>
                  <a:t>网络设备</a:t>
                </a:r>
                <a:endParaRPr lang="zh-CN" altLang="en-US" sz="1000" b="0" dirty="0">
                  <a:latin typeface="Arial" panose="020B0604020202020204" pitchFamily="34" charset="0"/>
                  <a:ea typeface="宋体" panose="02010600030101010101" pitchFamily="2" charset="-122"/>
                </a:endParaRPr>
              </a:p>
            </p:txBody>
          </p:sp>
          <p:sp>
            <p:nvSpPr>
              <p:cNvPr id="73748" name="Text Box 39"/>
              <p:cNvSpPr txBox="1"/>
              <p:nvPr/>
            </p:nvSpPr>
            <p:spPr>
              <a:xfrm>
                <a:off x="3847" y="5112"/>
                <a:ext cx="880" cy="315"/>
              </a:xfrm>
              <a:prstGeom prst="rect">
                <a:avLst/>
              </a:prstGeom>
              <a:solidFill>
                <a:srgbClr val="FFFFFF"/>
              </a:solidFill>
              <a:ln w="6350" cap="flat" cmpd="sng">
                <a:solidFill>
                  <a:srgbClr val="000000"/>
                </a:solidFill>
                <a:prstDash val="solid"/>
                <a:miter/>
                <a:headEnd type="none" w="med" len="med"/>
                <a:tailEnd type="none" w="med" len="med"/>
              </a:ln>
            </p:spPr>
            <p:txBody>
              <a:bodyPr lIns="0" tIns="0" rIns="0" bIns="0" anchor="ctr" anchorCtr="0"/>
              <a:p>
                <a:pPr>
                  <a:buClrTx/>
                  <a:buFontTx/>
                </a:pPr>
                <a:endParaRPr lang="zh-CN" altLang="zh-CN" sz="1000" b="0" dirty="0">
                  <a:latin typeface="Arial" panose="020B0604020202020204" pitchFamily="34" charset="0"/>
                  <a:ea typeface="宋体" panose="02010600030101010101" pitchFamily="2" charset="-122"/>
                </a:endParaRPr>
              </a:p>
            </p:txBody>
          </p:sp>
          <p:sp>
            <p:nvSpPr>
              <p:cNvPr id="73749" name="Text Box 38"/>
              <p:cNvSpPr txBox="1"/>
              <p:nvPr/>
            </p:nvSpPr>
            <p:spPr>
              <a:xfrm>
                <a:off x="3761" y="5193"/>
                <a:ext cx="880" cy="315"/>
              </a:xfrm>
              <a:prstGeom prst="rect">
                <a:avLst/>
              </a:prstGeom>
              <a:solidFill>
                <a:srgbClr val="FFFFFF"/>
              </a:solidFill>
              <a:ln w="6350" cap="flat" cmpd="sng">
                <a:solidFill>
                  <a:srgbClr val="000000"/>
                </a:solidFill>
                <a:prstDash val="solid"/>
                <a:miter/>
                <a:headEnd type="none" w="med" len="med"/>
                <a:tailEnd type="none" w="med" len="med"/>
              </a:ln>
            </p:spPr>
            <p:txBody>
              <a:bodyPr lIns="0" tIns="0" rIns="0" bIns="0" anchor="ctr" anchorCtr="0"/>
              <a:p>
                <a:pPr>
                  <a:buClrTx/>
                  <a:buFontTx/>
                </a:pPr>
                <a:endParaRPr lang="zh-CN" altLang="zh-CN" sz="1000" b="0" dirty="0">
                  <a:latin typeface="Arial" panose="020B0604020202020204" pitchFamily="34" charset="0"/>
                  <a:ea typeface="宋体" panose="02010600030101010101" pitchFamily="2" charset="-122"/>
                </a:endParaRPr>
              </a:p>
            </p:txBody>
          </p:sp>
          <p:sp>
            <p:nvSpPr>
              <p:cNvPr id="73750" name="Text Box 37"/>
              <p:cNvSpPr txBox="1"/>
              <p:nvPr/>
            </p:nvSpPr>
            <p:spPr>
              <a:xfrm>
                <a:off x="3641" y="5275"/>
                <a:ext cx="880" cy="315"/>
              </a:xfrm>
              <a:prstGeom prst="rect">
                <a:avLst/>
              </a:prstGeom>
              <a:solidFill>
                <a:srgbClr val="FFFFFF"/>
              </a:solidFill>
              <a:ln w="6350" cap="flat" cmpd="sng">
                <a:solidFill>
                  <a:srgbClr val="000000"/>
                </a:solidFill>
                <a:prstDash val="solid"/>
                <a:miter/>
                <a:headEnd type="none" w="med" len="med"/>
                <a:tailEnd type="none" w="med" len="med"/>
              </a:ln>
            </p:spPr>
            <p:txBody>
              <a:bodyPr lIns="0" tIns="0" rIns="0" bIns="0" anchor="ctr" anchorCtr="0"/>
              <a:p>
                <a:pPr algn="ctr">
                  <a:buClrTx/>
                  <a:buFontTx/>
                </a:pPr>
                <a:r>
                  <a:rPr lang="zh-CN" altLang="en-US" sz="1000" b="0" dirty="0">
                    <a:latin typeface="Times New Roman" panose="02020603050405020304" pitchFamily="18" charset="0"/>
                    <a:ea typeface="宋体" panose="02010600030101010101" pitchFamily="2" charset="-122"/>
                  </a:rPr>
                  <a:t>网络业务</a:t>
                </a:r>
                <a:endParaRPr lang="zh-CN" altLang="en-US" sz="1000" b="0" dirty="0">
                  <a:latin typeface="Arial" panose="020B0604020202020204" pitchFamily="34" charset="0"/>
                  <a:ea typeface="宋体" panose="02010600030101010101" pitchFamily="2" charset="-122"/>
                </a:endParaRPr>
              </a:p>
            </p:txBody>
          </p:sp>
          <p:sp>
            <p:nvSpPr>
              <p:cNvPr id="73751" name="Text Box 36"/>
              <p:cNvSpPr txBox="1"/>
              <p:nvPr/>
            </p:nvSpPr>
            <p:spPr>
              <a:xfrm>
                <a:off x="2590" y="6809"/>
                <a:ext cx="880" cy="315"/>
              </a:xfrm>
              <a:prstGeom prst="rect">
                <a:avLst/>
              </a:prstGeom>
              <a:solidFill>
                <a:srgbClr val="FFFFFF"/>
              </a:solidFill>
              <a:ln w="6350" cap="flat" cmpd="sng">
                <a:solidFill>
                  <a:srgbClr val="000000"/>
                </a:solidFill>
                <a:prstDash val="solid"/>
                <a:miter/>
                <a:headEnd type="none" w="med" len="med"/>
                <a:tailEnd type="none" w="med" len="med"/>
              </a:ln>
            </p:spPr>
            <p:txBody>
              <a:bodyPr lIns="0" tIns="0" rIns="0" bIns="0" anchor="ctr" anchorCtr="0"/>
              <a:p>
                <a:pPr algn="ctr">
                  <a:buClrTx/>
                  <a:buFontTx/>
                </a:pPr>
                <a:r>
                  <a:rPr lang="zh-CN" altLang="en-US" sz="1000" b="0" dirty="0">
                    <a:latin typeface="Times New Roman" panose="02020603050405020304" pitchFamily="18" charset="0"/>
                    <a:ea typeface="宋体" panose="02010600030101010101" pitchFamily="2" charset="-122"/>
                  </a:rPr>
                  <a:t>网络设备</a:t>
                </a:r>
                <a:endParaRPr lang="zh-CN" altLang="en-US" sz="1000" b="0" dirty="0">
                  <a:latin typeface="Arial" panose="020B0604020202020204" pitchFamily="34" charset="0"/>
                  <a:ea typeface="宋体" panose="02010600030101010101" pitchFamily="2" charset="-122"/>
                </a:endParaRPr>
              </a:p>
            </p:txBody>
          </p:sp>
          <p:sp>
            <p:nvSpPr>
              <p:cNvPr id="73752" name="Text Box 35"/>
              <p:cNvSpPr txBox="1"/>
              <p:nvPr/>
            </p:nvSpPr>
            <p:spPr>
              <a:xfrm>
                <a:off x="4388" y="6435"/>
                <a:ext cx="879" cy="315"/>
              </a:xfrm>
              <a:prstGeom prst="rect">
                <a:avLst/>
              </a:prstGeom>
              <a:solidFill>
                <a:srgbClr val="FFFFFF"/>
              </a:solidFill>
              <a:ln w="6350" cap="flat" cmpd="sng">
                <a:solidFill>
                  <a:srgbClr val="000000"/>
                </a:solidFill>
                <a:prstDash val="solid"/>
                <a:miter/>
                <a:headEnd type="none" w="med" len="med"/>
                <a:tailEnd type="none" w="med" len="med"/>
              </a:ln>
            </p:spPr>
            <p:txBody>
              <a:bodyPr lIns="0" tIns="0" rIns="0" bIns="0" anchor="ctr" anchorCtr="0"/>
              <a:p>
                <a:pPr algn="ctr">
                  <a:buClrTx/>
                  <a:buFontTx/>
                </a:pPr>
                <a:r>
                  <a:rPr lang="zh-CN" altLang="en-US" sz="1000" b="0" dirty="0">
                    <a:latin typeface="Times New Roman" panose="02020603050405020304" pitchFamily="18" charset="0"/>
                    <a:ea typeface="宋体" panose="02010600030101010101" pitchFamily="2" charset="-122"/>
                  </a:rPr>
                  <a:t>网络设备</a:t>
                </a:r>
                <a:endParaRPr lang="zh-CN" altLang="en-US" sz="1000" b="0" dirty="0">
                  <a:latin typeface="Arial" panose="020B0604020202020204" pitchFamily="34" charset="0"/>
                  <a:ea typeface="宋体" panose="02010600030101010101" pitchFamily="2" charset="-122"/>
                </a:endParaRPr>
              </a:p>
            </p:txBody>
          </p:sp>
          <p:sp>
            <p:nvSpPr>
              <p:cNvPr id="73753" name="Text Box 34"/>
              <p:cNvSpPr txBox="1"/>
              <p:nvPr/>
            </p:nvSpPr>
            <p:spPr>
              <a:xfrm>
                <a:off x="3838" y="6795"/>
                <a:ext cx="879" cy="315"/>
              </a:xfrm>
              <a:prstGeom prst="rect">
                <a:avLst/>
              </a:prstGeom>
              <a:solidFill>
                <a:srgbClr val="FFFFFF"/>
              </a:solidFill>
              <a:ln w="6350" cap="flat" cmpd="sng">
                <a:solidFill>
                  <a:srgbClr val="000000"/>
                </a:solidFill>
                <a:prstDash val="solid"/>
                <a:miter/>
                <a:headEnd type="none" w="med" len="med"/>
                <a:tailEnd type="none" w="med" len="med"/>
              </a:ln>
            </p:spPr>
            <p:txBody>
              <a:bodyPr lIns="0" tIns="0" rIns="0" bIns="0" anchor="ctr" anchorCtr="0"/>
              <a:p>
                <a:pPr algn="ctr">
                  <a:buClrTx/>
                  <a:buFontTx/>
                </a:pPr>
                <a:r>
                  <a:rPr lang="zh-CN" altLang="en-US" sz="1000" b="0" dirty="0">
                    <a:latin typeface="Times New Roman" panose="02020603050405020304" pitchFamily="18" charset="0"/>
                    <a:ea typeface="宋体" panose="02010600030101010101" pitchFamily="2" charset="-122"/>
                  </a:rPr>
                  <a:t>网络设备</a:t>
                </a:r>
                <a:endParaRPr lang="zh-CN" altLang="en-US" sz="1000" b="0" dirty="0">
                  <a:latin typeface="Arial" panose="020B0604020202020204" pitchFamily="34" charset="0"/>
                  <a:ea typeface="宋体" panose="02010600030101010101" pitchFamily="2" charset="-122"/>
                </a:endParaRPr>
              </a:p>
            </p:txBody>
          </p:sp>
          <p:sp>
            <p:nvSpPr>
              <p:cNvPr id="73754" name="AutoShape 33"/>
              <p:cNvSpPr/>
              <p:nvPr/>
            </p:nvSpPr>
            <p:spPr>
              <a:xfrm>
                <a:off x="3306" y="4316"/>
                <a:ext cx="128" cy="693"/>
              </a:xfrm>
              <a:prstGeom prst="upDownArrow">
                <a:avLst>
                  <a:gd name="adj1" fmla="val 50000"/>
                  <a:gd name="adj2" fmla="val 108206"/>
                </a:avLst>
              </a:prstGeom>
              <a:solidFill>
                <a:srgbClr val="808080"/>
              </a:solidFill>
              <a:ln w="9525" cap="flat" cmpd="sng">
                <a:solidFill>
                  <a:srgbClr val="000000"/>
                </a:solidFill>
                <a:prstDash val="solid"/>
                <a:miter/>
                <a:headEnd type="none" w="med" len="med"/>
                <a:tailEnd type="none" w="med" len="med"/>
              </a:ln>
            </p:spPr>
            <p:txBody>
              <a:bodyPr vert="eaVert" anchor="ctr" anchorCtr="0"/>
              <a:p>
                <a:pPr>
                  <a:buClrTx/>
                  <a:buFontTx/>
                </a:pPr>
                <a:endParaRPr lang="zh-CN" altLang="en-US" sz="1000" dirty="0">
                  <a:latin typeface="Arial" panose="020B0604020202020204" pitchFamily="34" charset="0"/>
                  <a:ea typeface="宋体" panose="02010600030101010101" pitchFamily="2" charset="-122"/>
                </a:endParaRPr>
              </a:p>
            </p:txBody>
          </p:sp>
          <p:sp>
            <p:nvSpPr>
              <p:cNvPr id="73755" name="AutoShape 32"/>
              <p:cNvSpPr/>
              <p:nvPr/>
            </p:nvSpPr>
            <p:spPr>
              <a:xfrm>
                <a:off x="3719" y="4316"/>
                <a:ext cx="128" cy="693"/>
              </a:xfrm>
              <a:prstGeom prst="upDownArrow">
                <a:avLst>
                  <a:gd name="adj1" fmla="val 50000"/>
                  <a:gd name="adj2" fmla="val 108206"/>
                </a:avLst>
              </a:prstGeom>
              <a:solidFill>
                <a:srgbClr val="808080"/>
              </a:solidFill>
              <a:ln w="9525" cap="flat" cmpd="sng">
                <a:solidFill>
                  <a:srgbClr val="000000"/>
                </a:solidFill>
                <a:prstDash val="solid"/>
                <a:miter/>
                <a:headEnd type="none" w="med" len="med"/>
                <a:tailEnd type="none" w="med" len="med"/>
              </a:ln>
            </p:spPr>
            <p:txBody>
              <a:bodyPr vert="eaVert" anchor="ctr" anchorCtr="0"/>
              <a:p>
                <a:pPr>
                  <a:buClrTx/>
                  <a:buFontTx/>
                </a:pPr>
                <a:endParaRPr lang="zh-CN" altLang="en-US" sz="1000" dirty="0">
                  <a:latin typeface="Arial" panose="020B0604020202020204" pitchFamily="34" charset="0"/>
                  <a:ea typeface="宋体" panose="02010600030101010101" pitchFamily="2" charset="-122"/>
                </a:endParaRPr>
              </a:p>
            </p:txBody>
          </p:sp>
          <p:sp>
            <p:nvSpPr>
              <p:cNvPr id="73756" name="AutoShape 31"/>
              <p:cNvSpPr/>
              <p:nvPr/>
            </p:nvSpPr>
            <p:spPr>
              <a:xfrm>
                <a:off x="4152" y="4316"/>
                <a:ext cx="128" cy="693"/>
              </a:xfrm>
              <a:prstGeom prst="upDownArrow">
                <a:avLst>
                  <a:gd name="adj1" fmla="val 50000"/>
                  <a:gd name="adj2" fmla="val 108206"/>
                </a:avLst>
              </a:prstGeom>
              <a:solidFill>
                <a:srgbClr val="808080"/>
              </a:solidFill>
              <a:ln w="9525" cap="flat" cmpd="sng">
                <a:solidFill>
                  <a:srgbClr val="000000"/>
                </a:solidFill>
                <a:prstDash val="solid"/>
                <a:miter/>
                <a:headEnd type="none" w="med" len="med"/>
                <a:tailEnd type="none" w="med" len="med"/>
              </a:ln>
            </p:spPr>
            <p:txBody>
              <a:bodyPr vert="eaVert" anchor="ctr" anchorCtr="0"/>
              <a:p>
                <a:pPr>
                  <a:buClrTx/>
                  <a:buFontTx/>
                </a:pPr>
                <a:endParaRPr lang="zh-CN" altLang="en-US" sz="1000" dirty="0">
                  <a:latin typeface="Arial" panose="020B0604020202020204" pitchFamily="34" charset="0"/>
                  <a:ea typeface="宋体" panose="02010600030101010101" pitchFamily="2" charset="-122"/>
                </a:endParaRPr>
              </a:p>
            </p:txBody>
          </p:sp>
          <p:sp>
            <p:nvSpPr>
              <p:cNvPr id="73757" name="AutoShape 30"/>
              <p:cNvSpPr/>
              <p:nvPr/>
            </p:nvSpPr>
            <p:spPr>
              <a:xfrm>
                <a:off x="3479" y="5708"/>
                <a:ext cx="128" cy="727"/>
              </a:xfrm>
              <a:prstGeom prst="upDownArrow">
                <a:avLst>
                  <a:gd name="adj1" fmla="val 50000"/>
                  <a:gd name="adj2" fmla="val 113514"/>
                </a:avLst>
              </a:prstGeom>
              <a:solidFill>
                <a:srgbClr val="808080"/>
              </a:solidFill>
              <a:ln w="9525" cap="flat" cmpd="sng">
                <a:solidFill>
                  <a:srgbClr val="000000"/>
                </a:solidFill>
                <a:prstDash val="solid"/>
                <a:miter/>
                <a:headEnd type="none" w="med" len="med"/>
                <a:tailEnd type="none" w="med" len="med"/>
              </a:ln>
            </p:spPr>
            <p:txBody>
              <a:bodyPr vert="eaVert" anchor="ctr" anchorCtr="0"/>
              <a:p>
                <a:pPr>
                  <a:buClrTx/>
                  <a:buFontTx/>
                </a:pPr>
                <a:endParaRPr lang="zh-CN" altLang="en-US" sz="1000" dirty="0">
                  <a:latin typeface="Arial" panose="020B0604020202020204" pitchFamily="34" charset="0"/>
                  <a:ea typeface="宋体" panose="02010600030101010101" pitchFamily="2" charset="-122"/>
                </a:endParaRPr>
              </a:p>
            </p:txBody>
          </p:sp>
          <p:sp>
            <p:nvSpPr>
              <p:cNvPr id="73758" name="Text Box 29"/>
              <p:cNvSpPr txBox="1"/>
              <p:nvPr/>
            </p:nvSpPr>
            <p:spPr>
              <a:xfrm>
                <a:off x="2157" y="5346"/>
                <a:ext cx="880" cy="315"/>
              </a:xfrm>
              <a:prstGeom prst="rect">
                <a:avLst/>
              </a:prstGeom>
              <a:noFill/>
              <a:ln w="6350">
                <a:noFill/>
              </a:ln>
            </p:spPr>
            <p:txBody>
              <a:bodyPr lIns="0" tIns="0" rIns="0" bIns="0" anchor="ctr" anchorCtr="0"/>
              <a:p>
                <a:pPr>
                  <a:buClrTx/>
                  <a:buFontTx/>
                </a:pPr>
                <a:r>
                  <a:rPr lang="zh-CN" altLang="en-US" sz="1000" b="0" dirty="0">
                    <a:latin typeface="Times New Roman" panose="02020603050405020304" pitchFamily="18" charset="0"/>
                    <a:ea typeface="宋体" panose="02010600030101010101" pitchFamily="2" charset="-122"/>
                  </a:rPr>
                  <a:t>网络操作系统</a:t>
                </a:r>
                <a:endParaRPr lang="zh-CN" altLang="en-US" sz="1000" b="0" dirty="0">
                  <a:latin typeface="Arial" panose="020B0604020202020204" pitchFamily="34" charset="0"/>
                  <a:ea typeface="宋体" panose="02010600030101010101" pitchFamily="2" charset="-122"/>
                </a:endParaRPr>
              </a:p>
            </p:txBody>
          </p:sp>
          <p:sp>
            <p:nvSpPr>
              <p:cNvPr id="73759" name="Text Box 28"/>
              <p:cNvSpPr txBox="1"/>
              <p:nvPr/>
            </p:nvSpPr>
            <p:spPr>
              <a:xfrm>
                <a:off x="3641" y="5791"/>
                <a:ext cx="1076" cy="284"/>
              </a:xfrm>
              <a:prstGeom prst="rect">
                <a:avLst/>
              </a:prstGeom>
              <a:noFill/>
              <a:ln w="6350">
                <a:noFill/>
              </a:ln>
            </p:spPr>
            <p:txBody>
              <a:bodyPr lIns="0" tIns="0" rIns="0" bIns="0" anchor="ctr" anchorCtr="0"/>
              <a:p>
                <a:pPr>
                  <a:buClrTx/>
                  <a:buFontTx/>
                </a:pPr>
                <a:r>
                  <a:rPr lang="zh-CN" altLang="en-US" sz="1000" b="0" dirty="0">
                    <a:latin typeface="Times New Roman" panose="02020603050405020304" pitchFamily="18" charset="0"/>
                    <a:ea typeface="宋体" panose="02010600030101010101" pitchFamily="2" charset="-122"/>
                  </a:rPr>
                  <a:t>控制数据平面接口</a:t>
                </a:r>
                <a:endParaRPr lang="zh-CN" altLang="en-US" sz="1000" b="0" dirty="0">
                  <a:latin typeface="Arial" panose="020B0604020202020204" pitchFamily="34" charset="0"/>
                  <a:ea typeface="宋体" panose="02010600030101010101" pitchFamily="2" charset="-122"/>
                </a:endParaRPr>
              </a:p>
            </p:txBody>
          </p:sp>
          <p:sp>
            <p:nvSpPr>
              <p:cNvPr id="73760" name="Text Box 27"/>
              <p:cNvSpPr txBox="1"/>
              <p:nvPr/>
            </p:nvSpPr>
            <p:spPr>
              <a:xfrm>
                <a:off x="3434" y="4529"/>
                <a:ext cx="328" cy="315"/>
              </a:xfrm>
              <a:prstGeom prst="rect">
                <a:avLst/>
              </a:prstGeom>
              <a:noFill/>
              <a:ln w="6350">
                <a:noFill/>
              </a:ln>
            </p:spPr>
            <p:txBody>
              <a:bodyPr lIns="0" tIns="0" rIns="0" bIns="0" anchor="ctr" anchorCtr="0"/>
              <a:p>
                <a:pPr>
                  <a:buClrTx/>
                  <a:buFontTx/>
                </a:pPr>
                <a:r>
                  <a:rPr lang="en-US" altLang="zh-CN" sz="1000" b="0" dirty="0">
                    <a:latin typeface="Times New Roman" panose="02020603050405020304" pitchFamily="18" charset="0"/>
                    <a:ea typeface="宋体" panose="02010600030101010101" pitchFamily="2" charset="-122"/>
                  </a:rPr>
                  <a:t>API</a:t>
                </a:r>
                <a:endParaRPr lang="en-US" altLang="zh-CN" sz="1000" b="0" dirty="0">
                  <a:latin typeface="Arial" panose="020B0604020202020204" pitchFamily="34" charset="0"/>
                  <a:ea typeface="宋体" panose="02010600030101010101" pitchFamily="2" charset="-122"/>
                </a:endParaRPr>
              </a:p>
            </p:txBody>
          </p:sp>
          <p:sp>
            <p:nvSpPr>
              <p:cNvPr id="73761" name="Text Box 26"/>
              <p:cNvSpPr txBox="1"/>
              <p:nvPr/>
            </p:nvSpPr>
            <p:spPr>
              <a:xfrm>
                <a:off x="3838" y="4547"/>
                <a:ext cx="328" cy="315"/>
              </a:xfrm>
              <a:prstGeom prst="rect">
                <a:avLst/>
              </a:prstGeom>
              <a:noFill/>
              <a:ln w="6350">
                <a:noFill/>
              </a:ln>
            </p:spPr>
            <p:txBody>
              <a:bodyPr lIns="0" tIns="0" rIns="0" bIns="0" anchor="ctr" anchorCtr="0"/>
              <a:p>
                <a:pPr>
                  <a:buClrTx/>
                  <a:buFontTx/>
                </a:pPr>
                <a:r>
                  <a:rPr lang="en-US" altLang="zh-CN" sz="1000" b="0" dirty="0">
                    <a:latin typeface="Times New Roman" panose="02020603050405020304" pitchFamily="18" charset="0"/>
                    <a:ea typeface="宋体" panose="02010600030101010101" pitchFamily="2" charset="-122"/>
                  </a:rPr>
                  <a:t>API</a:t>
                </a:r>
                <a:endParaRPr lang="en-US" altLang="zh-CN" sz="1000" b="0" dirty="0">
                  <a:latin typeface="Arial" panose="020B0604020202020204" pitchFamily="34" charset="0"/>
                  <a:ea typeface="宋体" panose="02010600030101010101" pitchFamily="2" charset="-122"/>
                </a:endParaRPr>
              </a:p>
            </p:txBody>
          </p:sp>
          <p:sp>
            <p:nvSpPr>
              <p:cNvPr id="73762" name="Text Box 25"/>
              <p:cNvSpPr txBox="1"/>
              <p:nvPr/>
            </p:nvSpPr>
            <p:spPr>
              <a:xfrm>
                <a:off x="4313" y="4547"/>
                <a:ext cx="328" cy="315"/>
              </a:xfrm>
              <a:prstGeom prst="rect">
                <a:avLst/>
              </a:prstGeom>
              <a:noFill/>
              <a:ln w="6350">
                <a:noFill/>
              </a:ln>
            </p:spPr>
            <p:txBody>
              <a:bodyPr lIns="0" tIns="0" rIns="0" bIns="0" anchor="ctr" anchorCtr="0"/>
              <a:p>
                <a:pPr>
                  <a:buClrTx/>
                  <a:buFontTx/>
                </a:pPr>
                <a:r>
                  <a:rPr lang="en-US" altLang="zh-CN" sz="1000" b="0" dirty="0">
                    <a:latin typeface="Times New Roman" panose="02020603050405020304" pitchFamily="18" charset="0"/>
                    <a:ea typeface="宋体" panose="02010600030101010101" pitchFamily="2" charset="-122"/>
                  </a:rPr>
                  <a:t>API</a:t>
                </a:r>
                <a:endParaRPr lang="en-US" altLang="zh-CN" sz="1000" b="0" dirty="0">
                  <a:latin typeface="Arial" panose="020B0604020202020204" pitchFamily="34" charset="0"/>
                  <a:ea typeface="宋体" panose="02010600030101010101" pitchFamily="2" charset="-122"/>
                </a:endParaRPr>
              </a:p>
            </p:txBody>
          </p:sp>
          <p:sp>
            <p:nvSpPr>
              <p:cNvPr id="73763" name="Text Box 24"/>
              <p:cNvSpPr txBox="1"/>
              <p:nvPr/>
            </p:nvSpPr>
            <p:spPr>
              <a:xfrm>
                <a:off x="3651" y="5949"/>
                <a:ext cx="1076" cy="284"/>
              </a:xfrm>
              <a:prstGeom prst="rect">
                <a:avLst/>
              </a:prstGeom>
              <a:noFill/>
              <a:ln w="6350">
                <a:noFill/>
              </a:ln>
            </p:spPr>
            <p:txBody>
              <a:bodyPr lIns="0" tIns="0" rIns="0" bIns="0" anchor="ctr" anchorCtr="0"/>
              <a:p>
                <a:pPr>
                  <a:buClrTx/>
                  <a:buFontTx/>
                </a:pPr>
                <a:r>
                  <a:rPr lang="zh-CN" altLang="en-US" sz="1000" b="0" dirty="0">
                    <a:latin typeface="Times New Roman" panose="02020603050405020304" pitchFamily="18" charset="0"/>
                    <a:ea typeface="宋体" panose="02010600030101010101" pitchFamily="2" charset="-122"/>
                  </a:rPr>
                  <a:t>如：</a:t>
                </a:r>
                <a:r>
                  <a:rPr lang="en-US" altLang="zh-CN" sz="1000" b="0" dirty="0">
                    <a:latin typeface="Times New Roman" panose="02020603050405020304" pitchFamily="18" charset="0"/>
                    <a:ea typeface="宋体" panose="02010600030101010101" pitchFamily="2" charset="-122"/>
                  </a:rPr>
                  <a:t>OpenFlow</a:t>
                </a:r>
                <a:endParaRPr lang="en-US" altLang="zh-CN" sz="1000" b="0" dirty="0">
                  <a:latin typeface="Arial" panose="020B0604020202020204" pitchFamily="34" charset="0"/>
                  <a:ea typeface="宋体" panose="02010600030101010101" pitchFamily="2" charset="-122"/>
                </a:endParaRPr>
              </a:p>
            </p:txBody>
          </p:sp>
          <p:sp>
            <p:nvSpPr>
              <p:cNvPr id="73764" name="Text Box 23"/>
              <p:cNvSpPr txBox="1"/>
              <p:nvPr/>
            </p:nvSpPr>
            <p:spPr>
              <a:xfrm>
                <a:off x="3113" y="5143"/>
                <a:ext cx="366" cy="284"/>
              </a:xfrm>
              <a:prstGeom prst="rect">
                <a:avLst/>
              </a:prstGeom>
              <a:noFill/>
              <a:ln w="6350">
                <a:noFill/>
              </a:ln>
            </p:spPr>
            <p:txBody>
              <a:bodyPr lIns="0" tIns="0" rIns="0" bIns="0" anchor="ctr" anchorCtr="0"/>
              <a:p>
                <a:pPr>
                  <a:buClrTx/>
                  <a:buFontTx/>
                </a:pPr>
                <a:r>
                  <a:rPr lang="en-US" altLang="zh-CN" sz="1000" dirty="0">
                    <a:latin typeface="Times New Roman" panose="02020603050405020304" pitchFamily="18" charset="0"/>
                    <a:ea typeface="宋体" panose="02010600030101010101" pitchFamily="2" charset="-122"/>
                  </a:rPr>
                  <a:t>SDN</a:t>
                </a:r>
                <a:endParaRPr lang="en-US" altLang="zh-CN" sz="1000" b="0" dirty="0">
                  <a:latin typeface="Arial" panose="020B0604020202020204" pitchFamily="34" charset="0"/>
                  <a:ea typeface="宋体" panose="02010600030101010101" pitchFamily="2" charset="-122"/>
                </a:endParaRPr>
              </a:p>
            </p:txBody>
          </p:sp>
          <p:sp>
            <p:nvSpPr>
              <p:cNvPr id="73765" name="Text Box 22"/>
              <p:cNvSpPr txBox="1"/>
              <p:nvPr/>
            </p:nvSpPr>
            <p:spPr>
              <a:xfrm>
                <a:off x="3016" y="5331"/>
                <a:ext cx="553" cy="284"/>
              </a:xfrm>
              <a:prstGeom prst="rect">
                <a:avLst/>
              </a:prstGeom>
              <a:noFill/>
              <a:ln w="6350">
                <a:noFill/>
              </a:ln>
            </p:spPr>
            <p:txBody>
              <a:bodyPr lIns="0" tIns="0" rIns="0" bIns="0" anchor="ctr" anchorCtr="0"/>
              <a:p>
                <a:pPr>
                  <a:buClrTx/>
                  <a:buFontTx/>
                </a:pPr>
                <a:r>
                  <a:rPr lang="zh-CN" altLang="en-US" sz="1000" dirty="0">
                    <a:latin typeface="Times New Roman" panose="02020603050405020304" pitchFamily="18" charset="0"/>
                    <a:ea typeface="宋体" panose="02010600030101010101" pitchFamily="2" charset="-122"/>
                  </a:rPr>
                  <a:t>控制软件</a:t>
                </a:r>
                <a:endParaRPr lang="zh-CN" altLang="en-US" sz="1000" b="0" dirty="0">
                  <a:latin typeface="Arial" panose="020B0604020202020204" pitchFamily="34" charset="0"/>
                  <a:ea typeface="宋体" panose="02010600030101010101" pitchFamily="2" charset="-122"/>
                </a:endParaRPr>
              </a:p>
            </p:txBody>
          </p:sp>
        </p:grpSp>
        <p:grpSp>
          <p:nvGrpSpPr>
            <p:cNvPr id="73766" name="Group 4"/>
            <p:cNvGrpSpPr/>
            <p:nvPr/>
          </p:nvGrpSpPr>
          <p:grpSpPr>
            <a:xfrm>
              <a:off x="6286" y="4116"/>
              <a:ext cx="3393" cy="2786"/>
              <a:chOff x="6180" y="3595"/>
              <a:chExt cx="3393" cy="2786"/>
            </a:xfrm>
          </p:grpSpPr>
          <p:sp>
            <p:nvSpPr>
              <p:cNvPr id="73767" name="Rectangle 20"/>
              <p:cNvSpPr/>
              <p:nvPr/>
            </p:nvSpPr>
            <p:spPr>
              <a:xfrm>
                <a:off x="6180" y="3595"/>
                <a:ext cx="2613" cy="926"/>
              </a:xfrm>
              <a:prstGeom prst="rect">
                <a:avLst/>
              </a:prstGeom>
              <a:solidFill>
                <a:srgbClr val="FFFFFF"/>
              </a:solidFill>
              <a:ln w="9525" cap="flat" cmpd="sng">
                <a:solidFill>
                  <a:srgbClr val="000000"/>
                </a:solidFill>
                <a:prstDash val="solid"/>
                <a:miter/>
                <a:headEnd type="none" w="med" len="med"/>
                <a:tailEnd type="none" w="med" len="med"/>
              </a:ln>
            </p:spPr>
            <p:txBody>
              <a:bodyPr anchor="ctr" anchorCtr="0"/>
              <a:p>
                <a:pPr>
                  <a:buClrTx/>
                  <a:buFontTx/>
                </a:pPr>
                <a:endParaRPr lang="zh-CN" altLang="en-US" sz="1000" dirty="0">
                  <a:latin typeface="Arial" panose="020B0604020202020204" pitchFamily="34" charset="0"/>
                  <a:ea typeface="宋体" panose="02010600030101010101" pitchFamily="2" charset="-122"/>
                </a:endParaRPr>
              </a:p>
            </p:txBody>
          </p:sp>
          <p:sp>
            <p:nvSpPr>
              <p:cNvPr id="73768" name="Rectangle 19"/>
              <p:cNvSpPr/>
              <p:nvPr/>
            </p:nvSpPr>
            <p:spPr>
              <a:xfrm>
                <a:off x="6180" y="4652"/>
                <a:ext cx="2613" cy="1729"/>
              </a:xfrm>
              <a:prstGeom prst="rect">
                <a:avLst/>
              </a:prstGeom>
              <a:solidFill>
                <a:srgbClr val="FFFFFF"/>
              </a:solidFill>
              <a:ln w="9525" cap="flat" cmpd="sng">
                <a:solidFill>
                  <a:srgbClr val="000000"/>
                </a:solidFill>
                <a:prstDash val="solid"/>
                <a:miter/>
                <a:headEnd type="none" w="med" len="med"/>
                <a:tailEnd type="none" w="med" len="med"/>
              </a:ln>
            </p:spPr>
            <p:txBody>
              <a:bodyPr anchor="ctr" anchorCtr="0"/>
              <a:p>
                <a:pPr>
                  <a:buClrTx/>
                  <a:buFontTx/>
                </a:pPr>
                <a:endParaRPr lang="zh-CN" altLang="en-US" sz="1000" dirty="0">
                  <a:latin typeface="Arial" panose="020B0604020202020204" pitchFamily="34" charset="0"/>
                  <a:ea typeface="宋体" panose="02010600030101010101" pitchFamily="2" charset="-122"/>
                </a:endParaRPr>
              </a:p>
            </p:txBody>
          </p:sp>
          <p:sp>
            <p:nvSpPr>
              <p:cNvPr id="73769" name="Rectangle 18"/>
              <p:cNvSpPr/>
              <p:nvPr/>
            </p:nvSpPr>
            <p:spPr>
              <a:xfrm>
                <a:off x="8900" y="3595"/>
                <a:ext cx="673" cy="2786"/>
              </a:xfrm>
              <a:prstGeom prst="rect">
                <a:avLst/>
              </a:prstGeom>
              <a:solidFill>
                <a:srgbClr val="FFFFFF"/>
              </a:solidFill>
              <a:ln w="9525" cap="flat" cmpd="sng">
                <a:solidFill>
                  <a:srgbClr val="000000"/>
                </a:solidFill>
                <a:prstDash val="solid"/>
                <a:miter/>
                <a:headEnd type="none" w="med" len="med"/>
                <a:tailEnd type="none" w="med" len="med"/>
              </a:ln>
            </p:spPr>
            <p:txBody>
              <a:bodyPr anchor="ctr" anchorCtr="0"/>
              <a:p>
                <a:pPr>
                  <a:buClrTx/>
                  <a:buFontTx/>
                </a:pPr>
                <a:endParaRPr lang="zh-CN" altLang="en-US" sz="1000" dirty="0">
                  <a:latin typeface="Arial" panose="020B0604020202020204" pitchFamily="34" charset="0"/>
                  <a:ea typeface="宋体" panose="02010600030101010101" pitchFamily="2" charset="-122"/>
                </a:endParaRPr>
              </a:p>
            </p:txBody>
          </p:sp>
          <p:sp>
            <p:nvSpPr>
              <p:cNvPr id="73770" name="Text Box 17"/>
              <p:cNvSpPr txBox="1"/>
              <p:nvPr/>
            </p:nvSpPr>
            <p:spPr>
              <a:xfrm>
                <a:off x="6592" y="3688"/>
                <a:ext cx="1994" cy="371"/>
              </a:xfrm>
              <a:prstGeom prst="rect">
                <a:avLst/>
              </a:prstGeom>
              <a:noFill/>
              <a:ln w="9525">
                <a:noFill/>
              </a:ln>
            </p:spPr>
            <p:txBody>
              <a:bodyPr lIns="0" tIns="0" rIns="0" bIns="0" anchor="ctr" anchorCtr="0"/>
              <a:p>
                <a:pPr algn="ctr">
                  <a:buClrTx/>
                  <a:buFontTx/>
                </a:pPr>
                <a:r>
                  <a:rPr lang="zh-CN" altLang="en-US" sz="1000" dirty="0">
                    <a:latin typeface="Times New Roman" panose="02020603050405020304" pitchFamily="18" charset="0"/>
                    <a:ea typeface="宋体" panose="02010600030101010101" pitchFamily="2" charset="-122"/>
                  </a:rPr>
                  <a:t>虚拟网络功能（</a:t>
                </a:r>
                <a:r>
                  <a:rPr lang="en-US" altLang="zh-CN" sz="1000" b="0" dirty="0">
                    <a:latin typeface="Times New Roman" panose="02020603050405020304" pitchFamily="18" charset="0"/>
                    <a:ea typeface="宋体" panose="02010600030101010101" pitchFamily="2" charset="-122"/>
                  </a:rPr>
                  <a:t>VNF</a:t>
                </a:r>
                <a:r>
                  <a:rPr lang="zh-CN" altLang="en-US" sz="1000" b="0" dirty="0">
                    <a:latin typeface="Times New Roman" panose="02020603050405020304" pitchFamily="18" charset="0"/>
                    <a:ea typeface="宋体" panose="02010600030101010101" pitchFamily="2" charset="-122"/>
                  </a:rPr>
                  <a:t>）</a:t>
                </a:r>
                <a:endParaRPr lang="zh-CN" altLang="en-US" sz="1000" b="0" dirty="0">
                  <a:latin typeface="Arial" panose="020B0604020202020204" pitchFamily="34" charset="0"/>
                  <a:ea typeface="宋体" panose="02010600030101010101" pitchFamily="2" charset="-122"/>
                </a:endParaRPr>
              </a:p>
            </p:txBody>
          </p:sp>
          <p:sp>
            <p:nvSpPr>
              <p:cNvPr id="73771" name="Text Box 16"/>
              <p:cNvSpPr txBox="1"/>
              <p:nvPr/>
            </p:nvSpPr>
            <p:spPr>
              <a:xfrm>
                <a:off x="6532" y="4741"/>
                <a:ext cx="1994" cy="371"/>
              </a:xfrm>
              <a:prstGeom prst="rect">
                <a:avLst/>
              </a:prstGeom>
              <a:noFill/>
              <a:ln w="9525">
                <a:noFill/>
              </a:ln>
            </p:spPr>
            <p:txBody>
              <a:bodyPr lIns="0" tIns="0" rIns="0" bIns="0" anchor="ctr" anchorCtr="0"/>
              <a:p>
                <a:pPr algn="ctr">
                  <a:buClrTx/>
                  <a:buFontTx/>
                </a:pPr>
                <a:r>
                  <a:rPr lang="en-US" altLang="zh-CN" sz="1000" b="0" dirty="0">
                    <a:latin typeface="Times New Roman" panose="02020603050405020304" pitchFamily="18" charset="0"/>
                    <a:ea typeface="宋体" panose="02010600030101010101" pitchFamily="2" charset="-122"/>
                  </a:rPr>
                  <a:t>NFV</a:t>
                </a:r>
                <a:r>
                  <a:rPr lang="zh-CN" altLang="en-US" sz="1000" b="0" dirty="0">
                    <a:latin typeface="Times New Roman" panose="02020603050405020304" pitchFamily="18" charset="0"/>
                    <a:ea typeface="宋体" panose="02010600030101010101" pitchFamily="2" charset="-122"/>
                  </a:rPr>
                  <a:t>基础设施（</a:t>
                </a:r>
                <a:r>
                  <a:rPr lang="en-US" altLang="zh-CN" sz="1000" b="0" dirty="0">
                    <a:latin typeface="Times New Roman" panose="02020603050405020304" pitchFamily="18" charset="0"/>
                    <a:ea typeface="宋体" panose="02010600030101010101" pitchFamily="2" charset="-122"/>
                  </a:rPr>
                  <a:t>NFVI</a:t>
                </a:r>
                <a:r>
                  <a:rPr lang="zh-CN" altLang="en-US" sz="1000" b="0" dirty="0">
                    <a:latin typeface="Times New Roman" panose="02020603050405020304" pitchFamily="18" charset="0"/>
                    <a:ea typeface="宋体" panose="02010600030101010101" pitchFamily="2" charset="-122"/>
                  </a:rPr>
                  <a:t>）</a:t>
                </a:r>
                <a:endParaRPr lang="zh-CN" altLang="en-US" sz="1000" b="0" dirty="0">
                  <a:latin typeface="Arial" panose="020B0604020202020204" pitchFamily="34" charset="0"/>
                  <a:ea typeface="宋体" panose="02010600030101010101" pitchFamily="2" charset="-122"/>
                </a:endParaRPr>
              </a:p>
            </p:txBody>
          </p:sp>
          <p:sp>
            <p:nvSpPr>
              <p:cNvPr id="73772" name="Text Box 15"/>
              <p:cNvSpPr txBox="1"/>
              <p:nvPr/>
            </p:nvSpPr>
            <p:spPr>
              <a:xfrm>
                <a:off x="6286" y="4116"/>
                <a:ext cx="681" cy="294"/>
              </a:xfrm>
              <a:prstGeom prst="rect">
                <a:avLst/>
              </a:prstGeom>
              <a:solidFill>
                <a:srgbClr val="D8D8D8"/>
              </a:solidFill>
              <a:ln w="6350" cap="flat" cmpd="sng">
                <a:solidFill>
                  <a:srgbClr val="000000"/>
                </a:solidFill>
                <a:prstDash val="solid"/>
                <a:miter/>
                <a:headEnd type="none" w="med" len="med"/>
                <a:tailEnd type="none" w="med" len="med"/>
              </a:ln>
            </p:spPr>
            <p:txBody>
              <a:bodyPr lIns="0" tIns="0" rIns="0" bIns="0" anchor="ctr" anchorCtr="0"/>
              <a:p>
                <a:pPr algn="ctr">
                  <a:buClrTx/>
                  <a:buFontTx/>
                </a:pPr>
                <a:r>
                  <a:rPr lang="en-US" altLang="zh-CN" sz="1000" dirty="0">
                    <a:latin typeface="Times New Roman" panose="02020603050405020304" pitchFamily="18" charset="0"/>
                    <a:ea typeface="宋体" panose="02010600030101010101" pitchFamily="2" charset="-122"/>
                  </a:rPr>
                  <a:t>VNF</a:t>
                </a:r>
                <a:endParaRPr lang="en-US" altLang="zh-CN" sz="1000" b="0" dirty="0">
                  <a:latin typeface="Arial" panose="020B0604020202020204" pitchFamily="34" charset="0"/>
                  <a:ea typeface="宋体" panose="02010600030101010101" pitchFamily="2" charset="-122"/>
                </a:endParaRPr>
              </a:p>
            </p:txBody>
          </p:sp>
          <p:sp>
            <p:nvSpPr>
              <p:cNvPr id="73773" name="Text Box 14"/>
              <p:cNvSpPr txBox="1"/>
              <p:nvPr/>
            </p:nvSpPr>
            <p:spPr>
              <a:xfrm>
                <a:off x="7166" y="4116"/>
                <a:ext cx="681" cy="294"/>
              </a:xfrm>
              <a:prstGeom prst="rect">
                <a:avLst/>
              </a:prstGeom>
              <a:solidFill>
                <a:srgbClr val="D8D8D8"/>
              </a:solidFill>
              <a:ln w="6350" cap="flat" cmpd="sng">
                <a:solidFill>
                  <a:srgbClr val="000000"/>
                </a:solidFill>
                <a:prstDash val="solid"/>
                <a:miter/>
                <a:headEnd type="none" w="med" len="med"/>
                <a:tailEnd type="none" w="med" len="med"/>
              </a:ln>
            </p:spPr>
            <p:txBody>
              <a:bodyPr lIns="0" tIns="0" rIns="0" bIns="0" anchor="ctr" anchorCtr="0"/>
              <a:p>
                <a:pPr algn="ctr">
                  <a:buClrTx/>
                  <a:buFontTx/>
                </a:pPr>
                <a:r>
                  <a:rPr lang="en-US" altLang="zh-CN" sz="1000" dirty="0">
                    <a:latin typeface="Times New Roman" panose="02020603050405020304" pitchFamily="18" charset="0"/>
                    <a:ea typeface="宋体" panose="02010600030101010101" pitchFamily="2" charset="-122"/>
                  </a:rPr>
                  <a:t>VNF</a:t>
                </a:r>
                <a:endParaRPr lang="en-US" altLang="zh-CN" sz="1000" b="0" dirty="0">
                  <a:latin typeface="Arial" panose="020B0604020202020204" pitchFamily="34" charset="0"/>
                  <a:ea typeface="宋体" panose="02010600030101010101" pitchFamily="2" charset="-122"/>
                </a:endParaRPr>
              </a:p>
            </p:txBody>
          </p:sp>
          <p:sp>
            <p:nvSpPr>
              <p:cNvPr id="73774" name="Text Box 13"/>
              <p:cNvSpPr txBox="1"/>
              <p:nvPr/>
            </p:nvSpPr>
            <p:spPr>
              <a:xfrm>
                <a:off x="7973" y="4116"/>
                <a:ext cx="681" cy="294"/>
              </a:xfrm>
              <a:prstGeom prst="rect">
                <a:avLst/>
              </a:prstGeom>
              <a:solidFill>
                <a:srgbClr val="D8D8D8"/>
              </a:solidFill>
              <a:ln w="6350" cap="flat" cmpd="sng">
                <a:solidFill>
                  <a:srgbClr val="000000"/>
                </a:solidFill>
                <a:prstDash val="solid"/>
                <a:miter/>
                <a:headEnd type="none" w="med" len="med"/>
                <a:tailEnd type="none" w="med" len="med"/>
              </a:ln>
            </p:spPr>
            <p:txBody>
              <a:bodyPr lIns="0" tIns="0" rIns="0" bIns="0" anchor="ctr" anchorCtr="0"/>
              <a:p>
                <a:pPr algn="ctr">
                  <a:buClrTx/>
                  <a:buFontTx/>
                </a:pPr>
                <a:r>
                  <a:rPr lang="en-US" altLang="zh-CN" sz="1000" dirty="0">
                    <a:latin typeface="Times New Roman" panose="02020603050405020304" pitchFamily="18" charset="0"/>
                    <a:ea typeface="宋体" panose="02010600030101010101" pitchFamily="2" charset="-122"/>
                  </a:rPr>
                  <a:t>VNF</a:t>
                </a:r>
                <a:endParaRPr lang="en-US" altLang="zh-CN" sz="1000" b="0" dirty="0">
                  <a:latin typeface="Arial" panose="020B0604020202020204" pitchFamily="34" charset="0"/>
                  <a:ea typeface="宋体" panose="02010600030101010101" pitchFamily="2" charset="-122"/>
                </a:endParaRPr>
              </a:p>
            </p:txBody>
          </p:sp>
          <p:sp>
            <p:nvSpPr>
              <p:cNvPr id="73775" name="Text Box 12"/>
              <p:cNvSpPr txBox="1"/>
              <p:nvPr/>
            </p:nvSpPr>
            <p:spPr>
              <a:xfrm>
                <a:off x="6339" y="5112"/>
                <a:ext cx="701" cy="294"/>
              </a:xfrm>
              <a:prstGeom prst="rect">
                <a:avLst/>
              </a:prstGeom>
              <a:solidFill>
                <a:srgbClr val="D8D8D8"/>
              </a:solidFill>
              <a:ln w="6350" cap="flat" cmpd="sng">
                <a:solidFill>
                  <a:srgbClr val="000000"/>
                </a:solidFill>
                <a:prstDash val="solid"/>
                <a:miter/>
                <a:headEnd type="none" w="med" len="med"/>
                <a:tailEnd type="none" w="med" len="med"/>
              </a:ln>
            </p:spPr>
            <p:txBody>
              <a:bodyPr lIns="0" tIns="0" rIns="0" bIns="0" anchor="ctr" anchorCtr="0"/>
              <a:p>
                <a:pPr algn="ctr">
                  <a:buClrTx/>
                  <a:buFontTx/>
                </a:pPr>
                <a:r>
                  <a:rPr lang="zh-CN" altLang="en-US" sz="1000" dirty="0">
                    <a:latin typeface="Times New Roman" panose="02020603050405020304" pitchFamily="18" charset="0"/>
                    <a:ea typeface="宋体" panose="02010600030101010101" pitchFamily="2" charset="-122"/>
                  </a:rPr>
                  <a:t>虚拟计算</a:t>
                </a:r>
                <a:endParaRPr lang="zh-CN" altLang="en-US" sz="1000" b="0" dirty="0">
                  <a:latin typeface="Arial" panose="020B0604020202020204" pitchFamily="34" charset="0"/>
                  <a:ea typeface="宋体" panose="02010600030101010101" pitchFamily="2" charset="-122"/>
                </a:endParaRPr>
              </a:p>
            </p:txBody>
          </p:sp>
          <p:sp>
            <p:nvSpPr>
              <p:cNvPr id="73776" name="Text Box 11"/>
              <p:cNvSpPr txBox="1"/>
              <p:nvPr/>
            </p:nvSpPr>
            <p:spPr>
              <a:xfrm>
                <a:off x="7166" y="5112"/>
                <a:ext cx="701" cy="294"/>
              </a:xfrm>
              <a:prstGeom prst="rect">
                <a:avLst/>
              </a:prstGeom>
              <a:solidFill>
                <a:srgbClr val="D8D8D8"/>
              </a:solidFill>
              <a:ln w="6350" cap="flat" cmpd="sng">
                <a:solidFill>
                  <a:srgbClr val="000000"/>
                </a:solidFill>
                <a:prstDash val="solid"/>
                <a:miter/>
                <a:headEnd type="none" w="med" len="med"/>
                <a:tailEnd type="none" w="med" len="med"/>
              </a:ln>
            </p:spPr>
            <p:txBody>
              <a:bodyPr lIns="0" tIns="0" rIns="0" bIns="0" anchor="ctr" anchorCtr="0"/>
              <a:p>
                <a:pPr algn="ctr">
                  <a:buClrTx/>
                  <a:buFontTx/>
                </a:pPr>
                <a:r>
                  <a:rPr lang="zh-CN" altLang="en-US" sz="1000" dirty="0">
                    <a:latin typeface="Times New Roman" panose="02020603050405020304" pitchFamily="18" charset="0"/>
                    <a:ea typeface="宋体" panose="02010600030101010101" pitchFamily="2" charset="-122"/>
                  </a:rPr>
                  <a:t>虚拟存储</a:t>
                </a:r>
                <a:endParaRPr lang="zh-CN" altLang="en-US" sz="1000" b="0" dirty="0">
                  <a:latin typeface="Arial" panose="020B0604020202020204" pitchFamily="34" charset="0"/>
                  <a:ea typeface="宋体" panose="02010600030101010101" pitchFamily="2" charset="-122"/>
                </a:endParaRPr>
              </a:p>
            </p:txBody>
          </p:sp>
          <p:sp>
            <p:nvSpPr>
              <p:cNvPr id="73777" name="Text Box 10"/>
              <p:cNvSpPr txBox="1"/>
              <p:nvPr/>
            </p:nvSpPr>
            <p:spPr>
              <a:xfrm>
                <a:off x="7953" y="5112"/>
                <a:ext cx="701" cy="294"/>
              </a:xfrm>
              <a:prstGeom prst="rect">
                <a:avLst/>
              </a:prstGeom>
              <a:solidFill>
                <a:srgbClr val="D8D8D8"/>
              </a:solidFill>
              <a:ln w="6350" cap="flat" cmpd="sng">
                <a:solidFill>
                  <a:srgbClr val="000000"/>
                </a:solidFill>
                <a:prstDash val="solid"/>
                <a:miter/>
                <a:headEnd type="none" w="med" len="med"/>
                <a:tailEnd type="none" w="med" len="med"/>
              </a:ln>
            </p:spPr>
            <p:txBody>
              <a:bodyPr lIns="0" tIns="0" rIns="0" bIns="0" anchor="ctr" anchorCtr="0"/>
              <a:p>
                <a:pPr algn="ctr">
                  <a:buClrTx/>
                  <a:buFontTx/>
                </a:pPr>
                <a:r>
                  <a:rPr lang="zh-CN" altLang="en-US" sz="1000" dirty="0">
                    <a:latin typeface="Times New Roman" panose="02020603050405020304" pitchFamily="18" charset="0"/>
                    <a:ea typeface="宋体" panose="02010600030101010101" pitchFamily="2" charset="-122"/>
                  </a:rPr>
                  <a:t>虚拟网络</a:t>
                </a:r>
                <a:endParaRPr lang="zh-CN" altLang="en-US" sz="1000" b="0" dirty="0">
                  <a:latin typeface="Arial" panose="020B0604020202020204" pitchFamily="34" charset="0"/>
                  <a:ea typeface="宋体" panose="02010600030101010101" pitchFamily="2" charset="-122"/>
                </a:endParaRPr>
              </a:p>
            </p:txBody>
          </p:sp>
          <p:sp>
            <p:nvSpPr>
              <p:cNvPr id="73778" name="Text Box 9"/>
              <p:cNvSpPr txBox="1"/>
              <p:nvPr/>
            </p:nvSpPr>
            <p:spPr>
              <a:xfrm>
                <a:off x="6399" y="5949"/>
                <a:ext cx="701" cy="294"/>
              </a:xfrm>
              <a:prstGeom prst="rect">
                <a:avLst/>
              </a:prstGeom>
              <a:solidFill>
                <a:srgbClr val="D8D8D8"/>
              </a:solidFill>
              <a:ln w="6350" cap="flat" cmpd="sng">
                <a:solidFill>
                  <a:srgbClr val="000000"/>
                </a:solidFill>
                <a:prstDash val="solid"/>
                <a:miter/>
                <a:headEnd type="none" w="med" len="med"/>
                <a:tailEnd type="none" w="med" len="med"/>
              </a:ln>
            </p:spPr>
            <p:txBody>
              <a:bodyPr lIns="0" tIns="0" rIns="0" bIns="0" anchor="ctr" anchorCtr="0"/>
              <a:p>
                <a:pPr algn="ctr">
                  <a:buClrTx/>
                  <a:buFontTx/>
                </a:pPr>
                <a:r>
                  <a:rPr lang="zh-CN" altLang="en-US" sz="1000" dirty="0">
                    <a:latin typeface="Times New Roman" panose="02020603050405020304" pitchFamily="18" charset="0"/>
                    <a:ea typeface="宋体" panose="02010600030101010101" pitchFamily="2" charset="-122"/>
                  </a:rPr>
                  <a:t>计算</a:t>
                </a:r>
                <a:endParaRPr lang="zh-CN" altLang="en-US" sz="1000" b="0" dirty="0">
                  <a:latin typeface="Arial" panose="020B0604020202020204" pitchFamily="34" charset="0"/>
                  <a:ea typeface="宋体" panose="02010600030101010101" pitchFamily="2" charset="-122"/>
                </a:endParaRPr>
              </a:p>
            </p:txBody>
          </p:sp>
          <p:sp>
            <p:nvSpPr>
              <p:cNvPr id="73779" name="Text Box 8"/>
              <p:cNvSpPr txBox="1"/>
              <p:nvPr/>
            </p:nvSpPr>
            <p:spPr>
              <a:xfrm>
                <a:off x="7212" y="5939"/>
                <a:ext cx="701" cy="294"/>
              </a:xfrm>
              <a:prstGeom prst="rect">
                <a:avLst/>
              </a:prstGeom>
              <a:solidFill>
                <a:srgbClr val="D8D8D8"/>
              </a:solidFill>
              <a:ln w="6350" cap="flat" cmpd="sng">
                <a:solidFill>
                  <a:srgbClr val="000000"/>
                </a:solidFill>
                <a:prstDash val="solid"/>
                <a:miter/>
                <a:headEnd type="none" w="med" len="med"/>
                <a:tailEnd type="none" w="med" len="med"/>
              </a:ln>
            </p:spPr>
            <p:txBody>
              <a:bodyPr lIns="0" tIns="0" rIns="0" bIns="0" anchor="ctr" anchorCtr="0"/>
              <a:p>
                <a:pPr algn="ctr">
                  <a:buClrTx/>
                  <a:buFontTx/>
                </a:pPr>
                <a:r>
                  <a:rPr lang="zh-CN" altLang="en-US" sz="1000" dirty="0">
                    <a:latin typeface="Times New Roman" panose="02020603050405020304" pitchFamily="18" charset="0"/>
                    <a:ea typeface="宋体" panose="02010600030101010101" pitchFamily="2" charset="-122"/>
                  </a:rPr>
                  <a:t>存储</a:t>
                </a:r>
                <a:endParaRPr lang="zh-CN" altLang="en-US" sz="1000" b="0" dirty="0">
                  <a:latin typeface="Arial" panose="020B0604020202020204" pitchFamily="34" charset="0"/>
                  <a:ea typeface="宋体" panose="02010600030101010101" pitchFamily="2" charset="-122"/>
                </a:endParaRPr>
              </a:p>
            </p:txBody>
          </p:sp>
          <p:sp>
            <p:nvSpPr>
              <p:cNvPr id="73780" name="Text Box 7"/>
              <p:cNvSpPr txBox="1"/>
              <p:nvPr/>
            </p:nvSpPr>
            <p:spPr>
              <a:xfrm>
                <a:off x="7973" y="5949"/>
                <a:ext cx="701" cy="294"/>
              </a:xfrm>
              <a:prstGeom prst="rect">
                <a:avLst/>
              </a:prstGeom>
              <a:solidFill>
                <a:srgbClr val="D8D8D8"/>
              </a:solidFill>
              <a:ln w="6350" cap="flat" cmpd="sng">
                <a:solidFill>
                  <a:srgbClr val="000000"/>
                </a:solidFill>
                <a:prstDash val="solid"/>
                <a:miter/>
                <a:headEnd type="none" w="med" len="med"/>
                <a:tailEnd type="none" w="med" len="med"/>
              </a:ln>
            </p:spPr>
            <p:txBody>
              <a:bodyPr lIns="0" tIns="0" rIns="0" bIns="0" anchor="ctr" anchorCtr="0"/>
              <a:p>
                <a:pPr algn="ctr">
                  <a:buClrTx/>
                  <a:buFontTx/>
                </a:pPr>
                <a:r>
                  <a:rPr lang="zh-CN" altLang="en-US" sz="1000" dirty="0">
                    <a:latin typeface="Times New Roman" panose="02020603050405020304" pitchFamily="18" charset="0"/>
                    <a:ea typeface="宋体" panose="02010600030101010101" pitchFamily="2" charset="-122"/>
                  </a:rPr>
                  <a:t>网络</a:t>
                </a:r>
                <a:endParaRPr lang="zh-CN" altLang="en-US" sz="1000" b="0" dirty="0">
                  <a:latin typeface="Arial" panose="020B0604020202020204" pitchFamily="34" charset="0"/>
                  <a:ea typeface="宋体" panose="02010600030101010101" pitchFamily="2" charset="-122"/>
                </a:endParaRPr>
              </a:p>
            </p:txBody>
          </p:sp>
          <p:sp>
            <p:nvSpPr>
              <p:cNvPr id="73781" name="Text Box 6"/>
              <p:cNvSpPr txBox="1"/>
              <p:nvPr/>
            </p:nvSpPr>
            <p:spPr>
              <a:xfrm>
                <a:off x="6339" y="5497"/>
                <a:ext cx="2335" cy="360"/>
              </a:xfrm>
              <a:prstGeom prst="rect">
                <a:avLst/>
              </a:prstGeom>
              <a:solidFill>
                <a:srgbClr val="D8D8D8"/>
              </a:solidFill>
              <a:ln w="6350" cap="flat" cmpd="sng">
                <a:solidFill>
                  <a:srgbClr val="000000"/>
                </a:solidFill>
                <a:prstDash val="solid"/>
                <a:miter/>
                <a:headEnd type="none" w="med" len="med"/>
                <a:tailEnd type="none" w="med" len="med"/>
              </a:ln>
            </p:spPr>
            <p:txBody>
              <a:bodyPr lIns="0" tIns="0" rIns="0" bIns="0" anchor="ctr" anchorCtr="0"/>
              <a:p>
                <a:pPr algn="ctr">
                  <a:buClrTx/>
                  <a:buFontTx/>
                </a:pPr>
                <a:r>
                  <a:rPr lang="zh-CN" altLang="en-US" sz="1000" dirty="0">
                    <a:latin typeface="Times New Roman" panose="02020603050405020304" pitchFamily="18" charset="0"/>
                    <a:ea typeface="宋体" panose="02010600030101010101" pitchFamily="2" charset="-122"/>
                  </a:rPr>
                  <a:t>虚拟化层</a:t>
                </a:r>
                <a:endParaRPr lang="zh-CN" altLang="en-US" sz="1000" b="0" dirty="0">
                  <a:latin typeface="Arial" panose="020B0604020202020204" pitchFamily="34" charset="0"/>
                  <a:ea typeface="宋体" panose="02010600030101010101" pitchFamily="2" charset="-122"/>
                </a:endParaRPr>
              </a:p>
            </p:txBody>
          </p:sp>
          <p:sp>
            <p:nvSpPr>
              <p:cNvPr id="73782" name="Text Box 5"/>
              <p:cNvSpPr txBox="1"/>
              <p:nvPr/>
            </p:nvSpPr>
            <p:spPr>
              <a:xfrm>
                <a:off x="9026" y="4360"/>
                <a:ext cx="447" cy="1230"/>
              </a:xfrm>
              <a:prstGeom prst="rect">
                <a:avLst/>
              </a:prstGeom>
              <a:noFill/>
              <a:ln w="6350">
                <a:noFill/>
              </a:ln>
            </p:spPr>
            <p:txBody>
              <a:bodyPr lIns="0" tIns="0" rIns="0" bIns="0" anchor="ctr" anchorCtr="0"/>
              <a:p>
                <a:pPr algn="ctr">
                  <a:buClrTx/>
                  <a:buFontTx/>
                </a:pPr>
                <a:r>
                  <a:rPr lang="en-US" altLang="zh-CN" sz="1000" dirty="0">
                    <a:latin typeface="Times New Roman" panose="02020603050405020304" pitchFamily="18" charset="0"/>
                    <a:ea typeface="宋体" panose="02010600030101010101" pitchFamily="2" charset="-122"/>
                  </a:rPr>
                  <a:t>NFV</a:t>
                </a:r>
                <a:r>
                  <a:rPr lang="zh-CN" altLang="en-US" sz="1000" b="0" dirty="0">
                    <a:latin typeface="Times New Roman" panose="02020603050405020304" pitchFamily="18" charset="0"/>
                    <a:ea typeface="宋体" panose="02010600030101010101" pitchFamily="2" charset="-122"/>
                  </a:rPr>
                  <a:t>管理和</a:t>
                </a:r>
                <a:endParaRPr lang="zh-CN" altLang="en-US" sz="1000" b="0" dirty="0">
                  <a:latin typeface="Arial" panose="020B0604020202020204" pitchFamily="34" charset="0"/>
                  <a:ea typeface="宋体" panose="02010600030101010101" pitchFamily="2" charset="-122"/>
                </a:endParaRPr>
              </a:p>
              <a:p>
                <a:pPr algn="ctr" eaLnBrk="0" hangingPunct="0">
                  <a:buClrTx/>
                  <a:buFontTx/>
                </a:pPr>
                <a:r>
                  <a:rPr lang="zh-CN" altLang="en-US" sz="1000" b="0" dirty="0">
                    <a:latin typeface="Times New Roman" panose="02020603050405020304" pitchFamily="18" charset="0"/>
                    <a:ea typeface="宋体" panose="02010600030101010101" pitchFamily="2" charset="-122"/>
                  </a:rPr>
                  <a:t>编排</a:t>
                </a:r>
                <a:endParaRPr lang="zh-CN" altLang="en-US" sz="1000" b="0" dirty="0">
                  <a:latin typeface="Arial" panose="020B0604020202020204" pitchFamily="34" charset="0"/>
                  <a:ea typeface="宋体" panose="02010600030101010101" pitchFamily="2" charset="-122"/>
                </a:endParaRPr>
              </a:p>
            </p:txBody>
          </p:sp>
        </p:grpSp>
        <p:sp>
          <p:nvSpPr>
            <p:cNvPr id="73783" name="Text Box 3"/>
            <p:cNvSpPr txBox="1"/>
            <p:nvPr/>
          </p:nvSpPr>
          <p:spPr>
            <a:xfrm>
              <a:off x="3131" y="7356"/>
              <a:ext cx="2271" cy="294"/>
            </a:xfrm>
            <a:prstGeom prst="rect">
              <a:avLst/>
            </a:prstGeom>
            <a:noFill/>
            <a:ln w="6350">
              <a:noFill/>
            </a:ln>
          </p:spPr>
          <p:txBody>
            <a:bodyPr lIns="0" tIns="0" rIns="0" bIns="0" anchor="ctr" anchorCtr="0"/>
            <a:p>
              <a:pPr algn="ctr">
                <a:buClrTx/>
                <a:buFontTx/>
              </a:pPr>
              <a:r>
                <a:rPr lang="zh-CN" altLang="en-US" sz="1000" b="0" dirty="0">
                  <a:latin typeface="Times New Roman" panose="02020603050405020304" pitchFamily="18" charset="0"/>
                  <a:ea typeface="宋体" panose="02010600030101010101" pitchFamily="2" charset="-122"/>
                </a:rPr>
                <a:t>（</a:t>
              </a:r>
              <a:r>
                <a:rPr lang="en-US" altLang="zh-CN" sz="1000" b="0" dirty="0">
                  <a:latin typeface="Times New Roman" panose="02020603050405020304" pitchFamily="18" charset="0"/>
                  <a:ea typeface="宋体" panose="02010600030101010101" pitchFamily="2" charset="-122"/>
                </a:rPr>
                <a:t>a</a:t>
              </a:r>
              <a:r>
                <a:rPr lang="zh-CN" altLang="en-US" sz="1000" b="0" dirty="0">
                  <a:latin typeface="Times New Roman" panose="02020603050405020304" pitchFamily="18" charset="0"/>
                  <a:ea typeface="宋体" panose="02010600030101010101" pitchFamily="2" charset="-122"/>
                </a:rPr>
                <a:t>）</a:t>
              </a:r>
              <a:r>
                <a:rPr lang="en-US" altLang="zh-CN" sz="1000" b="0" dirty="0">
                  <a:latin typeface="Times New Roman" panose="02020603050405020304" pitchFamily="18" charset="0"/>
                  <a:ea typeface="宋体" panose="02010600030101010101" pitchFamily="2" charset="-122"/>
                </a:rPr>
                <a:t>SDN</a:t>
              </a:r>
              <a:r>
                <a:rPr lang="zh-CN" altLang="en-US" sz="1000" b="0" dirty="0">
                  <a:latin typeface="Times New Roman" panose="02020603050405020304" pitchFamily="18" charset="0"/>
                  <a:ea typeface="宋体" panose="02010600030101010101" pitchFamily="2" charset="-122"/>
                </a:rPr>
                <a:t>典型架构</a:t>
              </a:r>
              <a:endParaRPr lang="zh-CN" altLang="en-US" sz="1000" b="0" dirty="0">
                <a:latin typeface="Arial" panose="020B0604020202020204" pitchFamily="34" charset="0"/>
                <a:ea typeface="宋体" panose="02010600030101010101" pitchFamily="2" charset="-122"/>
              </a:endParaRPr>
            </a:p>
          </p:txBody>
        </p:sp>
        <p:sp>
          <p:nvSpPr>
            <p:cNvPr id="73784" name="Text Box 2"/>
            <p:cNvSpPr txBox="1"/>
            <p:nvPr/>
          </p:nvSpPr>
          <p:spPr>
            <a:xfrm>
              <a:off x="6628" y="7356"/>
              <a:ext cx="2271" cy="294"/>
            </a:xfrm>
            <a:prstGeom prst="rect">
              <a:avLst/>
            </a:prstGeom>
            <a:noFill/>
            <a:ln w="6350">
              <a:noFill/>
            </a:ln>
          </p:spPr>
          <p:txBody>
            <a:bodyPr lIns="0" tIns="0" rIns="0" bIns="0" anchor="ctr" anchorCtr="0"/>
            <a:p>
              <a:pPr algn="ctr">
                <a:buClrTx/>
                <a:buFontTx/>
              </a:pPr>
              <a:r>
                <a:rPr lang="zh-CN" altLang="en-US" sz="1000" b="0" dirty="0">
                  <a:latin typeface="Times New Roman" panose="02020603050405020304" pitchFamily="18" charset="0"/>
                  <a:ea typeface="宋体" panose="02010600030101010101" pitchFamily="2" charset="-122"/>
                </a:rPr>
                <a:t>（</a:t>
              </a:r>
              <a:r>
                <a:rPr lang="en-US" altLang="zh-CN" sz="1000" b="0" dirty="0">
                  <a:latin typeface="Times New Roman" panose="02020603050405020304" pitchFamily="18" charset="0"/>
                  <a:ea typeface="宋体" panose="02010600030101010101" pitchFamily="2" charset="-122"/>
                </a:rPr>
                <a:t>b</a:t>
              </a:r>
              <a:r>
                <a:rPr lang="zh-CN" altLang="en-US" sz="1000" b="0" dirty="0">
                  <a:latin typeface="Times New Roman" panose="02020603050405020304" pitchFamily="18" charset="0"/>
                  <a:ea typeface="宋体" panose="02010600030101010101" pitchFamily="2" charset="-122"/>
                </a:rPr>
                <a:t>）</a:t>
              </a:r>
              <a:r>
                <a:rPr lang="en-US" altLang="zh-CN" sz="1000" b="0" dirty="0">
                  <a:latin typeface="Times New Roman" panose="02020603050405020304" pitchFamily="18" charset="0"/>
                  <a:ea typeface="宋体" panose="02010600030101010101" pitchFamily="2" charset="-122"/>
                </a:rPr>
                <a:t>NFV</a:t>
              </a:r>
              <a:r>
                <a:rPr lang="zh-CN" altLang="en-US" sz="1000" b="0" dirty="0">
                  <a:latin typeface="Times New Roman" panose="02020603050405020304" pitchFamily="18" charset="0"/>
                  <a:ea typeface="宋体" panose="02010600030101010101" pitchFamily="2" charset="-122"/>
                </a:rPr>
                <a:t>架构</a:t>
              </a:r>
              <a:endParaRPr lang="zh-CN" altLang="en-US" sz="1000" b="0" dirty="0">
                <a:latin typeface="Arial" panose="020B0604020202020204" pitchFamily="34" charset="0"/>
                <a:ea typeface="宋体" panose="02010600030101010101" pitchFamily="2" charset="-122"/>
              </a:endParaRPr>
            </a:p>
          </p:txBody>
        </p:sp>
      </p:grpSp>
      <p:sp>
        <p:nvSpPr>
          <p:cNvPr id="73785" name="矩形 59"/>
          <p:cNvSpPr/>
          <p:nvPr/>
        </p:nvSpPr>
        <p:spPr>
          <a:xfrm>
            <a:off x="4752975" y="6324600"/>
            <a:ext cx="2498725" cy="368300"/>
          </a:xfrm>
          <a:prstGeom prst="rect">
            <a:avLst/>
          </a:prstGeom>
          <a:noFill/>
          <a:ln w="9525">
            <a:noFill/>
          </a:ln>
        </p:spPr>
        <p:txBody>
          <a:bodyPr wrap="none" anchor="t" anchorCtr="0">
            <a:spAutoFit/>
          </a:bodyPr>
          <a:p>
            <a:pPr>
              <a:buClrTx/>
              <a:buFontTx/>
            </a:pPr>
            <a:r>
              <a:rPr lang="zh-CN" altLang="zh-CN" dirty="0">
                <a:latin typeface="Arial" panose="020B0604020202020204" pitchFamily="34" charset="0"/>
                <a:ea typeface="宋体" panose="02010600030101010101" pitchFamily="2" charset="-122"/>
              </a:rPr>
              <a:t>图</a:t>
            </a:r>
            <a:r>
              <a:rPr lang="en-US" altLang="zh-CN" dirty="0">
                <a:latin typeface="Arial" panose="020B0604020202020204" pitchFamily="34" charset="0"/>
                <a:ea typeface="宋体" panose="02010600030101010101" pitchFamily="2" charset="-122"/>
              </a:rPr>
              <a:t>7-9  SDN</a:t>
            </a:r>
            <a:r>
              <a:rPr lang="zh-CN" altLang="zh-CN" dirty="0">
                <a:latin typeface="Arial" panose="020B0604020202020204" pitchFamily="34" charset="0"/>
                <a:ea typeface="宋体" panose="02010600030101010101" pitchFamily="2" charset="-122"/>
              </a:rPr>
              <a:t>和</a:t>
            </a:r>
            <a:r>
              <a:rPr lang="en-US" altLang="zh-CN" dirty="0">
                <a:latin typeface="Arial" panose="020B0604020202020204" pitchFamily="34" charset="0"/>
                <a:ea typeface="宋体" panose="02010600030101010101" pitchFamily="2" charset="-122"/>
              </a:rPr>
              <a:t>NFV</a:t>
            </a:r>
            <a:r>
              <a:rPr lang="zh-CN" altLang="zh-CN" dirty="0">
                <a:latin typeface="Arial" panose="020B0604020202020204" pitchFamily="34" charset="0"/>
                <a:ea typeface="宋体" panose="02010600030101010101" pitchFamily="2" charset="-122"/>
              </a:rPr>
              <a:t>架构</a:t>
            </a:r>
            <a:endParaRPr lang="zh-CN" altLang="zh-CN" dirty="0">
              <a:latin typeface="Arial" panose="020B0604020202020204" pitchFamily="34" charset="0"/>
              <a:ea typeface="宋体" panose="02010600030101010101" pitchFamily="2" charset="-122"/>
            </a:endParaRPr>
          </a:p>
        </p:txBody>
      </p:sp>
      <p:sp>
        <p:nvSpPr>
          <p:cNvPr id="73786" name="矩形 60"/>
          <p:cNvSpPr/>
          <p:nvPr/>
        </p:nvSpPr>
        <p:spPr>
          <a:xfrm>
            <a:off x="2038350" y="1295400"/>
            <a:ext cx="2003425" cy="368300"/>
          </a:xfrm>
          <a:prstGeom prst="rect">
            <a:avLst/>
          </a:prstGeom>
          <a:noFill/>
          <a:ln w="9525">
            <a:noFill/>
          </a:ln>
        </p:spPr>
        <p:txBody>
          <a:bodyPr wrap="none" anchor="t" anchorCtr="0">
            <a:spAutoFit/>
          </a:bodyPr>
          <a:p>
            <a:pPr>
              <a:buClrTx/>
              <a:buFontTx/>
            </a:pPr>
            <a:r>
              <a:rPr lang="en-US" altLang="zh-CN" dirty="0">
                <a:latin typeface="Arial" panose="020B0604020202020204" pitchFamily="34" charset="0"/>
                <a:ea typeface="宋体" panose="02010600030101010101" pitchFamily="2" charset="-122"/>
              </a:rPr>
              <a:t>1</a:t>
            </a:r>
            <a:r>
              <a:rPr lang="zh-CN" altLang="zh-CN"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SDN/NFV</a:t>
            </a:r>
            <a:r>
              <a:rPr lang="zh-CN" altLang="zh-CN" dirty="0">
                <a:latin typeface="Arial" panose="020B0604020202020204" pitchFamily="34" charset="0"/>
                <a:ea typeface="宋体" panose="02010600030101010101" pitchFamily="2" charset="-122"/>
              </a:rPr>
              <a:t>技术</a:t>
            </a:r>
            <a:endParaRPr lang="zh-CN" altLang="zh-CN" dirty="0">
              <a:latin typeface="Arial" panose="020B0604020202020204" pitchFamily="34" charset="0"/>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dirty="0">
                <a:sym typeface="+mn-ea"/>
              </a:rPr>
              <a:t>5G</a:t>
            </a:r>
            <a:r>
              <a:rPr lang="zh-CN" altLang="zh-CN" dirty="0">
                <a:sym typeface="+mn-ea"/>
              </a:rPr>
              <a:t>频谱</a:t>
            </a:r>
            <a:endParaRPr lang="zh-CN" altLang="en-US"/>
          </a:p>
        </p:txBody>
      </p:sp>
      <p:pic>
        <p:nvPicPr>
          <p:cNvPr id="221" name="图片 220"/>
          <p:cNvPicPr>
            <a:picLocks noChangeAspect="1"/>
          </p:cNvPicPr>
          <p:nvPr/>
        </p:nvPicPr>
        <p:blipFill>
          <a:blip r:embed="rId1"/>
          <a:stretch>
            <a:fillRect/>
          </a:stretch>
        </p:blipFill>
        <p:spPr>
          <a:xfrm>
            <a:off x="1711960" y="1351280"/>
            <a:ext cx="8349827" cy="2658533"/>
          </a:xfrm>
          <a:prstGeom prst="rect">
            <a:avLst/>
          </a:prstGeom>
        </p:spPr>
      </p:pic>
      <p:sp>
        <p:nvSpPr>
          <p:cNvPr id="222" name="文本框 221"/>
          <p:cNvSpPr txBox="1"/>
          <p:nvPr/>
        </p:nvSpPr>
        <p:spPr>
          <a:xfrm>
            <a:off x="280035" y="4234815"/>
            <a:ext cx="11560175" cy="1899920"/>
          </a:xfrm>
          <a:prstGeom prst="rect">
            <a:avLst/>
          </a:prstGeom>
          <a:noFill/>
        </p:spPr>
        <p:txBody>
          <a:bodyPr wrap="square" rtlCol="0">
            <a:spAutoFit/>
          </a:bodyPr>
          <a:p>
            <a:pPr>
              <a:lnSpc>
                <a:spcPct val="120000"/>
              </a:lnSpc>
            </a:pPr>
            <a:endParaRPr lang="zh-CN" altLang="en-US" sz="200" dirty="0">
              <a:solidFill>
                <a:schemeClr val="tx1">
                  <a:lumMod val="75000"/>
                  <a:lumOff val="25000"/>
                </a:schemeClr>
              </a:solidFill>
              <a:sym typeface="Arial" panose="020B0604020202020204" pitchFamily="34" charset="0"/>
            </a:endParaRPr>
          </a:p>
          <a:p>
            <a:pPr marL="285750" lvl="0" indent="-285750">
              <a:lnSpc>
                <a:spcPct val="120000"/>
              </a:lnSpc>
              <a:buFont typeface="Arial" panose="020B0604020202020204" pitchFamily="34" charset="0"/>
              <a:buChar char="•"/>
            </a:pPr>
            <a:r>
              <a:rPr lang="en-US" altLang="zh-CN" sz="2400" dirty="0">
                <a:solidFill>
                  <a:srgbClr val="0000FF"/>
                </a:solidFill>
                <a:sym typeface="Arial" panose="020B0604020202020204" pitchFamily="34" charset="0"/>
              </a:rPr>
              <a:t>FR1</a:t>
            </a:r>
            <a:r>
              <a:rPr lang="zh-CN" altLang="en-US" sz="2400" dirty="0">
                <a:solidFill>
                  <a:srgbClr val="0000FF"/>
                </a:solidFill>
                <a:sym typeface="Arial" panose="020B0604020202020204" pitchFamily="34" charset="0"/>
              </a:rPr>
              <a:t>：</a:t>
            </a:r>
            <a:r>
              <a:rPr lang="en-US" altLang="zh-CN" sz="2400" dirty="0">
                <a:solidFill>
                  <a:srgbClr val="0000FF"/>
                </a:solidFill>
                <a:sym typeface="Arial" panose="020B0604020202020204" pitchFamily="34" charset="0"/>
              </a:rPr>
              <a:t>Sub6G</a:t>
            </a:r>
            <a:r>
              <a:rPr lang="zh-CN" altLang="en-US" sz="2400" dirty="0">
                <a:solidFill>
                  <a:srgbClr val="0000FF"/>
                </a:solidFill>
                <a:sym typeface="Arial" panose="020B0604020202020204" pitchFamily="34" charset="0"/>
              </a:rPr>
              <a:t>频段</a:t>
            </a:r>
            <a:r>
              <a:rPr lang="zh-CN" altLang="en-US" sz="2400" dirty="0">
                <a:solidFill>
                  <a:schemeClr val="tx1">
                    <a:lumMod val="75000"/>
                    <a:lumOff val="25000"/>
                  </a:schemeClr>
                </a:solidFill>
                <a:sym typeface="Arial" panose="020B0604020202020204" pitchFamily="34" charset="0"/>
              </a:rPr>
              <a:t>，也就是我们说的</a:t>
            </a:r>
            <a:r>
              <a:rPr lang="zh-CN" altLang="en-US" sz="2400" dirty="0">
                <a:solidFill>
                  <a:srgbClr val="0000FF"/>
                </a:solidFill>
                <a:sym typeface="Arial" panose="020B0604020202020204" pitchFamily="34" charset="0"/>
              </a:rPr>
              <a:t>低频频段</a:t>
            </a:r>
            <a:r>
              <a:rPr lang="zh-CN" altLang="en-US" sz="2400" dirty="0">
                <a:solidFill>
                  <a:schemeClr val="tx1">
                    <a:lumMod val="75000"/>
                    <a:lumOff val="25000"/>
                  </a:schemeClr>
                </a:solidFill>
                <a:sym typeface="Arial" panose="020B0604020202020204" pitchFamily="34" charset="0"/>
              </a:rPr>
              <a:t>，是</a:t>
            </a:r>
            <a:r>
              <a:rPr lang="en-US" altLang="zh-CN" sz="2400" dirty="0">
                <a:solidFill>
                  <a:schemeClr val="tx1">
                    <a:lumMod val="75000"/>
                    <a:lumOff val="25000"/>
                  </a:schemeClr>
                </a:solidFill>
                <a:sym typeface="Arial" panose="020B0604020202020204" pitchFamily="34" charset="0"/>
              </a:rPr>
              <a:t>5G</a:t>
            </a:r>
            <a:r>
              <a:rPr lang="zh-CN" altLang="en-US" sz="2400" dirty="0">
                <a:solidFill>
                  <a:schemeClr val="tx1">
                    <a:lumMod val="75000"/>
                    <a:lumOff val="25000"/>
                  </a:schemeClr>
                </a:solidFill>
                <a:sym typeface="Arial" panose="020B0604020202020204" pitchFamily="34" charset="0"/>
              </a:rPr>
              <a:t>的主用频段；其中</a:t>
            </a:r>
            <a:r>
              <a:rPr lang="en-US" altLang="zh-CN" sz="2400" dirty="0">
                <a:solidFill>
                  <a:schemeClr val="tx1">
                    <a:lumMod val="75000"/>
                    <a:lumOff val="25000"/>
                  </a:schemeClr>
                </a:solidFill>
                <a:sym typeface="Arial" panose="020B0604020202020204" pitchFamily="34" charset="0"/>
              </a:rPr>
              <a:t>3GHz</a:t>
            </a:r>
            <a:r>
              <a:rPr lang="zh-CN" altLang="en-US" sz="2400" dirty="0">
                <a:solidFill>
                  <a:schemeClr val="tx1">
                    <a:lumMod val="75000"/>
                    <a:lumOff val="25000"/>
                  </a:schemeClr>
                </a:solidFill>
                <a:sym typeface="Arial" panose="020B0604020202020204" pitchFamily="34" charset="0"/>
              </a:rPr>
              <a:t>以下的频率我们称之为</a:t>
            </a:r>
            <a:r>
              <a:rPr lang="en-US" altLang="zh-CN" sz="2400" dirty="0">
                <a:solidFill>
                  <a:srgbClr val="0000FF"/>
                </a:solidFill>
                <a:sym typeface="Arial" panose="020B0604020202020204" pitchFamily="34" charset="0"/>
              </a:rPr>
              <a:t>sub3G</a:t>
            </a:r>
            <a:r>
              <a:rPr lang="zh-CN" altLang="en-US" sz="2400" dirty="0">
                <a:solidFill>
                  <a:schemeClr val="tx1">
                    <a:lumMod val="75000"/>
                    <a:lumOff val="25000"/>
                  </a:schemeClr>
                </a:solidFill>
                <a:sym typeface="Arial" panose="020B0604020202020204" pitchFamily="34" charset="0"/>
              </a:rPr>
              <a:t>，其余频段称为</a:t>
            </a:r>
            <a:r>
              <a:rPr lang="en-US" altLang="zh-CN" sz="2400" dirty="0">
                <a:solidFill>
                  <a:srgbClr val="0000FF"/>
                </a:solidFill>
                <a:sym typeface="Arial" panose="020B0604020202020204" pitchFamily="34" charset="0"/>
              </a:rPr>
              <a:t>C-band</a:t>
            </a:r>
            <a:r>
              <a:rPr lang="zh-CN" altLang="en-US" sz="2400" dirty="0">
                <a:solidFill>
                  <a:srgbClr val="0000FF"/>
                </a:solidFill>
                <a:sym typeface="Arial" panose="020B0604020202020204" pitchFamily="34" charset="0"/>
              </a:rPr>
              <a:t>，</a:t>
            </a:r>
            <a:r>
              <a:rPr lang="en-US" altLang="zh-CN" sz="2400" dirty="0" smtClean="0">
                <a:solidFill>
                  <a:schemeClr val="tx1">
                    <a:lumMod val="75000"/>
                    <a:lumOff val="25000"/>
                  </a:schemeClr>
                </a:solidFill>
                <a:sym typeface="Arial" panose="020B0604020202020204" pitchFamily="34" charset="0"/>
              </a:rPr>
              <a:t>C-band</a:t>
            </a:r>
            <a:r>
              <a:rPr lang="zh-CN" altLang="en-US" sz="2400" dirty="0">
                <a:solidFill>
                  <a:schemeClr val="tx1">
                    <a:lumMod val="75000"/>
                    <a:lumOff val="25000"/>
                  </a:schemeClr>
                </a:solidFill>
                <a:sym typeface="Arial" panose="020B0604020202020204" pitchFamily="34" charset="0"/>
              </a:rPr>
              <a:t>（</a:t>
            </a:r>
            <a:r>
              <a:rPr lang="en-US" altLang="zh-CN" sz="2400" dirty="0">
                <a:solidFill>
                  <a:schemeClr val="tx1">
                    <a:lumMod val="75000"/>
                    <a:lumOff val="25000"/>
                  </a:schemeClr>
                </a:solidFill>
                <a:sym typeface="Arial" panose="020B0604020202020204" pitchFamily="34" charset="0"/>
              </a:rPr>
              <a:t>3.4GHz — 4.9GHz</a:t>
            </a:r>
            <a:r>
              <a:rPr lang="zh-CN" altLang="en-US" sz="2400" dirty="0">
                <a:solidFill>
                  <a:schemeClr val="tx1">
                    <a:lumMod val="75000"/>
                    <a:lumOff val="25000"/>
                  </a:schemeClr>
                </a:solidFill>
                <a:sym typeface="Arial" panose="020B0604020202020204" pitchFamily="34" charset="0"/>
              </a:rPr>
              <a:t>）可以提供至少</a:t>
            </a:r>
            <a:r>
              <a:rPr lang="en-US" altLang="zh-CN" sz="2400" dirty="0">
                <a:solidFill>
                  <a:schemeClr val="tx1">
                    <a:lumMod val="75000"/>
                    <a:lumOff val="25000"/>
                  </a:schemeClr>
                </a:solidFill>
                <a:sym typeface="Arial" panose="020B0604020202020204" pitchFamily="34" charset="0"/>
              </a:rPr>
              <a:t>200M</a:t>
            </a:r>
            <a:r>
              <a:rPr lang="zh-CN" altLang="en-US" sz="2400" dirty="0">
                <a:solidFill>
                  <a:schemeClr val="tx1">
                    <a:lumMod val="75000"/>
                    <a:lumOff val="25000"/>
                  </a:schemeClr>
                </a:solidFill>
                <a:sym typeface="Arial" panose="020B0604020202020204" pitchFamily="34" charset="0"/>
              </a:rPr>
              <a:t>的全球带宽，将成为</a:t>
            </a:r>
            <a:r>
              <a:rPr lang="en-US" altLang="zh-CN" sz="2400" dirty="0">
                <a:solidFill>
                  <a:schemeClr val="tx1">
                    <a:lumMod val="75000"/>
                    <a:lumOff val="25000"/>
                  </a:schemeClr>
                </a:solidFill>
                <a:sym typeface="Arial" panose="020B0604020202020204" pitchFamily="34" charset="0"/>
              </a:rPr>
              <a:t>5G</a:t>
            </a:r>
            <a:r>
              <a:rPr lang="zh-CN" altLang="en-US" sz="2400" dirty="0">
                <a:solidFill>
                  <a:schemeClr val="tx1">
                    <a:lumMod val="75000"/>
                    <a:lumOff val="25000"/>
                  </a:schemeClr>
                </a:solidFill>
                <a:sym typeface="Arial" panose="020B0604020202020204" pitchFamily="34" charset="0"/>
              </a:rPr>
              <a:t>网络的</a:t>
            </a:r>
            <a:r>
              <a:rPr lang="zh-CN" altLang="en-US" sz="2400" dirty="0">
                <a:solidFill>
                  <a:srgbClr val="0000FF"/>
                </a:solidFill>
                <a:sym typeface="Arial" panose="020B0604020202020204" pitchFamily="34" charset="0"/>
              </a:rPr>
              <a:t>主力频谱</a:t>
            </a:r>
            <a:r>
              <a:rPr lang="zh-CN" altLang="en-US" sz="2400" dirty="0">
                <a:solidFill>
                  <a:schemeClr val="tx1">
                    <a:lumMod val="75000"/>
                    <a:lumOff val="25000"/>
                  </a:schemeClr>
                </a:solidFill>
                <a:sym typeface="Arial" panose="020B0604020202020204" pitchFamily="34" charset="0"/>
              </a:rPr>
              <a:t>。</a:t>
            </a:r>
            <a:endParaRPr lang="en-US" altLang="zh-CN" sz="2400" dirty="0">
              <a:solidFill>
                <a:schemeClr val="tx1">
                  <a:lumMod val="75000"/>
                  <a:lumOff val="25000"/>
                </a:schemeClr>
              </a:solidFill>
              <a:sym typeface="Arial" panose="020B0604020202020204" pitchFamily="34" charset="0"/>
            </a:endParaRPr>
          </a:p>
          <a:p>
            <a:pPr marL="285750" lvl="0" indent="-285750">
              <a:lnSpc>
                <a:spcPct val="120000"/>
              </a:lnSpc>
              <a:buFont typeface="Arial" panose="020B0604020202020204" pitchFamily="34" charset="0"/>
              <a:buChar char="•"/>
            </a:pPr>
            <a:r>
              <a:rPr lang="en-US" altLang="zh-CN" sz="2400" dirty="0">
                <a:solidFill>
                  <a:srgbClr val="0000FF"/>
                </a:solidFill>
                <a:sym typeface="Arial" panose="020B0604020202020204" pitchFamily="34" charset="0"/>
              </a:rPr>
              <a:t>FR2: </a:t>
            </a:r>
            <a:r>
              <a:rPr lang="zh-CN" altLang="en-US" sz="2400" dirty="0">
                <a:solidFill>
                  <a:srgbClr val="0000FF"/>
                </a:solidFill>
                <a:sym typeface="Arial" panose="020B0604020202020204" pitchFamily="34" charset="0"/>
              </a:rPr>
              <a:t>毫米波</a:t>
            </a:r>
            <a:r>
              <a:rPr lang="zh-CN" altLang="en-US" sz="2400" dirty="0">
                <a:solidFill>
                  <a:schemeClr val="tx1">
                    <a:lumMod val="75000"/>
                    <a:lumOff val="25000"/>
                  </a:schemeClr>
                </a:solidFill>
                <a:sym typeface="Arial" panose="020B0604020202020204" pitchFamily="34" charset="0"/>
              </a:rPr>
              <a:t>，也就是我们说的</a:t>
            </a:r>
            <a:r>
              <a:rPr lang="zh-CN" altLang="en-US" sz="2400" dirty="0">
                <a:solidFill>
                  <a:srgbClr val="0000FF"/>
                </a:solidFill>
                <a:sym typeface="Arial" panose="020B0604020202020204" pitchFamily="34" charset="0"/>
              </a:rPr>
              <a:t>高频频段</a:t>
            </a:r>
            <a:r>
              <a:rPr lang="zh-CN" altLang="en-US" sz="2400" dirty="0">
                <a:solidFill>
                  <a:schemeClr val="tx1">
                    <a:lumMod val="75000"/>
                    <a:lumOff val="25000"/>
                  </a:schemeClr>
                </a:solidFill>
                <a:sym typeface="Arial" panose="020B0604020202020204" pitchFamily="34" charset="0"/>
              </a:rPr>
              <a:t>，为</a:t>
            </a:r>
            <a:r>
              <a:rPr lang="en-US" altLang="zh-CN" sz="2400" dirty="0">
                <a:solidFill>
                  <a:schemeClr val="tx1">
                    <a:lumMod val="75000"/>
                    <a:lumOff val="25000"/>
                  </a:schemeClr>
                </a:solidFill>
                <a:sym typeface="Arial" panose="020B0604020202020204" pitchFamily="34" charset="0"/>
              </a:rPr>
              <a:t>5G</a:t>
            </a:r>
            <a:r>
              <a:rPr lang="zh-CN" altLang="en-US" sz="2400" dirty="0">
                <a:solidFill>
                  <a:schemeClr val="tx1">
                    <a:lumMod val="75000"/>
                    <a:lumOff val="25000"/>
                  </a:schemeClr>
                </a:solidFill>
                <a:sym typeface="Arial" panose="020B0604020202020204" pitchFamily="34" charset="0"/>
              </a:rPr>
              <a:t>的扩展频段，频谱资源丰富。</a:t>
            </a:r>
            <a:endParaRPr lang="zh-CN" altLang="en-US" sz="2400" dirty="0">
              <a:solidFill>
                <a:schemeClr val="tx1">
                  <a:lumMod val="75000"/>
                  <a:lumOff val="25000"/>
                </a:schemeClr>
              </a:solidFill>
              <a:sym typeface="Arial" panose="020B0604020202020204"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标题 1"/>
          <p:cNvSpPr>
            <a:spLocks noGrp="1"/>
          </p:cNvSpPr>
          <p:nvPr>
            <p:ph type="title"/>
          </p:nvPr>
        </p:nvSpPr>
        <p:spPr/>
        <p:txBody>
          <a:bodyPr vert="horz" wrap="square" lIns="91440" tIns="45720" rIns="91440" bIns="45720" anchor="t" anchorCtr="0"/>
          <a:p>
            <a:pPr eaLnBrk="1" hangingPunct="1"/>
            <a:r>
              <a:rPr lang="en-US" altLang="zh-CN" dirty="0"/>
              <a:t>2</a:t>
            </a:r>
            <a:r>
              <a:rPr lang="zh-CN" altLang="zh-CN" dirty="0"/>
              <a:t>．接入平面组网技术</a:t>
            </a:r>
            <a:endParaRPr lang="zh-CN" altLang="en-US" dirty="0"/>
          </a:p>
        </p:txBody>
      </p:sp>
      <p:pic>
        <p:nvPicPr>
          <p:cNvPr id="75778" name="Picture 2"/>
          <p:cNvPicPr>
            <a:picLocks noChangeAspect="1"/>
          </p:cNvPicPr>
          <p:nvPr/>
        </p:nvPicPr>
        <p:blipFill>
          <a:blip r:embed="rId1"/>
          <a:stretch>
            <a:fillRect/>
          </a:stretch>
        </p:blipFill>
        <p:spPr>
          <a:xfrm>
            <a:off x="1905000" y="1828800"/>
            <a:ext cx="8588375" cy="2590800"/>
          </a:xfrm>
          <a:prstGeom prst="rect">
            <a:avLst/>
          </a:prstGeom>
          <a:noFill/>
          <a:ln w="9525">
            <a:noFill/>
          </a:ln>
        </p:spPr>
      </p:pic>
      <p:sp>
        <p:nvSpPr>
          <p:cNvPr id="75779" name="矩形 3"/>
          <p:cNvSpPr/>
          <p:nvPr/>
        </p:nvSpPr>
        <p:spPr>
          <a:xfrm>
            <a:off x="4114800" y="4800600"/>
            <a:ext cx="3756025" cy="368300"/>
          </a:xfrm>
          <a:prstGeom prst="rect">
            <a:avLst/>
          </a:prstGeom>
          <a:noFill/>
          <a:ln w="9525">
            <a:noFill/>
          </a:ln>
        </p:spPr>
        <p:txBody>
          <a:bodyPr wrap="none" anchor="t" anchorCtr="0">
            <a:spAutoFit/>
          </a:bodyPr>
          <a:p>
            <a:pPr>
              <a:buClrTx/>
              <a:buFontTx/>
            </a:pPr>
            <a:r>
              <a:rPr lang="zh-CN" altLang="zh-CN" dirty="0">
                <a:latin typeface="Arial" panose="020B0604020202020204" pitchFamily="34" charset="0"/>
                <a:ea typeface="宋体" panose="02010600030101010101" pitchFamily="2" charset="-122"/>
              </a:rPr>
              <a:t>图</a:t>
            </a:r>
            <a:r>
              <a:rPr lang="en-US" altLang="zh-CN" dirty="0">
                <a:latin typeface="Arial" panose="020B0604020202020204" pitchFamily="34" charset="0"/>
                <a:ea typeface="宋体" panose="02010600030101010101" pitchFamily="2" charset="-122"/>
              </a:rPr>
              <a:t>7-10  </a:t>
            </a:r>
            <a:r>
              <a:rPr lang="zh-CN" altLang="zh-CN" dirty="0">
                <a:latin typeface="Arial" panose="020B0604020202020204" pitchFamily="34" charset="0"/>
                <a:ea typeface="宋体" panose="02010600030101010101" pitchFamily="2" charset="-122"/>
              </a:rPr>
              <a:t>异构站间协同组网关键技术</a:t>
            </a:r>
            <a:endParaRPr lang="zh-CN" altLang="zh-CN" dirty="0">
              <a:latin typeface="Arial" panose="020B0604020202020204" pitchFamily="34" charset="0"/>
              <a:ea typeface="宋体" panose="02010600030101010101" pitchFamily="2" charset="-122"/>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标题 1"/>
          <p:cNvSpPr>
            <a:spLocks noGrp="1"/>
          </p:cNvSpPr>
          <p:nvPr>
            <p:ph type="title"/>
          </p:nvPr>
        </p:nvSpPr>
        <p:spPr/>
        <p:txBody>
          <a:bodyPr vert="horz" wrap="square" lIns="91440" tIns="45720" rIns="91440" bIns="45720" anchor="t" anchorCtr="0"/>
          <a:p>
            <a:pPr eaLnBrk="1" hangingPunct="1"/>
            <a:r>
              <a:rPr lang="en-US" altLang="zh-CN" dirty="0"/>
              <a:t>3</a:t>
            </a:r>
            <a:r>
              <a:rPr lang="zh-CN" altLang="zh-CN" dirty="0"/>
              <a:t>．网络切片技术</a:t>
            </a:r>
            <a:endParaRPr lang="zh-CN" altLang="en-US" dirty="0"/>
          </a:p>
        </p:txBody>
      </p:sp>
      <p:sp>
        <p:nvSpPr>
          <p:cNvPr id="76802" name="Rectangle 34"/>
          <p:cNvSpPr/>
          <p:nvPr/>
        </p:nvSpPr>
        <p:spPr>
          <a:xfrm>
            <a:off x="1524000" y="44450"/>
            <a:ext cx="309563" cy="368300"/>
          </a:xfrm>
          <a:prstGeom prst="rect">
            <a:avLst/>
          </a:prstGeom>
          <a:noFill/>
          <a:ln w="9525">
            <a:noFill/>
          </a:ln>
        </p:spPr>
        <p:txBody>
          <a:bodyPr wrap="none" anchor="ctr" anchorCtr="0">
            <a:spAutoFit/>
          </a:bodyPr>
          <a:p>
            <a:pPr>
              <a:buClrTx/>
              <a:buFontTx/>
            </a:pPr>
            <a:endParaRPr lang="zh-CN" altLang="en-US" dirty="0">
              <a:latin typeface="Arial" panose="020B0604020202020204" pitchFamily="34" charset="0"/>
              <a:ea typeface="宋体" panose="02010600030101010101" pitchFamily="2" charset="-122"/>
            </a:endParaRPr>
          </a:p>
        </p:txBody>
      </p:sp>
      <p:grpSp>
        <p:nvGrpSpPr>
          <p:cNvPr id="76803" name="Group 1"/>
          <p:cNvGrpSpPr>
            <a:grpSpLocks noChangeAspect="1"/>
          </p:cNvGrpSpPr>
          <p:nvPr/>
        </p:nvGrpSpPr>
        <p:grpSpPr>
          <a:xfrm>
            <a:off x="3433763" y="1441450"/>
            <a:ext cx="4741862" cy="4378325"/>
            <a:chOff x="4081" y="3795"/>
            <a:chExt cx="4053" cy="3739"/>
          </a:xfrm>
        </p:grpSpPr>
        <p:sp>
          <p:nvSpPr>
            <p:cNvPr id="76804" name="AutoShape 33"/>
            <p:cNvSpPr>
              <a:spLocks noChangeAspect="1" noTextEdit="1"/>
            </p:cNvSpPr>
            <p:nvPr/>
          </p:nvSpPr>
          <p:spPr>
            <a:xfrm>
              <a:off x="4081" y="3795"/>
              <a:ext cx="4053" cy="3739"/>
            </a:xfrm>
            <a:prstGeom prst="rect">
              <a:avLst/>
            </a:prstGeom>
            <a:noFill/>
            <a:ln w="9525">
              <a:noFill/>
            </a:ln>
          </p:spPr>
          <p:txBody>
            <a:bodyPr anchor="t" anchorCtr="0"/>
            <a:p>
              <a:endParaRPr lang="zh-CN" altLang="en-US">
                <a:latin typeface="Arial" panose="020B0604020202020204" pitchFamily="34" charset="0"/>
                <a:ea typeface="宋体" panose="02010600030101010101" pitchFamily="2" charset="-122"/>
              </a:endParaRPr>
            </a:p>
          </p:txBody>
        </p:sp>
        <p:grpSp>
          <p:nvGrpSpPr>
            <p:cNvPr id="76805" name="Group 2"/>
            <p:cNvGrpSpPr/>
            <p:nvPr/>
          </p:nvGrpSpPr>
          <p:grpSpPr>
            <a:xfrm>
              <a:off x="4171" y="3855"/>
              <a:ext cx="3864" cy="3582"/>
              <a:chOff x="1988" y="4273"/>
              <a:chExt cx="3864" cy="3582"/>
            </a:xfrm>
          </p:grpSpPr>
          <p:sp>
            <p:nvSpPr>
              <p:cNvPr id="76806" name="AutoShape 32"/>
              <p:cNvSpPr/>
              <p:nvPr/>
            </p:nvSpPr>
            <p:spPr>
              <a:xfrm>
                <a:off x="1988" y="4273"/>
                <a:ext cx="3317" cy="380"/>
              </a:xfrm>
              <a:prstGeom prst="roundRect">
                <a:avLst>
                  <a:gd name="adj" fmla="val 16667"/>
                </a:avLst>
              </a:prstGeom>
              <a:solidFill>
                <a:srgbClr val="FFFFFF"/>
              </a:solidFill>
              <a:ln w="9525" cap="flat" cmpd="sng">
                <a:solidFill>
                  <a:srgbClr val="000000"/>
                </a:solidFill>
                <a:prstDash val="solid"/>
                <a:round/>
                <a:headEnd type="none" w="med" len="med"/>
                <a:tailEnd type="none" w="med" len="med"/>
              </a:ln>
            </p:spPr>
            <p:txBody>
              <a:bodyPr lIns="0" tIns="0" rIns="0" bIns="0" anchor="ctr" anchorCtr="0"/>
              <a:p>
                <a:pPr algn="ctr">
                  <a:buClrTx/>
                  <a:buFontTx/>
                </a:pPr>
                <a:r>
                  <a:rPr lang="zh-CN" altLang="en-US" sz="1400" b="0" dirty="0">
                    <a:latin typeface="Times New Roman" panose="02020603050405020304" pitchFamily="18" charset="0"/>
                    <a:ea typeface="宋体" panose="02010600030101010101" pitchFamily="2" charset="-122"/>
                  </a:rPr>
                  <a:t>网络切片需求方</a:t>
                </a:r>
                <a:endParaRPr lang="zh-CN" altLang="en-US" sz="1400" b="0" dirty="0">
                  <a:latin typeface="Arial" panose="020B0604020202020204" pitchFamily="34" charset="0"/>
                  <a:ea typeface="宋体" panose="02010600030101010101" pitchFamily="2" charset="-122"/>
                </a:endParaRPr>
              </a:p>
            </p:txBody>
          </p:sp>
          <p:sp>
            <p:nvSpPr>
              <p:cNvPr id="76807" name="AutoShape 31"/>
              <p:cNvSpPr/>
              <p:nvPr/>
            </p:nvSpPr>
            <p:spPr>
              <a:xfrm>
                <a:off x="1988" y="4745"/>
                <a:ext cx="3317" cy="747"/>
              </a:xfrm>
              <a:prstGeom prst="roundRect">
                <a:avLst>
                  <a:gd name="adj" fmla="val 16667"/>
                </a:avLst>
              </a:prstGeom>
              <a:noFill/>
              <a:ln w="9525" cap="flat" cmpd="sng">
                <a:solidFill>
                  <a:srgbClr val="000000"/>
                </a:solidFill>
                <a:prstDash val="solid"/>
                <a:round/>
                <a:headEnd type="none" w="med" len="med"/>
                <a:tailEnd type="none" w="med" len="med"/>
              </a:ln>
            </p:spPr>
            <p:txBody>
              <a:bodyPr anchor="ctr" anchorCtr="0"/>
              <a:p>
                <a:pPr>
                  <a:buClrTx/>
                  <a:buFontTx/>
                </a:pPr>
                <a:endParaRPr lang="zh-CN" altLang="en-US" sz="1400" dirty="0">
                  <a:latin typeface="Arial" panose="020B0604020202020204" pitchFamily="34" charset="0"/>
                  <a:ea typeface="宋体" panose="02010600030101010101" pitchFamily="2" charset="-122"/>
                </a:endParaRPr>
              </a:p>
            </p:txBody>
          </p:sp>
          <p:sp>
            <p:nvSpPr>
              <p:cNvPr id="76808" name="AutoShape 30"/>
              <p:cNvSpPr/>
              <p:nvPr/>
            </p:nvSpPr>
            <p:spPr>
              <a:xfrm>
                <a:off x="2101" y="5073"/>
                <a:ext cx="686" cy="318"/>
              </a:xfrm>
              <a:prstGeom prst="roundRect">
                <a:avLst>
                  <a:gd name="adj" fmla="val 16667"/>
                </a:avLst>
              </a:prstGeom>
              <a:solidFill>
                <a:srgbClr val="FFFFFF"/>
              </a:solidFill>
              <a:ln w="9525" cap="flat" cmpd="sng">
                <a:solidFill>
                  <a:srgbClr val="000000"/>
                </a:solidFill>
                <a:prstDash val="solid"/>
                <a:round/>
                <a:headEnd type="none" w="med" len="med"/>
                <a:tailEnd type="none" w="med" len="med"/>
              </a:ln>
            </p:spPr>
            <p:txBody>
              <a:bodyPr lIns="0" tIns="0" rIns="0" bIns="0" anchor="ctr" anchorCtr="0"/>
              <a:p>
                <a:pPr algn="ctr">
                  <a:buClrTx/>
                  <a:buFontTx/>
                </a:pPr>
                <a:r>
                  <a:rPr lang="zh-CN" altLang="en-US" sz="1400" b="0" dirty="0">
                    <a:latin typeface="Times New Roman" panose="02020603050405020304" pitchFamily="18" charset="0"/>
                    <a:ea typeface="宋体" panose="02010600030101010101" pitchFamily="2" charset="-122"/>
                  </a:rPr>
                  <a:t>商务设计</a:t>
                </a:r>
                <a:endParaRPr lang="zh-CN" altLang="en-US" sz="1400" b="0" dirty="0">
                  <a:latin typeface="Arial" panose="020B0604020202020204" pitchFamily="34" charset="0"/>
                  <a:ea typeface="宋体" panose="02010600030101010101" pitchFamily="2" charset="-122"/>
                </a:endParaRPr>
              </a:p>
            </p:txBody>
          </p:sp>
          <p:sp>
            <p:nvSpPr>
              <p:cNvPr id="76809" name="AutoShape 29"/>
              <p:cNvSpPr/>
              <p:nvPr/>
            </p:nvSpPr>
            <p:spPr>
              <a:xfrm>
                <a:off x="3317" y="5073"/>
                <a:ext cx="686" cy="318"/>
              </a:xfrm>
              <a:prstGeom prst="roundRect">
                <a:avLst>
                  <a:gd name="adj" fmla="val 16667"/>
                </a:avLst>
              </a:prstGeom>
              <a:solidFill>
                <a:srgbClr val="FFFFFF"/>
              </a:solidFill>
              <a:ln w="9525" cap="flat" cmpd="sng">
                <a:solidFill>
                  <a:srgbClr val="000000"/>
                </a:solidFill>
                <a:prstDash val="solid"/>
                <a:round/>
                <a:headEnd type="none" w="med" len="med"/>
                <a:tailEnd type="none" w="med" len="med"/>
              </a:ln>
            </p:spPr>
            <p:txBody>
              <a:bodyPr lIns="0" tIns="0" rIns="0" bIns="0" anchor="ctr" anchorCtr="0"/>
              <a:p>
                <a:pPr algn="ctr">
                  <a:buClrTx/>
                  <a:buFontTx/>
                </a:pPr>
                <a:r>
                  <a:rPr lang="zh-CN" altLang="en-US" sz="1400" b="0" dirty="0">
                    <a:latin typeface="Times New Roman" panose="02020603050405020304" pitchFamily="18" charset="0"/>
                    <a:ea typeface="宋体" panose="02010600030101010101" pitchFamily="2" charset="-122"/>
                  </a:rPr>
                  <a:t>实例编排</a:t>
                </a:r>
                <a:endParaRPr lang="zh-CN" altLang="en-US" sz="1400" b="0" dirty="0">
                  <a:latin typeface="Arial" panose="020B0604020202020204" pitchFamily="34" charset="0"/>
                  <a:ea typeface="宋体" panose="02010600030101010101" pitchFamily="2" charset="-122"/>
                </a:endParaRPr>
              </a:p>
            </p:txBody>
          </p:sp>
          <p:sp>
            <p:nvSpPr>
              <p:cNvPr id="76810" name="AutoShape 28"/>
              <p:cNvSpPr/>
              <p:nvPr/>
            </p:nvSpPr>
            <p:spPr>
              <a:xfrm>
                <a:off x="4478" y="5073"/>
                <a:ext cx="686" cy="318"/>
              </a:xfrm>
              <a:prstGeom prst="roundRect">
                <a:avLst>
                  <a:gd name="adj" fmla="val 16667"/>
                </a:avLst>
              </a:prstGeom>
              <a:solidFill>
                <a:srgbClr val="FFFFFF"/>
              </a:solidFill>
              <a:ln w="9525" cap="flat" cmpd="sng">
                <a:solidFill>
                  <a:srgbClr val="000000"/>
                </a:solidFill>
                <a:prstDash val="solid"/>
                <a:round/>
                <a:headEnd type="none" w="med" len="med"/>
                <a:tailEnd type="none" w="med" len="med"/>
              </a:ln>
            </p:spPr>
            <p:txBody>
              <a:bodyPr lIns="0" tIns="0" rIns="0" bIns="0" anchor="ctr" anchorCtr="0"/>
              <a:p>
                <a:pPr algn="ctr">
                  <a:buClrTx/>
                  <a:buFontTx/>
                </a:pPr>
                <a:r>
                  <a:rPr lang="zh-CN" altLang="en-US" sz="1400" b="0" dirty="0">
                    <a:latin typeface="Times New Roman" panose="02020603050405020304" pitchFamily="18" charset="0"/>
                    <a:ea typeface="宋体" panose="02010600030101010101" pitchFamily="2" charset="-122"/>
                  </a:rPr>
                  <a:t>运行管理</a:t>
                </a:r>
                <a:endParaRPr lang="zh-CN" altLang="en-US" sz="1400" b="0" dirty="0">
                  <a:latin typeface="Arial" panose="020B0604020202020204" pitchFamily="34" charset="0"/>
                  <a:ea typeface="宋体" panose="02010600030101010101" pitchFamily="2" charset="-122"/>
                </a:endParaRPr>
              </a:p>
            </p:txBody>
          </p:sp>
          <p:sp>
            <p:nvSpPr>
              <p:cNvPr id="76811" name="Text Box 27"/>
              <p:cNvSpPr txBox="1"/>
              <p:nvPr/>
            </p:nvSpPr>
            <p:spPr>
              <a:xfrm>
                <a:off x="2926" y="4745"/>
                <a:ext cx="1432" cy="334"/>
              </a:xfrm>
              <a:prstGeom prst="rect">
                <a:avLst/>
              </a:prstGeom>
              <a:noFill/>
              <a:ln w="9525">
                <a:noFill/>
              </a:ln>
            </p:spPr>
            <p:txBody>
              <a:bodyPr lIns="0" tIns="0" rIns="0" bIns="0" anchor="ctr" anchorCtr="0"/>
              <a:p>
                <a:pPr algn="ctr">
                  <a:buClrTx/>
                  <a:buFontTx/>
                </a:pPr>
                <a:r>
                  <a:rPr lang="zh-CN" altLang="en-US" sz="1400" b="0" dirty="0">
                    <a:latin typeface="Times New Roman" panose="02020603050405020304" pitchFamily="18" charset="0"/>
                    <a:ea typeface="宋体" panose="02010600030101010101" pitchFamily="2" charset="-122"/>
                  </a:rPr>
                  <a:t>切片管理器</a:t>
                </a:r>
                <a:endParaRPr lang="zh-CN" altLang="en-US" sz="1400" b="0" dirty="0">
                  <a:latin typeface="Arial" panose="020B0604020202020204" pitchFamily="34" charset="0"/>
                  <a:ea typeface="宋体" panose="02010600030101010101" pitchFamily="2" charset="-122"/>
                </a:endParaRPr>
              </a:p>
            </p:txBody>
          </p:sp>
          <p:cxnSp>
            <p:nvCxnSpPr>
              <p:cNvPr id="76812" name="AutoShape 26"/>
              <p:cNvCxnSpPr/>
              <p:nvPr/>
            </p:nvCxnSpPr>
            <p:spPr>
              <a:xfrm>
                <a:off x="3628" y="4653"/>
                <a:ext cx="1" cy="85"/>
              </a:xfrm>
              <a:prstGeom prst="straightConnector1">
                <a:avLst/>
              </a:prstGeom>
              <a:ln w="25400" cap="flat" cmpd="sng">
                <a:solidFill>
                  <a:srgbClr val="000000"/>
                </a:solidFill>
                <a:prstDash val="solid"/>
                <a:round/>
                <a:headEnd type="none" w="med" len="med"/>
                <a:tailEnd type="none" w="med" len="med"/>
              </a:ln>
            </p:spPr>
          </p:cxnSp>
          <p:cxnSp>
            <p:nvCxnSpPr>
              <p:cNvPr id="76813" name="AutoShape 25"/>
              <p:cNvCxnSpPr/>
              <p:nvPr/>
            </p:nvCxnSpPr>
            <p:spPr>
              <a:xfrm>
                <a:off x="2164" y="5492"/>
                <a:ext cx="1" cy="85"/>
              </a:xfrm>
              <a:prstGeom prst="straightConnector1">
                <a:avLst/>
              </a:prstGeom>
              <a:ln w="25400" cap="flat" cmpd="sng">
                <a:solidFill>
                  <a:srgbClr val="000000"/>
                </a:solidFill>
                <a:prstDash val="solid"/>
                <a:round/>
                <a:headEnd type="none" w="med" len="med"/>
                <a:tailEnd type="none" w="med" len="med"/>
              </a:ln>
            </p:spPr>
          </p:cxnSp>
          <p:cxnSp>
            <p:nvCxnSpPr>
              <p:cNvPr id="76814" name="AutoShape 24"/>
              <p:cNvCxnSpPr/>
              <p:nvPr/>
            </p:nvCxnSpPr>
            <p:spPr>
              <a:xfrm>
                <a:off x="4171" y="5492"/>
                <a:ext cx="1" cy="85"/>
              </a:xfrm>
              <a:prstGeom prst="straightConnector1">
                <a:avLst/>
              </a:prstGeom>
              <a:ln w="25400" cap="flat" cmpd="sng">
                <a:solidFill>
                  <a:srgbClr val="000000"/>
                </a:solidFill>
                <a:prstDash val="solid"/>
                <a:round/>
                <a:headEnd type="none" w="med" len="med"/>
                <a:tailEnd type="none" w="med" len="med"/>
              </a:ln>
            </p:spPr>
          </p:cxnSp>
          <p:sp>
            <p:nvSpPr>
              <p:cNvPr id="76815" name="Text Box 23"/>
              <p:cNvSpPr txBox="1"/>
              <p:nvPr/>
            </p:nvSpPr>
            <p:spPr>
              <a:xfrm>
                <a:off x="1988" y="5577"/>
                <a:ext cx="353" cy="2278"/>
              </a:xfrm>
              <a:prstGeom prst="rect">
                <a:avLst/>
              </a:prstGeom>
              <a:solidFill>
                <a:srgbClr val="FFFFFF"/>
              </a:solidFill>
              <a:ln w="9525" cap="flat" cmpd="sng">
                <a:solidFill>
                  <a:srgbClr val="000000"/>
                </a:solidFill>
                <a:prstDash val="solid"/>
                <a:miter/>
                <a:headEnd type="none" w="med" len="med"/>
                <a:tailEnd type="none" w="med" len="med"/>
              </a:ln>
            </p:spPr>
            <p:txBody>
              <a:bodyPr vert="eaVert" lIns="0" tIns="0" rIns="0" bIns="0" anchor="ctr" anchorCtr="0"/>
              <a:p>
                <a:pPr algn="ctr">
                  <a:buClrTx/>
                  <a:buFontTx/>
                </a:pPr>
                <a:r>
                  <a:rPr lang="zh-CN" altLang="en-US" sz="1400" b="0" dirty="0">
                    <a:latin typeface="Times New Roman" panose="02020603050405020304" pitchFamily="18" charset="0"/>
                    <a:ea typeface="宋体" panose="02010600030101010101" pitchFamily="2" charset="-122"/>
                  </a:rPr>
                  <a:t>切片选择功能</a:t>
                </a:r>
                <a:endParaRPr lang="zh-CN" altLang="en-US" sz="1400" b="0" dirty="0">
                  <a:latin typeface="Arial" panose="020B0604020202020204" pitchFamily="34" charset="0"/>
                  <a:ea typeface="宋体" panose="02010600030101010101" pitchFamily="2" charset="-122"/>
                </a:endParaRPr>
              </a:p>
            </p:txBody>
          </p:sp>
          <p:sp>
            <p:nvSpPr>
              <p:cNvPr id="76816" name="Text Box 22"/>
              <p:cNvSpPr txBox="1"/>
              <p:nvPr/>
            </p:nvSpPr>
            <p:spPr>
              <a:xfrm>
                <a:off x="5499" y="4792"/>
                <a:ext cx="353" cy="3063"/>
              </a:xfrm>
              <a:prstGeom prst="rect">
                <a:avLst/>
              </a:prstGeom>
              <a:solidFill>
                <a:srgbClr val="FFFFFF"/>
              </a:solidFill>
              <a:ln w="9525" cap="flat" cmpd="sng">
                <a:solidFill>
                  <a:srgbClr val="000000"/>
                </a:solidFill>
                <a:prstDash val="solid"/>
                <a:miter/>
                <a:headEnd type="none" w="med" len="med"/>
                <a:tailEnd type="none" w="med" len="med"/>
              </a:ln>
            </p:spPr>
            <p:txBody>
              <a:bodyPr vert="eaVert" lIns="0" tIns="0" rIns="0" bIns="0" anchor="ctr" anchorCtr="0"/>
              <a:p>
                <a:pPr algn="ctr">
                  <a:buClrTx/>
                  <a:buFontTx/>
                </a:pPr>
                <a:r>
                  <a:rPr lang="zh-CN" altLang="en-US" sz="1400" b="0" dirty="0">
                    <a:latin typeface="Times New Roman" panose="02020603050405020304" pitchFamily="18" charset="0"/>
                    <a:ea typeface="宋体" panose="02010600030101010101" pitchFamily="2" charset="-122"/>
                  </a:rPr>
                  <a:t>虚拟化管理编排</a:t>
                </a:r>
                <a:endParaRPr lang="zh-CN" altLang="en-US" sz="1400" b="0" dirty="0">
                  <a:latin typeface="Arial" panose="020B0604020202020204" pitchFamily="34" charset="0"/>
                  <a:ea typeface="宋体" panose="02010600030101010101" pitchFamily="2" charset="-122"/>
                </a:endParaRPr>
              </a:p>
            </p:txBody>
          </p:sp>
          <p:sp>
            <p:nvSpPr>
              <p:cNvPr id="76817" name="Rectangle 21"/>
              <p:cNvSpPr/>
              <p:nvPr/>
            </p:nvSpPr>
            <p:spPr>
              <a:xfrm>
                <a:off x="2658" y="5577"/>
                <a:ext cx="2620" cy="703"/>
              </a:xfrm>
              <a:prstGeom prst="rect">
                <a:avLst/>
              </a:prstGeom>
              <a:solidFill>
                <a:srgbClr val="FFFFFF"/>
              </a:solidFill>
              <a:ln w="9525" cap="flat" cmpd="sng">
                <a:solidFill>
                  <a:srgbClr val="000000"/>
                </a:solidFill>
                <a:prstDash val="solid"/>
                <a:miter/>
                <a:headEnd type="none" w="med" len="med"/>
                <a:tailEnd type="none" w="med" len="med"/>
              </a:ln>
            </p:spPr>
            <p:txBody>
              <a:bodyPr anchor="ctr" anchorCtr="0"/>
              <a:p>
                <a:pPr>
                  <a:buClrTx/>
                  <a:buFontTx/>
                </a:pPr>
                <a:endParaRPr lang="zh-CN" altLang="en-US" sz="1400" dirty="0">
                  <a:latin typeface="Arial" panose="020B0604020202020204" pitchFamily="34" charset="0"/>
                  <a:ea typeface="宋体" panose="02010600030101010101" pitchFamily="2" charset="-122"/>
                </a:endParaRPr>
              </a:p>
            </p:txBody>
          </p:sp>
          <p:sp>
            <p:nvSpPr>
              <p:cNvPr id="76818" name="Rectangle 20"/>
              <p:cNvSpPr/>
              <p:nvPr/>
            </p:nvSpPr>
            <p:spPr>
              <a:xfrm>
                <a:off x="2658" y="6373"/>
                <a:ext cx="2620" cy="703"/>
              </a:xfrm>
              <a:prstGeom prst="rect">
                <a:avLst/>
              </a:prstGeom>
              <a:solidFill>
                <a:srgbClr val="FFFFFF"/>
              </a:solidFill>
              <a:ln w="9525" cap="flat" cmpd="sng">
                <a:solidFill>
                  <a:srgbClr val="000000"/>
                </a:solidFill>
                <a:prstDash val="solid"/>
                <a:miter/>
                <a:headEnd type="none" w="med" len="med"/>
                <a:tailEnd type="none" w="med" len="med"/>
              </a:ln>
            </p:spPr>
            <p:txBody>
              <a:bodyPr anchor="ctr" anchorCtr="0"/>
              <a:p>
                <a:pPr>
                  <a:buClrTx/>
                  <a:buFontTx/>
                </a:pPr>
                <a:endParaRPr lang="zh-CN" altLang="en-US" sz="1400" dirty="0">
                  <a:latin typeface="Arial" panose="020B0604020202020204" pitchFamily="34" charset="0"/>
                  <a:ea typeface="宋体" panose="02010600030101010101" pitchFamily="2" charset="-122"/>
                </a:endParaRPr>
              </a:p>
            </p:txBody>
          </p:sp>
          <p:sp>
            <p:nvSpPr>
              <p:cNvPr id="76819" name="Rectangle 19"/>
              <p:cNvSpPr/>
              <p:nvPr/>
            </p:nvSpPr>
            <p:spPr>
              <a:xfrm>
                <a:off x="2658" y="7152"/>
                <a:ext cx="2620" cy="703"/>
              </a:xfrm>
              <a:prstGeom prst="rect">
                <a:avLst/>
              </a:prstGeom>
              <a:solidFill>
                <a:srgbClr val="FFFFFF"/>
              </a:solidFill>
              <a:ln w="9525" cap="flat" cmpd="sng">
                <a:solidFill>
                  <a:srgbClr val="000000"/>
                </a:solidFill>
                <a:prstDash val="solid"/>
                <a:miter/>
                <a:headEnd type="none" w="med" len="med"/>
                <a:tailEnd type="none" w="med" len="med"/>
              </a:ln>
            </p:spPr>
            <p:txBody>
              <a:bodyPr anchor="ctr" anchorCtr="0"/>
              <a:p>
                <a:pPr>
                  <a:buClrTx/>
                  <a:buFontTx/>
                </a:pPr>
                <a:endParaRPr lang="zh-CN" altLang="en-US" sz="1400" dirty="0">
                  <a:latin typeface="Arial" panose="020B0604020202020204" pitchFamily="34" charset="0"/>
                  <a:ea typeface="宋体" panose="02010600030101010101" pitchFamily="2" charset="-122"/>
                </a:endParaRPr>
              </a:p>
            </p:txBody>
          </p:sp>
          <p:cxnSp>
            <p:nvCxnSpPr>
              <p:cNvPr id="76820" name="AutoShape 18"/>
              <p:cNvCxnSpPr/>
              <p:nvPr/>
            </p:nvCxnSpPr>
            <p:spPr>
              <a:xfrm>
                <a:off x="5296" y="5156"/>
                <a:ext cx="203" cy="1"/>
              </a:xfrm>
              <a:prstGeom prst="straightConnector1">
                <a:avLst/>
              </a:prstGeom>
              <a:ln w="9525" cap="flat" cmpd="sng">
                <a:solidFill>
                  <a:srgbClr val="000000"/>
                </a:solidFill>
                <a:prstDash val="solid"/>
                <a:round/>
                <a:headEnd type="none" w="med" len="med"/>
                <a:tailEnd type="none" w="med" len="med"/>
              </a:ln>
            </p:spPr>
          </p:cxnSp>
          <p:cxnSp>
            <p:nvCxnSpPr>
              <p:cNvPr id="76821" name="AutoShape 17"/>
              <p:cNvCxnSpPr/>
              <p:nvPr/>
            </p:nvCxnSpPr>
            <p:spPr>
              <a:xfrm>
                <a:off x="2341" y="7496"/>
                <a:ext cx="304" cy="1"/>
              </a:xfrm>
              <a:prstGeom prst="straightConnector1">
                <a:avLst/>
              </a:prstGeom>
              <a:ln w="9525" cap="flat" cmpd="sng">
                <a:solidFill>
                  <a:srgbClr val="000000"/>
                </a:solidFill>
                <a:prstDash val="solid"/>
                <a:round/>
                <a:headEnd type="none" w="med" len="med"/>
                <a:tailEnd type="none" w="med" len="med"/>
              </a:ln>
            </p:spPr>
          </p:cxnSp>
          <p:sp>
            <p:nvSpPr>
              <p:cNvPr id="76822" name="AutoShape 16"/>
              <p:cNvSpPr/>
              <p:nvPr/>
            </p:nvSpPr>
            <p:spPr>
              <a:xfrm>
                <a:off x="5278" y="5944"/>
                <a:ext cx="143" cy="1553"/>
              </a:xfrm>
              <a:prstGeom prst="rightBrace">
                <a:avLst>
                  <a:gd name="adj1" fmla="val 90350"/>
                  <a:gd name="adj2" fmla="val 50000"/>
                </a:avLst>
              </a:prstGeom>
              <a:noFill/>
              <a:ln w="9525" cap="flat" cmpd="sng">
                <a:solidFill>
                  <a:srgbClr val="000000"/>
                </a:solidFill>
                <a:prstDash val="solid"/>
                <a:round/>
                <a:headEnd type="none" w="med" len="med"/>
                <a:tailEnd type="none" w="med" len="med"/>
              </a:ln>
            </p:spPr>
            <p:txBody>
              <a:bodyPr anchor="ctr" anchorCtr="0"/>
              <a:p>
                <a:pPr>
                  <a:buClrTx/>
                  <a:buFontTx/>
                </a:pPr>
                <a:endParaRPr lang="zh-CN" altLang="en-US" sz="1400" dirty="0">
                  <a:latin typeface="Arial" panose="020B0604020202020204" pitchFamily="34" charset="0"/>
                  <a:ea typeface="宋体" panose="02010600030101010101" pitchFamily="2" charset="-122"/>
                </a:endParaRPr>
              </a:p>
            </p:txBody>
          </p:sp>
          <p:cxnSp>
            <p:nvCxnSpPr>
              <p:cNvPr id="76823" name="AutoShape 15"/>
              <p:cNvCxnSpPr/>
              <p:nvPr/>
            </p:nvCxnSpPr>
            <p:spPr>
              <a:xfrm flipH="1">
                <a:off x="2339" y="5993"/>
                <a:ext cx="306" cy="380"/>
              </a:xfrm>
              <a:prstGeom prst="straightConnector1">
                <a:avLst/>
              </a:prstGeom>
              <a:ln w="9525" cap="flat" cmpd="sng">
                <a:solidFill>
                  <a:srgbClr val="000000"/>
                </a:solidFill>
                <a:prstDash val="solid"/>
                <a:round/>
                <a:headEnd type="none" w="med" len="med"/>
                <a:tailEnd type="none" w="med" len="med"/>
              </a:ln>
            </p:spPr>
          </p:cxnSp>
          <p:cxnSp>
            <p:nvCxnSpPr>
              <p:cNvPr id="76824" name="AutoShape 14"/>
              <p:cNvCxnSpPr/>
              <p:nvPr/>
            </p:nvCxnSpPr>
            <p:spPr>
              <a:xfrm>
                <a:off x="2332" y="6373"/>
                <a:ext cx="326" cy="426"/>
              </a:xfrm>
              <a:prstGeom prst="straightConnector1">
                <a:avLst/>
              </a:prstGeom>
              <a:ln w="9525" cap="flat" cmpd="sng">
                <a:solidFill>
                  <a:srgbClr val="000000"/>
                </a:solidFill>
                <a:prstDash val="solid"/>
                <a:round/>
                <a:headEnd type="none" w="med" len="med"/>
                <a:tailEnd type="none" w="med" len="med"/>
              </a:ln>
            </p:spPr>
          </p:cxnSp>
          <p:sp>
            <p:nvSpPr>
              <p:cNvPr id="76825" name="Rectangle 13"/>
              <p:cNvSpPr/>
              <p:nvPr/>
            </p:nvSpPr>
            <p:spPr>
              <a:xfrm>
                <a:off x="2787" y="5862"/>
                <a:ext cx="530" cy="937"/>
              </a:xfrm>
              <a:prstGeom prst="rect">
                <a:avLst/>
              </a:prstGeom>
              <a:solidFill>
                <a:srgbClr val="FFFFFF"/>
              </a:solidFill>
              <a:ln w="9525" cap="flat" cmpd="sng">
                <a:solidFill>
                  <a:srgbClr val="000000"/>
                </a:solidFill>
                <a:prstDash val="solid"/>
                <a:miter/>
                <a:headEnd type="none" w="med" len="med"/>
                <a:tailEnd type="none" w="med" len="med"/>
              </a:ln>
            </p:spPr>
            <p:txBody>
              <a:bodyPr lIns="0" tIns="0" rIns="0" bIns="0" anchor="ctr" anchorCtr="0"/>
              <a:p>
                <a:pPr algn="ctr">
                  <a:buClrTx/>
                  <a:buFontTx/>
                </a:pPr>
                <a:r>
                  <a:rPr lang="zh-CN" altLang="en-US" sz="1400" b="0" dirty="0">
                    <a:latin typeface="Times New Roman" panose="02020603050405020304" pitchFamily="18" charset="0"/>
                    <a:ea typeface="宋体" panose="02010600030101010101" pitchFamily="2" charset="-122"/>
                  </a:rPr>
                  <a:t>共享</a:t>
                </a:r>
                <a:endParaRPr lang="zh-CN" altLang="en-US" sz="1400" b="0" dirty="0">
                  <a:latin typeface="Arial" panose="020B0604020202020204" pitchFamily="34" charset="0"/>
                  <a:ea typeface="宋体" panose="02010600030101010101" pitchFamily="2" charset="-122"/>
                </a:endParaRPr>
              </a:p>
              <a:p>
                <a:pPr algn="ctr" eaLnBrk="0" hangingPunct="0">
                  <a:buClrTx/>
                  <a:buFontTx/>
                </a:pPr>
                <a:r>
                  <a:rPr lang="zh-CN" altLang="en-US" sz="1400" b="0" dirty="0">
                    <a:latin typeface="Times New Roman" panose="02020603050405020304" pitchFamily="18" charset="0"/>
                    <a:ea typeface="宋体" panose="02010600030101010101" pitchFamily="2" charset="-122"/>
                  </a:rPr>
                  <a:t>功能</a:t>
                </a:r>
                <a:endParaRPr lang="zh-CN" altLang="en-US" sz="1400" b="0" dirty="0">
                  <a:latin typeface="Arial" panose="020B0604020202020204" pitchFamily="34" charset="0"/>
                  <a:ea typeface="宋体" panose="02010600030101010101" pitchFamily="2" charset="-122"/>
                </a:endParaRPr>
              </a:p>
            </p:txBody>
          </p:sp>
          <p:sp>
            <p:nvSpPr>
              <p:cNvPr id="76826" name="Text Box 12"/>
              <p:cNvSpPr txBox="1"/>
              <p:nvPr/>
            </p:nvSpPr>
            <p:spPr>
              <a:xfrm>
                <a:off x="3317" y="5577"/>
                <a:ext cx="1432" cy="285"/>
              </a:xfrm>
              <a:prstGeom prst="rect">
                <a:avLst/>
              </a:prstGeom>
              <a:noFill/>
              <a:ln w="9525">
                <a:noFill/>
              </a:ln>
            </p:spPr>
            <p:txBody>
              <a:bodyPr lIns="0" tIns="0" rIns="0" bIns="0" anchor="ctr" anchorCtr="0"/>
              <a:p>
                <a:pPr algn="ctr">
                  <a:buClrTx/>
                  <a:buFontTx/>
                </a:pPr>
                <a:r>
                  <a:rPr lang="zh-CN" altLang="en-US" sz="1400" b="0" dirty="0">
                    <a:latin typeface="Times New Roman" panose="02020603050405020304" pitchFamily="18" charset="0"/>
                    <a:ea typeface="宋体" panose="02010600030101010101" pitchFamily="2" charset="-122"/>
                  </a:rPr>
                  <a:t>共享切片</a:t>
                </a:r>
                <a:r>
                  <a:rPr lang="en-US" altLang="zh-CN" sz="1400" b="0" dirty="0">
                    <a:latin typeface="Times New Roman" panose="02020603050405020304" pitchFamily="18" charset="0"/>
                    <a:ea typeface="宋体" panose="02010600030101010101" pitchFamily="2" charset="-122"/>
                  </a:rPr>
                  <a:t>1</a:t>
                </a:r>
                <a:endParaRPr lang="en-US" altLang="zh-CN" sz="1400" b="0" dirty="0">
                  <a:latin typeface="Arial" panose="020B0604020202020204" pitchFamily="34" charset="0"/>
                  <a:ea typeface="宋体" panose="02010600030101010101" pitchFamily="2" charset="-122"/>
                </a:endParaRPr>
              </a:p>
            </p:txBody>
          </p:sp>
          <p:sp>
            <p:nvSpPr>
              <p:cNvPr id="76827" name="Text Box 11"/>
              <p:cNvSpPr txBox="1"/>
              <p:nvPr/>
            </p:nvSpPr>
            <p:spPr>
              <a:xfrm>
                <a:off x="3317" y="6373"/>
                <a:ext cx="1432" cy="285"/>
              </a:xfrm>
              <a:prstGeom prst="rect">
                <a:avLst/>
              </a:prstGeom>
              <a:noFill/>
              <a:ln w="9525">
                <a:noFill/>
              </a:ln>
            </p:spPr>
            <p:txBody>
              <a:bodyPr lIns="0" tIns="0" rIns="0" bIns="0" anchor="ctr" anchorCtr="0"/>
              <a:p>
                <a:pPr algn="ctr">
                  <a:buClrTx/>
                  <a:buFontTx/>
                </a:pPr>
                <a:r>
                  <a:rPr lang="zh-CN" altLang="en-US" sz="1400" b="0" dirty="0">
                    <a:latin typeface="Times New Roman" panose="02020603050405020304" pitchFamily="18" charset="0"/>
                    <a:ea typeface="宋体" panose="02010600030101010101" pitchFamily="2" charset="-122"/>
                  </a:rPr>
                  <a:t>共享切片</a:t>
                </a:r>
                <a:r>
                  <a:rPr lang="en-US" altLang="zh-CN" sz="1400" b="0" dirty="0">
                    <a:latin typeface="Times New Roman" panose="02020603050405020304" pitchFamily="18" charset="0"/>
                    <a:ea typeface="宋体" panose="02010600030101010101" pitchFamily="2" charset="-122"/>
                  </a:rPr>
                  <a:t>2</a:t>
                </a:r>
                <a:endParaRPr lang="en-US" altLang="zh-CN" sz="1400" b="0" dirty="0">
                  <a:latin typeface="Arial" panose="020B0604020202020204" pitchFamily="34" charset="0"/>
                  <a:ea typeface="宋体" panose="02010600030101010101" pitchFamily="2" charset="-122"/>
                </a:endParaRPr>
              </a:p>
            </p:txBody>
          </p:sp>
          <p:sp>
            <p:nvSpPr>
              <p:cNvPr id="76828" name="Text Box 10"/>
              <p:cNvSpPr txBox="1"/>
              <p:nvPr/>
            </p:nvSpPr>
            <p:spPr>
              <a:xfrm>
                <a:off x="3317" y="7152"/>
                <a:ext cx="1432" cy="285"/>
              </a:xfrm>
              <a:prstGeom prst="rect">
                <a:avLst/>
              </a:prstGeom>
              <a:noFill/>
              <a:ln w="9525">
                <a:noFill/>
              </a:ln>
            </p:spPr>
            <p:txBody>
              <a:bodyPr lIns="0" tIns="0" rIns="0" bIns="0" anchor="ctr" anchorCtr="0"/>
              <a:p>
                <a:pPr algn="ctr">
                  <a:buClrTx/>
                  <a:buFontTx/>
                </a:pPr>
                <a:r>
                  <a:rPr lang="zh-CN" altLang="en-US" sz="1400" b="0" dirty="0">
                    <a:latin typeface="Times New Roman" panose="02020603050405020304" pitchFamily="18" charset="0"/>
                    <a:ea typeface="宋体" panose="02010600030101010101" pitchFamily="2" charset="-122"/>
                  </a:rPr>
                  <a:t>独立切片</a:t>
                </a:r>
                <a:endParaRPr lang="zh-CN" altLang="en-US" sz="1400" b="0" dirty="0">
                  <a:latin typeface="Arial" panose="020B0604020202020204" pitchFamily="34" charset="0"/>
                  <a:ea typeface="宋体" panose="02010600030101010101" pitchFamily="2" charset="-122"/>
                </a:endParaRPr>
              </a:p>
            </p:txBody>
          </p:sp>
          <p:sp>
            <p:nvSpPr>
              <p:cNvPr id="76829" name="Text Box 9"/>
              <p:cNvSpPr txBox="1"/>
              <p:nvPr/>
            </p:nvSpPr>
            <p:spPr>
              <a:xfrm>
                <a:off x="3465" y="5862"/>
                <a:ext cx="799" cy="336"/>
              </a:xfrm>
              <a:prstGeom prst="rect">
                <a:avLst/>
              </a:prstGeom>
              <a:solidFill>
                <a:srgbClr val="FFFFFF"/>
              </a:solidFill>
              <a:ln w="9525" cap="flat" cmpd="sng">
                <a:solidFill>
                  <a:srgbClr val="000000"/>
                </a:solidFill>
                <a:prstDash val="solid"/>
                <a:miter/>
                <a:headEnd type="none" w="med" len="med"/>
                <a:tailEnd type="none" w="med" len="med"/>
              </a:ln>
            </p:spPr>
            <p:txBody>
              <a:bodyPr lIns="0" tIns="0" rIns="0" bIns="0" anchor="ctr" anchorCtr="0"/>
              <a:p>
                <a:pPr algn="ctr">
                  <a:buClrTx/>
                  <a:buFontTx/>
                </a:pPr>
                <a:r>
                  <a:rPr lang="zh-CN" altLang="en-US" sz="1400" b="0" dirty="0">
                    <a:latin typeface="Times New Roman" panose="02020603050405020304" pitchFamily="18" charset="0"/>
                    <a:ea typeface="宋体" panose="02010600030101010101" pitchFamily="2" charset="-122"/>
                  </a:rPr>
                  <a:t>专用功能</a:t>
                </a:r>
                <a:r>
                  <a:rPr lang="en-US" altLang="zh-CN" sz="1400" b="0" dirty="0">
                    <a:latin typeface="Times New Roman" panose="02020603050405020304" pitchFamily="18" charset="0"/>
                    <a:ea typeface="宋体" panose="02010600030101010101" pitchFamily="2" charset="-122"/>
                  </a:rPr>
                  <a:t>1</a:t>
                </a:r>
                <a:endParaRPr lang="en-US" altLang="zh-CN" sz="1400" b="0" dirty="0">
                  <a:latin typeface="Arial" panose="020B0604020202020204" pitchFamily="34" charset="0"/>
                  <a:ea typeface="宋体" panose="02010600030101010101" pitchFamily="2" charset="-122"/>
                </a:endParaRPr>
              </a:p>
            </p:txBody>
          </p:sp>
          <p:sp>
            <p:nvSpPr>
              <p:cNvPr id="76830" name="Text Box 8"/>
              <p:cNvSpPr txBox="1"/>
              <p:nvPr/>
            </p:nvSpPr>
            <p:spPr>
              <a:xfrm>
                <a:off x="4365" y="5862"/>
                <a:ext cx="799" cy="336"/>
              </a:xfrm>
              <a:prstGeom prst="rect">
                <a:avLst/>
              </a:prstGeom>
              <a:solidFill>
                <a:srgbClr val="FFFFFF"/>
              </a:solidFill>
              <a:ln w="9525" cap="flat" cmpd="sng">
                <a:solidFill>
                  <a:srgbClr val="000000"/>
                </a:solidFill>
                <a:prstDash val="solid"/>
                <a:miter/>
                <a:headEnd type="none" w="med" len="med"/>
                <a:tailEnd type="none" w="med" len="med"/>
              </a:ln>
            </p:spPr>
            <p:txBody>
              <a:bodyPr lIns="0" tIns="0" rIns="0" bIns="0" anchor="ctr" anchorCtr="0"/>
              <a:p>
                <a:pPr algn="ctr">
                  <a:buClrTx/>
                  <a:buFontTx/>
                </a:pPr>
                <a:r>
                  <a:rPr lang="zh-CN" altLang="en-US" sz="1400" b="0" dirty="0">
                    <a:latin typeface="Times New Roman" panose="02020603050405020304" pitchFamily="18" charset="0"/>
                    <a:ea typeface="宋体" panose="02010600030101010101" pitchFamily="2" charset="-122"/>
                  </a:rPr>
                  <a:t>专用功能</a:t>
                </a:r>
                <a:r>
                  <a:rPr lang="en-US" altLang="zh-CN" sz="1400" b="0" dirty="0">
                    <a:latin typeface="Times New Roman" panose="02020603050405020304" pitchFamily="18" charset="0"/>
                    <a:ea typeface="宋体" panose="02010600030101010101" pitchFamily="2" charset="-122"/>
                  </a:rPr>
                  <a:t>2</a:t>
                </a:r>
                <a:endParaRPr lang="en-US" altLang="zh-CN" sz="1400" b="0" dirty="0">
                  <a:latin typeface="Arial" panose="020B0604020202020204" pitchFamily="34" charset="0"/>
                  <a:ea typeface="宋体" panose="02010600030101010101" pitchFamily="2" charset="-122"/>
                </a:endParaRPr>
              </a:p>
            </p:txBody>
          </p:sp>
          <p:sp>
            <p:nvSpPr>
              <p:cNvPr id="76831" name="Text Box 7"/>
              <p:cNvSpPr txBox="1"/>
              <p:nvPr/>
            </p:nvSpPr>
            <p:spPr>
              <a:xfrm>
                <a:off x="3465" y="6658"/>
                <a:ext cx="799" cy="336"/>
              </a:xfrm>
              <a:prstGeom prst="rect">
                <a:avLst/>
              </a:prstGeom>
              <a:solidFill>
                <a:srgbClr val="FFFFFF"/>
              </a:solidFill>
              <a:ln w="9525" cap="flat" cmpd="sng">
                <a:solidFill>
                  <a:srgbClr val="000000"/>
                </a:solidFill>
                <a:prstDash val="solid"/>
                <a:miter/>
                <a:headEnd type="none" w="med" len="med"/>
                <a:tailEnd type="none" w="med" len="med"/>
              </a:ln>
            </p:spPr>
            <p:txBody>
              <a:bodyPr lIns="0" tIns="0" rIns="0" bIns="0" anchor="ctr" anchorCtr="0"/>
              <a:p>
                <a:pPr algn="ctr">
                  <a:buClrTx/>
                  <a:buFontTx/>
                </a:pPr>
                <a:r>
                  <a:rPr lang="zh-CN" altLang="en-US" sz="1400" b="0" dirty="0">
                    <a:latin typeface="Times New Roman" panose="02020603050405020304" pitchFamily="18" charset="0"/>
                    <a:ea typeface="宋体" panose="02010600030101010101" pitchFamily="2" charset="-122"/>
                  </a:rPr>
                  <a:t>专用功能</a:t>
                </a:r>
                <a:r>
                  <a:rPr lang="en-US" altLang="zh-CN" sz="1400" b="0" dirty="0">
                    <a:latin typeface="Times New Roman" panose="02020603050405020304" pitchFamily="18" charset="0"/>
                    <a:ea typeface="宋体" panose="02010600030101010101" pitchFamily="2" charset="-122"/>
                  </a:rPr>
                  <a:t>1</a:t>
                </a:r>
                <a:endParaRPr lang="en-US" altLang="zh-CN" sz="1400" b="0" dirty="0">
                  <a:latin typeface="Arial" panose="020B0604020202020204" pitchFamily="34" charset="0"/>
                  <a:ea typeface="宋体" panose="02010600030101010101" pitchFamily="2" charset="-122"/>
                </a:endParaRPr>
              </a:p>
            </p:txBody>
          </p:sp>
          <p:sp>
            <p:nvSpPr>
              <p:cNvPr id="76832" name="Text Box 6"/>
              <p:cNvSpPr txBox="1"/>
              <p:nvPr/>
            </p:nvSpPr>
            <p:spPr>
              <a:xfrm>
                <a:off x="4365" y="6658"/>
                <a:ext cx="799" cy="336"/>
              </a:xfrm>
              <a:prstGeom prst="rect">
                <a:avLst/>
              </a:prstGeom>
              <a:solidFill>
                <a:srgbClr val="FFFFFF"/>
              </a:solidFill>
              <a:ln w="9525" cap="flat" cmpd="sng">
                <a:solidFill>
                  <a:srgbClr val="000000"/>
                </a:solidFill>
                <a:prstDash val="solid"/>
                <a:miter/>
                <a:headEnd type="none" w="med" len="med"/>
                <a:tailEnd type="none" w="med" len="med"/>
              </a:ln>
            </p:spPr>
            <p:txBody>
              <a:bodyPr lIns="0" tIns="0" rIns="0" bIns="0" anchor="ctr" anchorCtr="0"/>
              <a:p>
                <a:pPr algn="ctr">
                  <a:buClrTx/>
                  <a:buFontTx/>
                </a:pPr>
                <a:r>
                  <a:rPr lang="zh-CN" altLang="en-US" sz="1400" b="0" dirty="0">
                    <a:latin typeface="Times New Roman" panose="02020603050405020304" pitchFamily="18" charset="0"/>
                    <a:ea typeface="宋体" panose="02010600030101010101" pitchFamily="2" charset="-122"/>
                  </a:rPr>
                  <a:t>专用功能</a:t>
                </a:r>
                <a:r>
                  <a:rPr lang="en-US" altLang="zh-CN" sz="1400" b="0" dirty="0">
                    <a:latin typeface="Times New Roman" panose="02020603050405020304" pitchFamily="18" charset="0"/>
                    <a:ea typeface="宋体" panose="02010600030101010101" pitchFamily="2" charset="-122"/>
                  </a:rPr>
                  <a:t>2</a:t>
                </a:r>
                <a:endParaRPr lang="en-US" altLang="zh-CN" sz="1400" b="0" dirty="0">
                  <a:latin typeface="Arial" panose="020B0604020202020204" pitchFamily="34" charset="0"/>
                  <a:ea typeface="宋体" panose="02010600030101010101" pitchFamily="2" charset="-122"/>
                </a:endParaRPr>
              </a:p>
            </p:txBody>
          </p:sp>
          <p:sp>
            <p:nvSpPr>
              <p:cNvPr id="76833" name="Text Box 5"/>
              <p:cNvSpPr txBox="1"/>
              <p:nvPr/>
            </p:nvSpPr>
            <p:spPr>
              <a:xfrm>
                <a:off x="2732" y="7437"/>
                <a:ext cx="799" cy="336"/>
              </a:xfrm>
              <a:prstGeom prst="rect">
                <a:avLst/>
              </a:prstGeom>
              <a:solidFill>
                <a:srgbClr val="FFFFFF"/>
              </a:solidFill>
              <a:ln w="9525" cap="flat" cmpd="sng">
                <a:solidFill>
                  <a:srgbClr val="000000"/>
                </a:solidFill>
                <a:prstDash val="solid"/>
                <a:miter/>
                <a:headEnd type="none" w="med" len="med"/>
                <a:tailEnd type="none" w="med" len="med"/>
              </a:ln>
            </p:spPr>
            <p:txBody>
              <a:bodyPr lIns="0" tIns="0" rIns="0" bIns="0" anchor="ctr" anchorCtr="0"/>
              <a:p>
                <a:pPr algn="ctr">
                  <a:buClrTx/>
                  <a:buFontTx/>
                </a:pPr>
                <a:r>
                  <a:rPr lang="zh-CN" altLang="en-US" sz="1400" b="0" dirty="0">
                    <a:latin typeface="Times New Roman" panose="02020603050405020304" pitchFamily="18" charset="0"/>
                    <a:ea typeface="宋体" panose="02010600030101010101" pitchFamily="2" charset="-122"/>
                  </a:rPr>
                  <a:t>专用功能</a:t>
                </a:r>
                <a:endParaRPr lang="zh-CN" altLang="en-US" sz="1400" b="0" dirty="0">
                  <a:latin typeface="Arial" panose="020B0604020202020204" pitchFamily="34" charset="0"/>
                  <a:ea typeface="宋体" panose="02010600030101010101" pitchFamily="2" charset="-122"/>
                </a:endParaRPr>
              </a:p>
            </p:txBody>
          </p:sp>
          <p:sp>
            <p:nvSpPr>
              <p:cNvPr id="76834" name="Text Box 4"/>
              <p:cNvSpPr txBox="1"/>
              <p:nvPr/>
            </p:nvSpPr>
            <p:spPr>
              <a:xfrm>
                <a:off x="3566" y="7437"/>
                <a:ext cx="799" cy="336"/>
              </a:xfrm>
              <a:prstGeom prst="rect">
                <a:avLst/>
              </a:prstGeom>
              <a:solidFill>
                <a:srgbClr val="FFFFFF"/>
              </a:solidFill>
              <a:ln w="9525" cap="flat" cmpd="sng">
                <a:solidFill>
                  <a:srgbClr val="000000"/>
                </a:solidFill>
                <a:prstDash val="solid"/>
                <a:miter/>
                <a:headEnd type="none" w="med" len="med"/>
                <a:tailEnd type="none" w="med" len="med"/>
              </a:ln>
            </p:spPr>
            <p:txBody>
              <a:bodyPr lIns="0" tIns="0" rIns="0" bIns="0" anchor="ctr" anchorCtr="0"/>
              <a:p>
                <a:pPr algn="ctr">
                  <a:buClrTx/>
                  <a:buFontTx/>
                </a:pPr>
                <a:r>
                  <a:rPr lang="zh-CN" altLang="en-US" sz="1400" b="0" dirty="0">
                    <a:latin typeface="Times New Roman" panose="02020603050405020304" pitchFamily="18" charset="0"/>
                    <a:ea typeface="宋体" panose="02010600030101010101" pitchFamily="2" charset="-122"/>
                  </a:rPr>
                  <a:t>专用功能</a:t>
                </a:r>
                <a:endParaRPr lang="zh-CN" altLang="en-US" sz="1400" b="0" dirty="0">
                  <a:latin typeface="Arial" panose="020B0604020202020204" pitchFamily="34" charset="0"/>
                  <a:ea typeface="宋体" panose="02010600030101010101" pitchFamily="2" charset="-122"/>
                </a:endParaRPr>
              </a:p>
            </p:txBody>
          </p:sp>
          <p:sp>
            <p:nvSpPr>
              <p:cNvPr id="76835" name="Text Box 3"/>
              <p:cNvSpPr txBox="1"/>
              <p:nvPr/>
            </p:nvSpPr>
            <p:spPr>
              <a:xfrm>
                <a:off x="4421" y="7437"/>
                <a:ext cx="799" cy="336"/>
              </a:xfrm>
              <a:prstGeom prst="rect">
                <a:avLst/>
              </a:prstGeom>
              <a:solidFill>
                <a:srgbClr val="FFFFFF"/>
              </a:solidFill>
              <a:ln w="9525" cap="flat" cmpd="sng">
                <a:solidFill>
                  <a:srgbClr val="000000"/>
                </a:solidFill>
                <a:prstDash val="solid"/>
                <a:miter/>
                <a:headEnd type="none" w="med" len="med"/>
                <a:tailEnd type="none" w="med" len="med"/>
              </a:ln>
            </p:spPr>
            <p:txBody>
              <a:bodyPr lIns="0" tIns="0" rIns="0" bIns="0" anchor="ctr" anchorCtr="0"/>
              <a:p>
                <a:pPr algn="ctr">
                  <a:buClrTx/>
                  <a:buFontTx/>
                </a:pPr>
                <a:r>
                  <a:rPr lang="zh-CN" altLang="en-US" sz="1400" b="0" dirty="0">
                    <a:latin typeface="Times New Roman" panose="02020603050405020304" pitchFamily="18" charset="0"/>
                    <a:ea typeface="宋体" panose="02010600030101010101" pitchFamily="2" charset="-122"/>
                  </a:rPr>
                  <a:t>专用功能</a:t>
                </a:r>
                <a:endParaRPr lang="zh-CN" altLang="en-US" sz="1400" b="0" dirty="0">
                  <a:latin typeface="Arial" panose="020B0604020202020204" pitchFamily="34" charset="0"/>
                  <a:ea typeface="宋体" panose="02010600030101010101" pitchFamily="2" charset="-122"/>
                </a:endParaRPr>
              </a:p>
            </p:txBody>
          </p:sp>
        </p:grpSp>
      </p:grpSp>
      <p:sp>
        <p:nvSpPr>
          <p:cNvPr id="76836" name="矩形 38"/>
          <p:cNvSpPr/>
          <p:nvPr/>
        </p:nvSpPr>
        <p:spPr>
          <a:xfrm>
            <a:off x="4660900" y="5819775"/>
            <a:ext cx="2363788" cy="368300"/>
          </a:xfrm>
          <a:prstGeom prst="rect">
            <a:avLst/>
          </a:prstGeom>
          <a:noFill/>
          <a:ln w="9525">
            <a:noFill/>
          </a:ln>
        </p:spPr>
        <p:txBody>
          <a:bodyPr wrap="none" anchor="t" anchorCtr="0">
            <a:spAutoFit/>
          </a:bodyPr>
          <a:p>
            <a:pPr>
              <a:buClrTx/>
              <a:buFontTx/>
            </a:pPr>
            <a:r>
              <a:rPr lang="zh-CN" altLang="zh-CN" dirty="0">
                <a:latin typeface="Arial" panose="020B0604020202020204" pitchFamily="34" charset="0"/>
                <a:ea typeface="宋体" panose="02010600030101010101" pitchFamily="2" charset="-122"/>
              </a:rPr>
              <a:t>图</a:t>
            </a:r>
            <a:r>
              <a:rPr lang="en-US" altLang="zh-CN" dirty="0">
                <a:latin typeface="Arial" panose="020B0604020202020204" pitchFamily="34" charset="0"/>
                <a:ea typeface="宋体" panose="02010600030101010101" pitchFamily="2" charset="-122"/>
              </a:rPr>
              <a:t>7-11  </a:t>
            </a:r>
            <a:r>
              <a:rPr lang="zh-CN" altLang="zh-CN" dirty="0">
                <a:latin typeface="Arial" panose="020B0604020202020204" pitchFamily="34" charset="0"/>
                <a:ea typeface="宋体" panose="02010600030101010101" pitchFamily="2" charset="-122"/>
              </a:rPr>
              <a:t>网络切片架构</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8849" name="Picture 2"/>
          <p:cNvPicPr>
            <a:picLocks noChangeAspect="1"/>
          </p:cNvPicPr>
          <p:nvPr/>
        </p:nvPicPr>
        <p:blipFill>
          <a:blip r:embed="rId1"/>
          <a:stretch>
            <a:fillRect/>
          </a:stretch>
        </p:blipFill>
        <p:spPr>
          <a:xfrm>
            <a:off x="2209800" y="1568450"/>
            <a:ext cx="7754938" cy="3352800"/>
          </a:xfrm>
          <a:prstGeom prst="rect">
            <a:avLst/>
          </a:prstGeom>
          <a:noFill/>
          <a:ln w="9525">
            <a:noFill/>
          </a:ln>
        </p:spPr>
      </p:pic>
      <p:sp>
        <p:nvSpPr>
          <p:cNvPr id="78850" name="矩形 3"/>
          <p:cNvSpPr/>
          <p:nvPr/>
        </p:nvSpPr>
        <p:spPr>
          <a:xfrm>
            <a:off x="4572000" y="5257800"/>
            <a:ext cx="2835275" cy="368300"/>
          </a:xfrm>
          <a:prstGeom prst="rect">
            <a:avLst/>
          </a:prstGeom>
          <a:noFill/>
          <a:ln w="9525">
            <a:noFill/>
          </a:ln>
        </p:spPr>
        <p:txBody>
          <a:bodyPr wrap="none" anchor="t" anchorCtr="0">
            <a:spAutoFit/>
          </a:bodyPr>
          <a:p>
            <a:pPr>
              <a:buClrTx/>
              <a:buFontTx/>
            </a:pPr>
            <a:r>
              <a:rPr lang="zh-CN" altLang="zh-CN" dirty="0">
                <a:latin typeface="Arial" panose="020B0604020202020204" pitchFamily="34" charset="0"/>
                <a:ea typeface="宋体" panose="02010600030101010101" pitchFamily="2" charset="-122"/>
              </a:rPr>
              <a:t>图</a:t>
            </a:r>
            <a:r>
              <a:rPr lang="en-US" altLang="zh-CN" dirty="0">
                <a:latin typeface="Arial" panose="020B0604020202020204" pitchFamily="34" charset="0"/>
                <a:ea typeface="宋体" panose="02010600030101010101" pitchFamily="2" charset="-122"/>
              </a:rPr>
              <a:t>7-12  </a:t>
            </a:r>
            <a:r>
              <a:rPr lang="zh-CN" altLang="zh-CN" dirty="0">
                <a:latin typeface="Arial" panose="020B0604020202020204" pitchFamily="34" charset="0"/>
                <a:ea typeface="宋体" panose="02010600030101010101" pitchFamily="2" charset="-122"/>
              </a:rPr>
              <a:t>网络切片创建过程</a:t>
            </a:r>
            <a:endParaRPr lang="zh-CN" altLang="zh-CN" dirty="0">
              <a:latin typeface="Arial" panose="020B0604020202020204" pitchFamily="34" charset="0"/>
              <a:ea typeface="宋体" panose="02010600030101010101" pitchFamily="2" charset="-122"/>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标题 1"/>
          <p:cNvSpPr>
            <a:spLocks noGrp="1"/>
          </p:cNvSpPr>
          <p:nvPr>
            <p:ph type="title"/>
          </p:nvPr>
        </p:nvSpPr>
        <p:spPr/>
        <p:txBody>
          <a:bodyPr vert="horz" wrap="square" lIns="91440" tIns="45720" rIns="91440" bIns="45720" anchor="t" anchorCtr="0"/>
          <a:p>
            <a:pPr eaLnBrk="1" hangingPunct="1"/>
            <a:r>
              <a:rPr lang="en-US" altLang="zh-CN" dirty="0"/>
              <a:t>4</a:t>
            </a:r>
            <a:r>
              <a:rPr lang="zh-CN" altLang="zh-CN" dirty="0"/>
              <a:t>．移动边缘计算技术</a:t>
            </a:r>
            <a:endParaRPr lang="zh-CN" altLang="en-US" dirty="0"/>
          </a:p>
        </p:txBody>
      </p:sp>
      <p:pic>
        <p:nvPicPr>
          <p:cNvPr id="79874" name="Picture 2"/>
          <p:cNvPicPr>
            <a:picLocks noChangeAspect="1"/>
          </p:cNvPicPr>
          <p:nvPr/>
        </p:nvPicPr>
        <p:blipFill>
          <a:blip r:embed="rId1"/>
          <a:stretch>
            <a:fillRect/>
          </a:stretch>
        </p:blipFill>
        <p:spPr>
          <a:xfrm>
            <a:off x="2455863" y="1981200"/>
            <a:ext cx="7439025" cy="2971800"/>
          </a:xfrm>
          <a:prstGeom prst="rect">
            <a:avLst/>
          </a:prstGeom>
          <a:noFill/>
          <a:ln w="9525">
            <a:noFill/>
          </a:ln>
        </p:spPr>
      </p:pic>
      <p:sp>
        <p:nvSpPr>
          <p:cNvPr id="79875" name="矩形 3"/>
          <p:cNvSpPr/>
          <p:nvPr/>
        </p:nvSpPr>
        <p:spPr>
          <a:xfrm>
            <a:off x="4648200" y="5257800"/>
            <a:ext cx="2728913" cy="368300"/>
          </a:xfrm>
          <a:prstGeom prst="rect">
            <a:avLst/>
          </a:prstGeom>
          <a:noFill/>
          <a:ln w="9525">
            <a:noFill/>
          </a:ln>
        </p:spPr>
        <p:txBody>
          <a:bodyPr wrap="none" anchor="t" anchorCtr="0">
            <a:spAutoFit/>
          </a:bodyPr>
          <a:p>
            <a:pPr>
              <a:buClrTx/>
              <a:buFontTx/>
            </a:pPr>
            <a:r>
              <a:rPr lang="zh-CN" altLang="zh-CN" dirty="0">
                <a:latin typeface="Arial" panose="020B0604020202020204" pitchFamily="34" charset="0"/>
                <a:ea typeface="宋体" panose="02010600030101010101" pitchFamily="2" charset="-122"/>
              </a:rPr>
              <a:t>图</a:t>
            </a:r>
            <a:r>
              <a:rPr lang="en-US" altLang="zh-CN" dirty="0">
                <a:latin typeface="Arial" panose="020B0604020202020204" pitchFamily="34" charset="0"/>
                <a:ea typeface="宋体" panose="02010600030101010101" pitchFamily="2" charset="-122"/>
              </a:rPr>
              <a:t>7-13  5G</a:t>
            </a:r>
            <a:r>
              <a:rPr lang="zh-CN" altLang="zh-CN" dirty="0">
                <a:latin typeface="Arial" panose="020B0604020202020204" pitchFamily="34" charset="0"/>
                <a:ea typeface="宋体" panose="02010600030101010101" pitchFamily="2" charset="-122"/>
              </a:rPr>
              <a:t>网络</a:t>
            </a:r>
            <a:r>
              <a:rPr lang="en-US" altLang="zh-CN" dirty="0">
                <a:latin typeface="Arial" panose="020B0604020202020204" pitchFamily="34" charset="0"/>
                <a:ea typeface="宋体" panose="02010600030101010101" pitchFamily="2" charset="-122"/>
              </a:rPr>
              <a:t>MEC</a:t>
            </a:r>
            <a:r>
              <a:rPr lang="zh-CN" altLang="zh-CN" dirty="0">
                <a:latin typeface="Arial" panose="020B0604020202020204" pitchFamily="34" charset="0"/>
                <a:ea typeface="宋体" panose="02010600030101010101" pitchFamily="2" charset="-122"/>
              </a:rPr>
              <a:t>架构</a:t>
            </a:r>
            <a:endParaRPr lang="zh-CN" altLang="zh-CN" dirty="0">
              <a:latin typeface="Arial" panose="020B0604020202020204" pitchFamily="34" charset="0"/>
              <a:ea typeface="宋体" panose="02010600030101010101" pitchFamily="2" charset="-122"/>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标题 1"/>
          <p:cNvSpPr>
            <a:spLocks noGrp="1"/>
          </p:cNvSpPr>
          <p:nvPr>
            <p:ph type="title"/>
          </p:nvPr>
        </p:nvSpPr>
        <p:spPr/>
        <p:txBody>
          <a:bodyPr vert="horz" wrap="square" lIns="91440" tIns="45720" rIns="91440" bIns="45720" anchor="t" anchorCtr="0"/>
          <a:p>
            <a:pPr eaLnBrk="1" hangingPunct="1"/>
            <a:r>
              <a:rPr lang="en-US" altLang="zh-CN" dirty="0"/>
              <a:t>5</a:t>
            </a:r>
            <a:r>
              <a:rPr lang="zh-CN" altLang="zh-CN" dirty="0"/>
              <a:t>．网络能力开放技术</a:t>
            </a:r>
            <a:endParaRPr lang="zh-CN" altLang="en-US" dirty="0"/>
          </a:p>
        </p:txBody>
      </p:sp>
      <p:sp>
        <p:nvSpPr>
          <p:cNvPr id="81922" name="Rectangle 40"/>
          <p:cNvSpPr/>
          <p:nvPr/>
        </p:nvSpPr>
        <p:spPr>
          <a:xfrm>
            <a:off x="1524000" y="44450"/>
            <a:ext cx="309563" cy="368300"/>
          </a:xfrm>
          <a:prstGeom prst="rect">
            <a:avLst/>
          </a:prstGeom>
          <a:noFill/>
          <a:ln w="9525">
            <a:noFill/>
          </a:ln>
        </p:spPr>
        <p:txBody>
          <a:bodyPr wrap="none" anchor="ctr" anchorCtr="0">
            <a:spAutoFit/>
          </a:bodyPr>
          <a:p>
            <a:pPr>
              <a:buClrTx/>
              <a:buFontTx/>
            </a:pPr>
            <a:endParaRPr lang="zh-CN" altLang="en-US" dirty="0">
              <a:latin typeface="Arial" panose="020B0604020202020204" pitchFamily="34" charset="0"/>
              <a:ea typeface="宋体" panose="02010600030101010101" pitchFamily="2" charset="-122"/>
            </a:endParaRPr>
          </a:p>
        </p:txBody>
      </p:sp>
      <p:grpSp>
        <p:nvGrpSpPr>
          <p:cNvPr id="81923" name="Group 1"/>
          <p:cNvGrpSpPr>
            <a:grpSpLocks noChangeAspect="1"/>
          </p:cNvGrpSpPr>
          <p:nvPr/>
        </p:nvGrpSpPr>
        <p:grpSpPr>
          <a:xfrm>
            <a:off x="3498850" y="1577975"/>
            <a:ext cx="4597400" cy="3921125"/>
            <a:chOff x="1800" y="1555"/>
            <a:chExt cx="3960" cy="3378"/>
          </a:xfrm>
        </p:grpSpPr>
        <p:sp>
          <p:nvSpPr>
            <p:cNvPr id="81924" name="AutoShape 39"/>
            <p:cNvSpPr>
              <a:spLocks noChangeAspect="1" noTextEdit="1"/>
            </p:cNvSpPr>
            <p:nvPr/>
          </p:nvSpPr>
          <p:spPr>
            <a:xfrm>
              <a:off x="1800" y="1555"/>
              <a:ext cx="3960" cy="3378"/>
            </a:xfrm>
            <a:prstGeom prst="rect">
              <a:avLst/>
            </a:prstGeom>
            <a:noFill/>
            <a:ln w="9525">
              <a:noFill/>
            </a:ln>
          </p:spPr>
          <p:txBody>
            <a:bodyPr anchor="t" anchorCtr="0"/>
            <a:p>
              <a:endParaRPr lang="zh-CN" altLang="en-US">
                <a:latin typeface="Arial" panose="020B0604020202020204" pitchFamily="34" charset="0"/>
                <a:ea typeface="宋体" panose="02010600030101010101" pitchFamily="2" charset="-122"/>
              </a:endParaRPr>
            </a:p>
          </p:txBody>
        </p:sp>
        <p:grpSp>
          <p:nvGrpSpPr>
            <p:cNvPr id="81925" name="Group 2"/>
            <p:cNvGrpSpPr/>
            <p:nvPr/>
          </p:nvGrpSpPr>
          <p:grpSpPr>
            <a:xfrm>
              <a:off x="1859" y="1618"/>
              <a:ext cx="3845" cy="3244"/>
              <a:chOff x="1859" y="1618"/>
              <a:chExt cx="3845" cy="3244"/>
            </a:xfrm>
          </p:grpSpPr>
          <p:sp>
            <p:nvSpPr>
              <p:cNvPr id="81926" name="AutoShape 38"/>
              <p:cNvSpPr/>
              <p:nvPr/>
            </p:nvSpPr>
            <p:spPr>
              <a:xfrm>
                <a:off x="2453" y="1618"/>
                <a:ext cx="3120" cy="584"/>
              </a:xfrm>
              <a:prstGeom prst="roundRect">
                <a:avLst>
                  <a:gd name="adj" fmla="val 16667"/>
                </a:avLst>
              </a:prstGeom>
              <a:solidFill>
                <a:srgbClr val="FFFFFF"/>
              </a:solidFill>
              <a:ln w="9525" cap="flat" cmpd="sng">
                <a:solidFill>
                  <a:srgbClr val="000000"/>
                </a:solidFill>
                <a:prstDash val="solid"/>
                <a:round/>
                <a:headEnd type="none" w="med" len="med"/>
                <a:tailEnd type="none" w="med" len="med"/>
              </a:ln>
            </p:spPr>
            <p:txBody>
              <a:bodyPr anchor="ctr" anchorCtr="0"/>
              <a:p>
                <a:pPr>
                  <a:buClrTx/>
                  <a:buFontTx/>
                </a:pPr>
                <a:endParaRPr lang="zh-CN" altLang="en-US" sz="1400" dirty="0">
                  <a:latin typeface="Arial" panose="020B0604020202020204" pitchFamily="34" charset="0"/>
                  <a:ea typeface="宋体" panose="02010600030101010101" pitchFamily="2" charset="-122"/>
                </a:endParaRPr>
              </a:p>
            </p:txBody>
          </p:sp>
          <p:pic>
            <p:nvPicPr>
              <p:cNvPr id="81927" name="Picture 37"/>
              <p:cNvPicPr>
                <a:picLocks noChangeAspect="1"/>
              </p:cNvPicPr>
              <p:nvPr/>
            </p:nvPicPr>
            <p:blipFill>
              <a:blip r:embed="rId1">
                <a:grayscl/>
              </a:blip>
              <a:stretch>
                <a:fillRect/>
              </a:stretch>
            </p:blipFill>
            <p:spPr>
              <a:xfrm>
                <a:off x="2601" y="1667"/>
                <a:ext cx="809" cy="479"/>
              </a:xfrm>
              <a:prstGeom prst="rect">
                <a:avLst/>
              </a:prstGeom>
              <a:noFill/>
              <a:ln w="9525">
                <a:noFill/>
              </a:ln>
            </p:spPr>
          </p:pic>
          <p:pic>
            <p:nvPicPr>
              <p:cNvPr id="81928" name="Picture 36"/>
              <p:cNvPicPr>
                <a:picLocks noChangeAspect="1"/>
              </p:cNvPicPr>
              <p:nvPr/>
            </p:nvPicPr>
            <p:blipFill>
              <a:blip r:embed="rId2">
                <a:grayscl/>
              </a:blip>
              <a:stretch>
                <a:fillRect/>
              </a:stretch>
            </p:blipFill>
            <p:spPr>
              <a:xfrm>
                <a:off x="3577" y="1687"/>
                <a:ext cx="836" cy="459"/>
              </a:xfrm>
              <a:prstGeom prst="rect">
                <a:avLst/>
              </a:prstGeom>
              <a:noFill/>
              <a:ln w="9525">
                <a:noFill/>
              </a:ln>
            </p:spPr>
          </p:pic>
          <p:pic>
            <p:nvPicPr>
              <p:cNvPr id="81929" name="Picture 35"/>
              <p:cNvPicPr>
                <a:picLocks noChangeAspect="1"/>
              </p:cNvPicPr>
              <p:nvPr/>
            </p:nvPicPr>
            <p:blipFill>
              <a:blip r:embed="rId2">
                <a:grayscl/>
              </a:blip>
              <a:stretch>
                <a:fillRect/>
              </a:stretch>
            </p:blipFill>
            <p:spPr>
              <a:xfrm>
                <a:off x="4607" y="1687"/>
                <a:ext cx="836" cy="459"/>
              </a:xfrm>
              <a:prstGeom prst="rect">
                <a:avLst/>
              </a:prstGeom>
              <a:noFill/>
              <a:ln w="9525">
                <a:noFill/>
              </a:ln>
            </p:spPr>
          </p:pic>
          <p:sp>
            <p:nvSpPr>
              <p:cNvPr id="81930" name="Text Box 34"/>
              <p:cNvSpPr txBox="1"/>
              <p:nvPr/>
            </p:nvSpPr>
            <p:spPr>
              <a:xfrm>
                <a:off x="2722" y="1843"/>
                <a:ext cx="529" cy="231"/>
              </a:xfrm>
              <a:prstGeom prst="rect">
                <a:avLst/>
              </a:prstGeom>
              <a:solidFill>
                <a:srgbClr val="FFFFFF"/>
              </a:solidFill>
              <a:ln w="9525">
                <a:noFill/>
              </a:ln>
            </p:spPr>
            <p:txBody>
              <a:bodyPr lIns="0" tIns="0" rIns="0" bIns="0" anchor="ctr" anchorCtr="0"/>
              <a:p>
                <a:pPr algn="ctr">
                  <a:buClrTx/>
                  <a:buFontTx/>
                </a:pPr>
                <a:r>
                  <a:rPr lang="en-US" altLang="zh-CN" sz="1400" b="0" dirty="0">
                    <a:latin typeface="Times New Roman" panose="02020603050405020304" pitchFamily="18" charset="0"/>
                    <a:ea typeface="宋体" panose="02010600030101010101" pitchFamily="2" charset="-122"/>
                  </a:rPr>
                  <a:t>OTT</a:t>
                </a:r>
                <a:endParaRPr lang="en-US" altLang="zh-CN" sz="1400" b="0" dirty="0">
                  <a:latin typeface="Arial" panose="020B0604020202020204" pitchFamily="34" charset="0"/>
                  <a:ea typeface="宋体" panose="02010600030101010101" pitchFamily="2" charset="-122"/>
                </a:endParaRPr>
              </a:p>
            </p:txBody>
          </p:sp>
          <p:sp>
            <p:nvSpPr>
              <p:cNvPr id="81931" name="Text Box 33"/>
              <p:cNvSpPr txBox="1"/>
              <p:nvPr/>
            </p:nvSpPr>
            <p:spPr>
              <a:xfrm>
                <a:off x="3696" y="1861"/>
                <a:ext cx="624" cy="222"/>
              </a:xfrm>
              <a:prstGeom prst="rect">
                <a:avLst/>
              </a:prstGeom>
              <a:solidFill>
                <a:srgbClr val="FFFFFF"/>
              </a:solidFill>
              <a:ln w="9525">
                <a:noFill/>
              </a:ln>
            </p:spPr>
            <p:txBody>
              <a:bodyPr lIns="0" tIns="0" rIns="0" bIns="0" anchor="ctr" anchorCtr="0"/>
              <a:p>
                <a:pPr algn="ctr">
                  <a:buClrTx/>
                  <a:buFontTx/>
                </a:pPr>
                <a:r>
                  <a:rPr lang="zh-CN" altLang="en-US" sz="1400" b="0" dirty="0">
                    <a:latin typeface="Times New Roman" panose="02020603050405020304" pitchFamily="18" charset="0"/>
                    <a:ea typeface="宋体" panose="02010600030101010101" pitchFamily="2" charset="-122"/>
                  </a:rPr>
                  <a:t>垂直行业</a:t>
                </a:r>
                <a:endParaRPr lang="zh-CN" altLang="en-US" sz="1400" b="0" dirty="0">
                  <a:latin typeface="Arial" panose="020B0604020202020204" pitchFamily="34" charset="0"/>
                  <a:ea typeface="宋体" panose="02010600030101010101" pitchFamily="2" charset="-122"/>
                </a:endParaRPr>
              </a:p>
            </p:txBody>
          </p:sp>
          <p:sp>
            <p:nvSpPr>
              <p:cNvPr id="81932" name="Text Box 32"/>
              <p:cNvSpPr txBox="1"/>
              <p:nvPr/>
            </p:nvSpPr>
            <p:spPr>
              <a:xfrm>
                <a:off x="4736" y="1870"/>
                <a:ext cx="594" cy="222"/>
              </a:xfrm>
              <a:prstGeom prst="rect">
                <a:avLst/>
              </a:prstGeom>
              <a:solidFill>
                <a:srgbClr val="FFFFFF"/>
              </a:solidFill>
              <a:ln w="9525">
                <a:noFill/>
              </a:ln>
            </p:spPr>
            <p:txBody>
              <a:bodyPr lIns="0" tIns="0" rIns="0" bIns="0" anchor="ctr" anchorCtr="0"/>
              <a:p>
                <a:pPr algn="ctr">
                  <a:buClrTx/>
                  <a:buFontTx/>
                </a:pPr>
                <a:r>
                  <a:rPr lang="en-US" altLang="zh-CN" sz="1400" b="0" dirty="0">
                    <a:latin typeface="Times New Roman" panose="02020603050405020304" pitchFamily="18" charset="0"/>
                    <a:ea typeface="宋体" panose="02010600030101010101" pitchFamily="2" charset="-122"/>
                  </a:rPr>
                  <a:t>MVNO</a:t>
                </a:r>
                <a:endParaRPr lang="en-US" altLang="zh-CN" sz="1400" b="0" dirty="0">
                  <a:latin typeface="Arial" panose="020B0604020202020204" pitchFamily="34" charset="0"/>
                  <a:ea typeface="宋体" panose="02010600030101010101" pitchFamily="2" charset="-122"/>
                </a:endParaRPr>
              </a:p>
            </p:txBody>
          </p:sp>
          <p:cxnSp>
            <p:nvCxnSpPr>
              <p:cNvPr id="81933" name="AutoShape 31"/>
              <p:cNvCxnSpPr/>
              <p:nvPr/>
            </p:nvCxnSpPr>
            <p:spPr>
              <a:xfrm>
                <a:off x="1905" y="2280"/>
                <a:ext cx="3799" cy="1"/>
              </a:xfrm>
              <a:prstGeom prst="straightConnector1">
                <a:avLst/>
              </a:prstGeom>
              <a:ln w="9525" cap="flat" cmpd="sng">
                <a:solidFill>
                  <a:srgbClr val="000000"/>
                </a:solidFill>
                <a:prstDash val="lgDash"/>
                <a:round/>
                <a:headEnd type="none" w="med" len="med"/>
                <a:tailEnd type="none" w="med" len="med"/>
              </a:ln>
            </p:spPr>
          </p:cxnSp>
          <p:sp>
            <p:nvSpPr>
              <p:cNvPr id="81934" name="AutoShape 30"/>
              <p:cNvSpPr/>
              <p:nvPr/>
            </p:nvSpPr>
            <p:spPr>
              <a:xfrm>
                <a:off x="2453" y="2490"/>
                <a:ext cx="3120" cy="669"/>
              </a:xfrm>
              <a:prstGeom prst="roundRect">
                <a:avLst>
                  <a:gd name="adj" fmla="val 16667"/>
                </a:avLst>
              </a:prstGeom>
              <a:solidFill>
                <a:srgbClr val="FFFFFF"/>
              </a:solidFill>
              <a:ln w="9525" cap="flat" cmpd="sng">
                <a:solidFill>
                  <a:srgbClr val="000000"/>
                </a:solidFill>
                <a:prstDash val="solid"/>
                <a:round/>
                <a:headEnd type="none" w="med" len="med"/>
                <a:tailEnd type="none" w="med" len="med"/>
              </a:ln>
            </p:spPr>
            <p:txBody>
              <a:bodyPr anchor="ctr" anchorCtr="0"/>
              <a:p>
                <a:pPr>
                  <a:buClrTx/>
                  <a:buFontTx/>
                </a:pPr>
                <a:endParaRPr lang="zh-CN" altLang="en-US" sz="1400" dirty="0">
                  <a:latin typeface="Arial" panose="020B0604020202020204" pitchFamily="34" charset="0"/>
                  <a:ea typeface="宋体" panose="02010600030101010101" pitchFamily="2" charset="-122"/>
                </a:endParaRPr>
              </a:p>
            </p:txBody>
          </p:sp>
          <p:sp>
            <p:nvSpPr>
              <p:cNvPr id="81935" name="AutoShape 29"/>
              <p:cNvSpPr/>
              <p:nvPr/>
            </p:nvSpPr>
            <p:spPr>
              <a:xfrm>
                <a:off x="2453" y="3447"/>
                <a:ext cx="3120" cy="673"/>
              </a:xfrm>
              <a:prstGeom prst="roundRect">
                <a:avLst>
                  <a:gd name="adj" fmla="val 16667"/>
                </a:avLst>
              </a:prstGeom>
              <a:solidFill>
                <a:srgbClr val="FFFFFF"/>
              </a:solidFill>
              <a:ln w="9525" cap="flat" cmpd="sng">
                <a:solidFill>
                  <a:srgbClr val="000000"/>
                </a:solidFill>
                <a:prstDash val="solid"/>
                <a:round/>
                <a:headEnd type="none" w="med" len="med"/>
                <a:tailEnd type="none" w="med" len="med"/>
              </a:ln>
            </p:spPr>
            <p:txBody>
              <a:bodyPr anchor="ctr" anchorCtr="0"/>
              <a:p>
                <a:pPr>
                  <a:buClrTx/>
                  <a:buFontTx/>
                </a:pPr>
                <a:endParaRPr lang="zh-CN" altLang="en-US" sz="1400" dirty="0">
                  <a:latin typeface="Arial" panose="020B0604020202020204" pitchFamily="34" charset="0"/>
                  <a:ea typeface="宋体" panose="02010600030101010101" pitchFamily="2" charset="-122"/>
                </a:endParaRPr>
              </a:p>
            </p:txBody>
          </p:sp>
          <p:sp>
            <p:nvSpPr>
              <p:cNvPr id="81936" name="AutoShape 28"/>
              <p:cNvSpPr/>
              <p:nvPr/>
            </p:nvSpPr>
            <p:spPr>
              <a:xfrm>
                <a:off x="2453" y="4278"/>
                <a:ext cx="3120" cy="584"/>
              </a:xfrm>
              <a:prstGeom prst="roundRect">
                <a:avLst>
                  <a:gd name="adj" fmla="val 16667"/>
                </a:avLst>
              </a:prstGeom>
              <a:solidFill>
                <a:srgbClr val="FFFFFF"/>
              </a:solidFill>
              <a:ln w="9525" cap="flat" cmpd="sng">
                <a:solidFill>
                  <a:srgbClr val="000000"/>
                </a:solidFill>
                <a:prstDash val="solid"/>
                <a:round/>
                <a:headEnd type="none" w="med" len="med"/>
                <a:tailEnd type="none" w="med" len="med"/>
              </a:ln>
            </p:spPr>
            <p:txBody>
              <a:bodyPr anchor="ctr" anchorCtr="0"/>
              <a:p>
                <a:pPr>
                  <a:buClrTx/>
                  <a:buFontTx/>
                </a:pPr>
                <a:endParaRPr lang="zh-CN" altLang="en-US" sz="1400" dirty="0">
                  <a:latin typeface="Arial" panose="020B0604020202020204" pitchFamily="34" charset="0"/>
                  <a:ea typeface="宋体" panose="02010600030101010101" pitchFamily="2" charset="-122"/>
                </a:endParaRPr>
              </a:p>
            </p:txBody>
          </p:sp>
          <p:cxnSp>
            <p:nvCxnSpPr>
              <p:cNvPr id="81937" name="AutoShape 27"/>
              <p:cNvCxnSpPr/>
              <p:nvPr/>
            </p:nvCxnSpPr>
            <p:spPr>
              <a:xfrm>
                <a:off x="1905" y="3373"/>
                <a:ext cx="3799" cy="1"/>
              </a:xfrm>
              <a:prstGeom prst="straightConnector1">
                <a:avLst/>
              </a:prstGeom>
              <a:ln w="9525" cap="flat" cmpd="sng">
                <a:solidFill>
                  <a:srgbClr val="000000"/>
                </a:solidFill>
                <a:prstDash val="lgDash"/>
                <a:round/>
                <a:headEnd type="none" w="med" len="med"/>
                <a:tailEnd type="none" w="med" len="med"/>
              </a:ln>
            </p:spPr>
          </p:cxnSp>
          <p:cxnSp>
            <p:nvCxnSpPr>
              <p:cNvPr id="81938" name="AutoShape 26"/>
              <p:cNvCxnSpPr/>
              <p:nvPr/>
            </p:nvCxnSpPr>
            <p:spPr>
              <a:xfrm>
                <a:off x="1905" y="4192"/>
                <a:ext cx="3799" cy="1"/>
              </a:xfrm>
              <a:prstGeom prst="straightConnector1">
                <a:avLst/>
              </a:prstGeom>
              <a:ln w="9525" cap="flat" cmpd="sng">
                <a:solidFill>
                  <a:srgbClr val="000000"/>
                </a:solidFill>
                <a:prstDash val="lgDash"/>
                <a:round/>
                <a:headEnd type="none" w="med" len="med"/>
                <a:tailEnd type="none" w="med" len="med"/>
              </a:ln>
            </p:spPr>
          </p:cxnSp>
          <p:sp>
            <p:nvSpPr>
              <p:cNvPr id="81939" name="Text Box 25"/>
              <p:cNvSpPr txBox="1"/>
              <p:nvPr/>
            </p:nvSpPr>
            <p:spPr>
              <a:xfrm>
                <a:off x="2072" y="1618"/>
                <a:ext cx="270" cy="584"/>
              </a:xfrm>
              <a:prstGeom prst="rect">
                <a:avLst/>
              </a:prstGeom>
              <a:noFill/>
              <a:ln w="9525">
                <a:noFill/>
              </a:ln>
            </p:spPr>
            <p:txBody>
              <a:bodyPr vert="eaVert" lIns="0" tIns="0" rIns="0" bIns="0" anchor="ctr" anchorCtr="0"/>
              <a:p>
                <a:pPr algn="ctr">
                  <a:buClrTx/>
                  <a:buFontTx/>
                </a:pPr>
                <a:r>
                  <a:rPr lang="zh-CN" altLang="en-US" sz="1400" b="0" dirty="0">
                    <a:latin typeface="Times New Roman" panose="02020603050405020304" pitchFamily="18" charset="0"/>
                    <a:ea typeface="宋体" panose="02010600030101010101" pitchFamily="2" charset="-122"/>
                  </a:rPr>
                  <a:t>应用层</a:t>
                </a:r>
                <a:endParaRPr lang="zh-CN" altLang="en-US" sz="1400" b="0" dirty="0">
                  <a:latin typeface="Arial" panose="020B0604020202020204" pitchFamily="34" charset="0"/>
                  <a:ea typeface="宋体" panose="02010600030101010101" pitchFamily="2" charset="-122"/>
                </a:endParaRPr>
              </a:p>
            </p:txBody>
          </p:sp>
          <p:sp>
            <p:nvSpPr>
              <p:cNvPr id="81940" name="Text Box 24"/>
              <p:cNvSpPr txBox="1"/>
              <p:nvPr/>
            </p:nvSpPr>
            <p:spPr>
              <a:xfrm>
                <a:off x="2060" y="2490"/>
                <a:ext cx="270" cy="584"/>
              </a:xfrm>
              <a:prstGeom prst="rect">
                <a:avLst/>
              </a:prstGeom>
              <a:noFill/>
              <a:ln w="9525">
                <a:noFill/>
              </a:ln>
            </p:spPr>
            <p:txBody>
              <a:bodyPr vert="eaVert" lIns="0" tIns="0" rIns="0" bIns="0" anchor="ctr" anchorCtr="0"/>
              <a:p>
                <a:pPr algn="ctr">
                  <a:buClrTx/>
                  <a:buFontTx/>
                </a:pPr>
                <a:r>
                  <a:rPr lang="zh-CN" altLang="en-US" sz="1400" b="0" dirty="0">
                    <a:latin typeface="Times New Roman" panose="02020603050405020304" pitchFamily="18" charset="0"/>
                    <a:ea typeface="宋体" panose="02010600030101010101" pitchFamily="2" charset="-122"/>
                  </a:rPr>
                  <a:t>能力层</a:t>
                </a:r>
                <a:endParaRPr lang="zh-CN" altLang="en-US" sz="1400" b="0" dirty="0">
                  <a:latin typeface="Arial" panose="020B0604020202020204" pitchFamily="34" charset="0"/>
                  <a:ea typeface="宋体" panose="02010600030101010101" pitchFamily="2" charset="-122"/>
                </a:endParaRPr>
              </a:p>
            </p:txBody>
          </p:sp>
          <p:sp>
            <p:nvSpPr>
              <p:cNvPr id="81941" name="Text Box 23"/>
              <p:cNvSpPr txBox="1"/>
              <p:nvPr/>
            </p:nvSpPr>
            <p:spPr>
              <a:xfrm>
                <a:off x="2060" y="3447"/>
                <a:ext cx="270" cy="584"/>
              </a:xfrm>
              <a:prstGeom prst="rect">
                <a:avLst/>
              </a:prstGeom>
              <a:noFill/>
              <a:ln w="9525">
                <a:noFill/>
              </a:ln>
            </p:spPr>
            <p:txBody>
              <a:bodyPr vert="eaVert" lIns="0" tIns="0" rIns="0" bIns="0" anchor="ctr" anchorCtr="0"/>
              <a:p>
                <a:pPr algn="ctr">
                  <a:buClrTx/>
                  <a:buFontTx/>
                </a:pPr>
                <a:r>
                  <a:rPr lang="zh-CN" altLang="en-US" sz="1400" b="0" dirty="0">
                    <a:latin typeface="Times New Roman" panose="02020603050405020304" pitchFamily="18" charset="0"/>
                    <a:ea typeface="宋体" panose="02010600030101010101" pitchFamily="2" charset="-122"/>
                  </a:rPr>
                  <a:t>资源层</a:t>
                </a:r>
                <a:endParaRPr lang="zh-CN" altLang="en-US" sz="1400" b="0" dirty="0">
                  <a:latin typeface="Arial" panose="020B0604020202020204" pitchFamily="34" charset="0"/>
                  <a:ea typeface="宋体" panose="02010600030101010101" pitchFamily="2" charset="-122"/>
                </a:endParaRPr>
              </a:p>
            </p:txBody>
          </p:sp>
          <p:sp>
            <p:nvSpPr>
              <p:cNvPr id="81942" name="Text Box 22"/>
              <p:cNvSpPr txBox="1"/>
              <p:nvPr/>
            </p:nvSpPr>
            <p:spPr>
              <a:xfrm>
                <a:off x="1859" y="4331"/>
                <a:ext cx="594" cy="444"/>
              </a:xfrm>
              <a:prstGeom prst="rect">
                <a:avLst/>
              </a:prstGeom>
              <a:noFill/>
              <a:ln w="9525">
                <a:noFill/>
              </a:ln>
            </p:spPr>
            <p:txBody>
              <a:bodyPr lIns="0" tIns="0" rIns="0" bIns="0" anchor="ctr" anchorCtr="0"/>
              <a:p>
                <a:pPr algn="ctr">
                  <a:buClrTx/>
                  <a:buFontTx/>
                </a:pPr>
                <a:r>
                  <a:rPr lang="en-US" altLang="zh-CN" sz="1400" b="0" dirty="0">
                    <a:latin typeface="Times New Roman" panose="02020603050405020304" pitchFamily="18" charset="0"/>
                    <a:ea typeface="宋体" panose="02010600030101010101" pitchFamily="2" charset="-122"/>
                  </a:rPr>
                  <a:t>5G</a:t>
                </a:r>
                <a:endParaRPr lang="en-US" altLang="zh-CN" sz="1400" b="0" dirty="0">
                  <a:latin typeface="Arial" panose="020B0604020202020204" pitchFamily="34" charset="0"/>
                  <a:ea typeface="宋体" panose="02010600030101010101" pitchFamily="2" charset="-122"/>
                </a:endParaRPr>
              </a:p>
              <a:p>
                <a:pPr algn="ctr" eaLnBrk="0" hangingPunct="0">
                  <a:buClrTx/>
                  <a:buFontTx/>
                </a:pPr>
                <a:r>
                  <a:rPr lang="zh-CN" altLang="en-US" sz="1400" b="0" dirty="0">
                    <a:latin typeface="Times New Roman" panose="02020603050405020304" pitchFamily="18" charset="0"/>
                    <a:ea typeface="宋体" panose="02010600030101010101" pitchFamily="2" charset="-122"/>
                  </a:rPr>
                  <a:t>网络</a:t>
                </a:r>
                <a:endParaRPr lang="zh-CN" altLang="en-US" sz="1400" b="0" dirty="0">
                  <a:latin typeface="Arial" panose="020B0604020202020204" pitchFamily="34" charset="0"/>
                  <a:ea typeface="宋体" panose="02010600030101010101" pitchFamily="2" charset="-122"/>
                </a:endParaRPr>
              </a:p>
            </p:txBody>
          </p:sp>
          <p:sp>
            <p:nvSpPr>
              <p:cNvPr id="81943" name="Text Box 21"/>
              <p:cNvSpPr txBox="1"/>
              <p:nvPr/>
            </p:nvSpPr>
            <p:spPr>
              <a:xfrm>
                <a:off x="3084" y="2546"/>
                <a:ext cx="1735" cy="273"/>
              </a:xfrm>
              <a:prstGeom prst="rect">
                <a:avLst/>
              </a:prstGeom>
              <a:solidFill>
                <a:srgbClr val="000000">
                  <a:alpha val="50980"/>
                </a:srgbClr>
              </a:solidFill>
              <a:ln w="9525">
                <a:noFill/>
              </a:ln>
            </p:spPr>
            <p:txBody>
              <a:bodyPr lIns="0" tIns="0" rIns="0" bIns="0" anchor="ctr" anchorCtr="0"/>
              <a:p>
                <a:pPr algn="ctr">
                  <a:buClrTx/>
                  <a:buFontTx/>
                </a:pPr>
                <a:r>
                  <a:rPr lang="zh-CN" altLang="en-US" sz="1400" dirty="0">
                    <a:solidFill>
                      <a:srgbClr val="FFFFFF"/>
                    </a:solidFill>
                    <a:latin typeface="Times New Roman" panose="02020603050405020304" pitchFamily="18" charset="0"/>
                    <a:ea typeface="宋体" panose="02010600030101010101" pitchFamily="2" charset="-122"/>
                  </a:rPr>
                  <a:t>开放互通</a:t>
                </a:r>
                <a:endParaRPr lang="zh-CN" altLang="en-US" sz="1400" b="0" dirty="0">
                  <a:latin typeface="Arial" panose="020B0604020202020204" pitchFamily="34" charset="0"/>
                  <a:ea typeface="宋体" panose="02010600030101010101" pitchFamily="2" charset="-122"/>
                </a:endParaRPr>
              </a:p>
            </p:txBody>
          </p:sp>
          <p:sp>
            <p:nvSpPr>
              <p:cNvPr id="81944" name="Text Box 20"/>
              <p:cNvSpPr txBox="1"/>
              <p:nvPr/>
            </p:nvSpPr>
            <p:spPr>
              <a:xfrm>
                <a:off x="2932" y="2846"/>
                <a:ext cx="911" cy="273"/>
              </a:xfrm>
              <a:prstGeom prst="rect">
                <a:avLst/>
              </a:prstGeom>
              <a:solidFill>
                <a:srgbClr val="808080">
                  <a:alpha val="43921"/>
                </a:srgbClr>
              </a:solidFill>
              <a:ln w="9525">
                <a:noFill/>
              </a:ln>
            </p:spPr>
            <p:txBody>
              <a:bodyPr lIns="0" tIns="0" rIns="0" bIns="0" anchor="ctr" anchorCtr="0"/>
              <a:p>
                <a:pPr algn="ctr">
                  <a:buClrTx/>
                  <a:buFontTx/>
                </a:pPr>
                <a:r>
                  <a:rPr lang="zh-CN" altLang="en-US" sz="1400" dirty="0">
                    <a:latin typeface="Times New Roman" panose="02020603050405020304" pitchFamily="18" charset="0"/>
                    <a:ea typeface="宋体" panose="02010600030101010101" pitchFamily="2" charset="-122"/>
                  </a:rPr>
                  <a:t>网络使能</a:t>
                </a:r>
                <a:endParaRPr lang="zh-CN" altLang="en-US" sz="1400" b="0" dirty="0">
                  <a:latin typeface="Arial" panose="020B0604020202020204" pitchFamily="34" charset="0"/>
                  <a:ea typeface="宋体" panose="02010600030101010101" pitchFamily="2" charset="-122"/>
                </a:endParaRPr>
              </a:p>
            </p:txBody>
          </p:sp>
          <p:sp>
            <p:nvSpPr>
              <p:cNvPr id="81945" name="Text Box 19"/>
              <p:cNvSpPr txBox="1"/>
              <p:nvPr/>
            </p:nvSpPr>
            <p:spPr>
              <a:xfrm>
                <a:off x="4083" y="2846"/>
                <a:ext cx="911" cy="273"/>
              </a:xfrm>
              <a:prstGeom prst="rect">
                <a:avLst/>
              </a:prstGeom>
              <a:solidFill>
                <a:srgbClr val="808080">
                  <a:alpha val="43921"/>
                </a:srgbClr>
              </a:solidFill>
              <a:ln w="9525">
                <a:noFill/>
              </a:ln>
            </p:spPr>
            <p:txBody>
              <a:bodyPr lIns="0" tIns="0" rIns="0" bIns="0" anchor="ctr" anchorCtr="0"/>
              <a:p>
                <a:pPr algn="ctr">
                  <a:buClrTx/>
                  <a:buFontTx/>
                </a:pPr>
                <a:r>
                  <a:rPr lang="zh-CN" altLang="en-US" sz="1400" b="0" dirty="0">
                    <a:latin typeface="Times New Roman" panose="02020603050405020304" pitchFamily="18" charset="0"/>
                    <a:ea typeface="宋体" panose="02010600030101010101" pitchFamily="2" charset="-122"/>
                  </a:rPr>
                  <a:t>编排逻辑</a:t>
                </a:r>
                <a:endParaRPr lang="zh-CN" altLang="en-US" sz="1400" b="0" dirty="0">
                  <a:latin typeface="Arial" panose="020B0604020202020204" pitchFamily="34" charset="0"/>
                  <a:ea typeface="宋体" panose="02010600030101010101" pitchFamily="2" charset="-122"/>
                </a:endParaRPr>
              </a:p>
            </p:txBody>
          </p:sp>
          <p:sp>
            <p:nvSpPr>
              <p:cNvPr id="81946" name="Text Box 18"/>
              <p:cNvSpPr txBox="1"/>
              <p:nvPr/>
            </p:nvSpPr>
            <p:spPr>
              <a:xfrm>
                <a:off x="2518" y="3487"/>
                <a:ext cx="892" cy="273"/>
              </a:xfrm>
              <a:prstGeom prst="rect">
                <a:avLst/>
              </a:prstGeom>
              <a:solidFill>
                <a:srgbClr val="808080">
                  <a:alpha val="43921"/>
                </a:srgbClr>
              </a:solidFill>
              <a:ln w="9525">
                <a:noFill/>
              </a:ln>
            </p:spPr>
            <p:txBody>
              <a:bodyPr lIns="0" tIns="0" rIns="0" bIns="0" anchor="ctr" anchorCtr="0"/>
              <a:p>
                <a:pPr algn="ctr">
                  <a:buClrTx/>
                  <a:buFontTx/>
                </a:pPr>
                <a:r>
                  <a:rPr lang="zh-CN" altLang="en-US" sz="1400" b="0" dirty="0">
                    <a:latin typeface="Times New Roman" panose="02020603050405020304" pitchFamily="18" charset="0"/>
                    <a:ea typeface="宋体" panose="02010600030101010101" pitchFamily="2" charset="-122"/>
                  </a:rPr>
                  <a:t>基础设施</a:t>
                </a:r>
                <a:endParaRPr lang="zh-CN" altLang="en-US" sz="1400" b="0" dirty="0">
                  <a:latin typeface="Arial" panose="020B0604020202020204" pitchFamily="34" charset="0"/>
                  <a:ea typeface="宋体" panose="02010600030101010101" pitchFamily="2" charset="-122"/>
                </a:endParaRPr>
              </a:p>
            </p:txBody>
          </p:sp>
          <p:sp>
            <p:nvSpPr>
              <p:cNvPr id="81947" name="Text Box 17"/>
              <p:cNvSpPr txBox="1"/>
              <p:nvPr/>
            </p:nvSpPr>
            <p:spPr>
              <a:xfrm>
                <a:off x="3577" y="3487"/>
                <a:ext cx="892" cy="273"/>
              </a:xfrm>
              <a:prstGeom prst="rect">
                <a:avLst/>
              </a:prstGeom>
              <a:solidFill>
                <a:srgbClr val="808080">
                  <a:alpha val="43921"/>
                </a:srgbClr>
              </a:solidFill>
              <a:ln w="9525">
                <a:noFill/>
              </a:ln>
            </p:spPr>
            <p:txBody>
              <a:bodyPr lIns="0" tIns="0" rIns="0" bIns="0" anchor="ctr" anchorCtr="0"/>
              <a:p>
                <a:pPr algn="ctr">
                  <a:buClrTx/>
                  <a:buFontTx/>
                </a:pPr>
                <a:r>
                  <a:rPr lang="zh-CN" altLang="en-US" sz="1400" b="0" dirty="0">
                    <a:latin typeface="Times New Roman" panose="02020603050405020304" pitchFamily="18" charset="0"/>
                    <a:ea typeface="宋体" panose="02010600030101010101" pitchFamily="2" charset="-122"/>
                  </a:rPr>
                  <a:t>管道能力</a:t>
                </a:r>
                <a:endParaRPr lang="zh-CN" altLang="en-US" sz="1400" b="0" dirty="0">
                  <a:latin typeface="Arial" panose="020B0604020202020204" pitchFamily="34" charset="0"/>
                  <a:ea typeface="宋体" panose="02010600030101010101" pitchFamily="2" charset="-122"/>
                </a:endParaRPr>
              </a:p>
            </p:txBody>
          </p:sp>
          <p:sp>
            <p:nvSpPr>
              <p:cNvPr id="81948" name="Text Box 16"/>
              <p:cNvSpPr txBox="1"/>
              <p:nvPr/>
            </p:nvSpPr>
            <p:spPr>
              <a:xfrm>
                <a:off x="4607" y="3487"/>
                <a:ext cx="892" cy="273"/>
              </a:xfrm>
              <a:prstGeom prst="rect">
                <a:avLst/>
              </a:prstGeom>
              <a:solidFill>
                <a:srgbClr val="808080">
                  <a:alpha val="43921"/>
                </a:srgbClr>
              </a:solidFill>
              <a:ln w="9525">
                <a:noFill/>
              </a:ln>
            </p:spPr>
            <p:txBody>
              <a:bodyPr lIns="0" tIns="0" rIns="0" bIns="0" anchor="ctr" anchorCtr="0"/>
              <a:p>
                <a:pPr algn="ctr">
                  <a:buClrTx/>
                  <a:buFontTx/>
                </a:pPr>
                <a:r>
                  <a:rPr lang="zh-CN" altLang="en-US" sz="1400" b="0" dirty="0">
                    <a:latin typeface="Times New Roman" panose="02020603050405020304" pitchFamily="18" charset="0"/>
                    <a:ea typeface="宋体" panose="02010600030101010101" pitchFamily="2" charset="-122"/>
                  </a:rPr>
                  <a:t>增值服务</a:t>
                </a:r>
                <a:endParaRPr lang="zh-CN" altLang="en-US" sz="1400" b="0" dirty="0">
                  <a:latin typeface="Arial" panose="020B0604020202020204" pitchFamily="34" charset="0"/>
                  <a:ea typeface="宋体" panose="02010600030101010101" pitchFamily="2" charset="-122"/>
                </a:endParaRPr>
              </a:p>
            </p:txBody>
          </p:sp>
          <p:sp>
            <p:nvSpPr>
              <p:cNvPr id="81949" name="Text Box 15"/>
              <p:cNvSpPr txBox="1"/>
              <p:nvPr/>
            </p:nvSpPr>
            <p:spPr>
              <a:xfrm>
                <a:off x="2524" y="3790"/>
                <a:ext cx="892" cy="273"/>
              </a:xfrm>
              <a:prstGeom prst="rect">
                <a:avLst/>
              </a:prstGeom>
              <a:solidFill>
                <a:srgbClr val="808080">
                  <a:alpha val="43921"/>
                </a:srgbClr>
              </a:solidFill>
              <a:ln w="9525">
                <a:noFill/>
              </a:ln>
            </p:spPr>
            <p:txBody>
              <a:bodyPr lIns="0" tIns="0" rIns="0" bIns="0" anchor="ctr" anchorCtr="0"/>
              <a:p>
                <a:pPr algn="ctr">
                  <a:buClrTx/>
                  <a:buFontTx/>
                </a:pPr>
                <a:r>
                  <a:rPr lang="zh-CN" altLang="en-US" sz="1400" b="0" dirty="0">
                    <a:latin typeface="Times New Roman" panose="02020603050405020304" pitchFamily="18" charset="0"/>
                    <a:ea typeface="宋体" panose="02010600030101010101" pitchFamily="2" charset="-122"/>
                  </a:rPr>
                  <a:t>控制面数据</a:t>
                </a:r>
                <a:endParaRPr lang="zh-CN" altLang="en-US" sz="1400" b="0" dirty="0">
                  <a:latin typeface="Arial" panose="020B0604020202020204" pitchFamily="34" charset="0"/>
                  <a:ea typeface="宋体" panose="02010600030101010101" pitchFamily="2" charset="-122"/>
                </a:endParaRPr>
              </a:p>
            </p:txBody>
          </p:sp>
          <p:sp>
            <p:nvSpPr>
              <p:cNvPr id="81950" name="Text Box 14"/>
              <p:cNvSpPr txBox="1"/>
              <p:nvPr/>
            </p:nvSpPr>
            <p:spPr>
              <a:xfrm>
                <a:off x="3583" y="3790"/>
                <a:ext cx="892" cy="273"/>
              </a:xfrm>
              <a:prstGeom prst="rect">
                <a:avLst/>
              </a:prstGeom>
              <a:solidFill>
                <a:srgbClr val="808080">
                  <a:alpha val="43921"/>
                </a:srgbClr>
              </a:solidFill>
              <a:ln w="9525">
                <a:noFill/>
              </a:ln>
            </p:spPr>
            <p:txBody>
              <a:bodyPr lIns="0" tIns="0" rIns="0" bIns="0" anchor="ctr" anchorCtr="0"/>
              <a:p>
                <a:pPr algn="ctr">
                  <a:buClrTx/>
                  <a:buFontTx/>
                </a:pPr>
                <a:r>
                  <a:rPr lang="zh-CN" altLang="en-US" sz="1400" b="0" dirty="0">
                    <a:latin typeface="Times New Roman" panose="02020603050405020304" pitchFamily="18" charset="0"/>
                    <a:ea typeface="宋体" panose="02010600030101010101" pitchFamily="2" charset="-122"/>
                  </a:rPr>
                  <a:t>用户面数据</a:t>
                </a:r>
                <a:endParaRPr lang="zh-CN" altLang="en-US" sz="1400" b="0" dirty="0">
                  <a:latin typeface="Arial" panose="020B0604020202020204" pitchFamily="34" charset="0"/>
                  <a:ea typeface="宋体" panose="02010600030101010101" pitchFamily="2" charset="-122"/>
                </a:endParaRPr>
              </a:p>
            </p:txBody>
          </p:sp>
          <p:sp>
            <p:nvSpPr>
              <p:cNvPr id="81951" name="Text Box 13"/>
              <p:cNvSpPr txBox="1"/>
              <p:nvPr/>
            </p:nvSpPr>
            <p:spPr>
              <a:xfrm>
                <a:off x="4613" y="3790"/>
                <a:ext cx="892" cy="273"/>
              </a:xfrm>
              <a:prstGeom prst="rect">
                <a:avLst/>
              </a:prstGeom>
              <a:solidFill>
                <a:srgbClr val="808080">
                  <a:alpha val="43921"/>
                </a:srgbClr>
              </a:solidFill>
              <a:ln w="9525">
                <a:noFill/>
              </a:ln>
            </p:spPr>
            <p:txBody>
              <a:bodyPr lIns="0" tIns="0" rIns="0" bIns="0" anchor="ctr" anchorCtr="0"/>
              <a:p>
                <a:pPr algn="ctr">
                  <a:buClrTx/>
                  <a:buFontTx/>
                </a:pPr>
                <a:r>
                  <a:rPr lang="zh-CN" altLang="en-US" sz="1400" b="0" dirty="0">
                    <a:latin typeface="Times New Roman" panose="02020603050405020304" pitchFamily="18" charset="0"/>
                    <a:ea typeface="宋体" panose="02010600030101010101" pitchFamily="2" charset="-122"/>
                  </a:rPr>
                  <a:t>业务数据</a:t>
                </a:r>
                <a:endParaRPr lang="zh-CN" altLang="en-US" sz="1400" b="0" dirty="0">
                  <a:latin typeface="Arial" panose="020B0604020202020204" pitchFamily="34" charset="0"/>
                  <a:ea typeface="宋体" panose="02010600030101010101" pitchFamily="2" charset="-122"/>
                </a:endParaRPr>
              </a:p>
            </p:txBody>
          </p:sp>
          <p:sp>
            <p:nvSpPr>
              <p:cNvPr id="81952" name="Oval 12"/>
              <p:cNvSpPr/>
              <p:nvPr/>
            </p:nvSpPr>
            <p:spPr>
              <a:xfrm>
                <a:off x="2518" y="4376"/>
                <a:ext cx="880" cy="444"/>
              </a:xfrm>
              <a:prstGeom prst="ellipse">
                <a:avLst/>
              </a:prstGeom>
              <a:solidFill>
                <a:srgbClr val="5A5A5A">
                  <a:alpha val="50195"/>
                </a:srgbClr>
              </a:solidFill>
              <a:ln w="9525">
                <a:noFill/>
              </a:ln>
            </p:spPr>
            <p:txBody>
              <a:bodyPr lIns="0" tIns="0" rIns="0" bIns="0" anchor="ctr" anchorCtr="0"/>
              <a:p>
                <a:pPr algn="ctr">
                  <a:buClrTx/>
                  <a:buFontTx/>
                </a:pPr>
                <a:r>
                  <a:rPr lang="zh-CN" altLang="en-US" sz="1400" b="0" dirty="0">
                    <a:latin typeface="Times New Roman" panose="02020603050405020304" pitchFamily="18" charset="0"/>
                    <a:ea typeface="宋体" panose="02010600030101010101" pitchFamily="2" charset="-122"/>
                  </a:rPr>
                  <a:t>接入</a:t>
                </a:r>
                <a:endParaRPr lang="zh-CN" altLang="en-US" sz="1400" b="0" dirty="0">
                  <a:latin typeface="Arial" panose="020B0604020202020204" pitchFamily="34" charset="0"/>
                  <a:ea typeface="宋体" panose="02010600030101010101" pitchFamily="2" charset="-122"/>
                </a:endParaRPr>
              </a:p>
            </p:txBody>
          </p:sp>
          <p:sp>
            <p:nvSpPr>
              <p:cNvPr id="81953" name="Oval 11"/>
              <p:cNvSpPr/>
              <p:nvPr/>
            </p:nvSpPr>
            <p:spPr>
              <a:xfrm>
                <a:off x="3595" y="4376"/>
                <a:ext cx="880" cy="444"/>
              </a:xfrm>
              <a:prstGeom prst="ellipse">
                <a:avLst/>
              </a:prstGeom>
              <a:solidFill>
                <a:srgbClr val="5A5A5A">
                  <a:alpha val="50195"/>
                </a:srgbClr>
              </a:solidFill>
              <a:ln w="9525">
                <a:noFill/>
              </a:ln>
            </p:spPr>
            <p:txBody>
              <a:bodyPr lIns="0" tIns="0" rIns="0" bIns="0" anchor="ctr" anchorCtr="0"/>
              <a:p>
                <a:pPr algn="ctr">
                  <a:buClrTx/>
                  <a:buFontTx/>
                </a:pPr>
                <a:r>
                  <a:rPr lang="zh-CN" altLang="en-US" sz="1400" b="0" dirty="0">
                    <a:latin typeface="Times New Roman" panose="02020603050405020304" pitchFamily="18" charset="0"/>
                    <a:ea typeface="宋体" panose="02010600030101010101" pitchFamily="2" charset="-122"/>
                  </a:rPr>
                  <a:t>控制</a:t>
                </a:r>
                <a:endParaRPr lang="zh-CN" altLang="en-US" sz="1400" b="0" dirty="0">
                  <a:latin typeface="Arial" panose="020B0604020202020204" pitchFamily="34" charset="0"/>
                  <a:ea typeface="宋体" panose="02010600030101010101" pitchFamily="2" charset="-122"/>
                </a:endParaRPr>
              </a:p>
            </p:txBody>
          </p:sp>
          <p:sp>
            <p:nvSpPr>
              <p:cNvPr id="81954" name="Oval 10"/>
              <p:cNvSpPr/>
              <p:nvPr/>
            </p:nvSpPr>
            <p:spPr>
              <a:xfrm>
                <a:off x="4625" y="4376"/>
                <a:ext cx="880" cy="444"/>
              </a:xfrm>
              <a:prstGeom prst="ellipse">
                <a:avLst/>
              </a:prstGeom>
              <a:solidFill>
                <a:srgbClr val="5A5A5A">
                  <a:alpha val="50195"/>
                </a:srgbClr>
              </a:solidFill>
              <a:ln w="9525">
                <a:noFill/>
              </a:ln>
            </p:spPr>
            <p:txBody>
              <a:bodyPr lIns="0" tIns="0" rIns="0" bIns="0" anchor="ctr" anchorCtr="0"/>
              <a:p>
                <a:pPr algn="ctr">
                  <a:buClrTx/>
                  <a:buFontTx/>
                </a:pPr>
                <a:r>
                  <a:rPr lang="zh-CN" altLang="en-US" sz="1400" b="0" dirty="0">
                    <a:latin typeface="Times New Roman" panose="02020603050405020304" pitchFamily="18" charset="0"/>
                    <a:ea typeface="宋体" panose="02010600030101010101" pitchFamily="2" charset="-122"/>
                  </a:rPr>
                  <a:t>转发</a:t>
                </a:r>
                <a:endParaRPr lang="zh-CN" altLang="en-US" sz="1400" b="0" dirty="0">
                  <a:latin typeface="Arial" panose="020B0604020202020204" pitchFamily="34" charset="0"/>
                  <a:ea typeface="宋体" panose="02010600030101010101" pitchFamily="2" charset="-122"/>
                </a:endParaRPr>
              </a:p>
            </p:txBody>
          </p:sp>
          <p:sp>
            <p:nvSpPr>
              <p:cNvPr id="81955" name="AutoShape 9"/>
              <p:cNvSpPr/>
              <p:nvPr/>
            </p:nvSpPr>
            <p:spPr>
              <a:xfrm>
                <a:off x="3821" y="2146"/>
                <a:ext cx="154" cy="400"/>
              </a:xfrm>
              <a:prstGeom prst="upDownArrow">
                <a:avLst>
                  <a:gd name="adj1" fmla="val 50000"/>
                  <a:gd name="adj2" fmla="val 51911"/>
                </a:avLst>
              </a:prstGeom>
              <a:solidFill>
                <a:srgbClr val="FFFFFF"/>
              </a:solidFill>
              <a:ln w="9525" cap="flat" cmpd="sng">
                <a:solidFill>
                  <a:srgbClr val="000000"/>
                </a:solidFill>
                <a:prstDash val="solid"/>
                <a:miter/>
                <a:headEnd type="none" w="med" len="med"/>
                <a:tailEnd type="none" w="med" len="med"/>
              </a:ln>
            </p:spPr>
            <p:txBody>
              <a:bodyPr vert="eaVert" anchor="ctr" anchorCtr="0"/>
              <a:p>
                <a:pPr>
                  <a:buClrTx/>
                  <a:buFontTx/>
                </a:pPr>
                <a:endParaRPr lang="zh-CN" altLang="en-US" sz="1400" dirty="0">
                  <a:latin typeface="Arial" panose="020B0604020202020204" pitchFamily="34" charset="0"/>
                  <a:ea typeface="宋体" panose="02010600030101010101" pitchFamily="2" charset="-122"/>
                </a:endParaRPr>
              </a:p>
            </p:txBody>
          </p:sp>
          <p:sp>
            <p:nvSpPr>
              <p:cNvPr id="81956" name="AutoShape 8"/>
              <p:cNvSpPr/>
              <p:nvPr/>
            </p:nvSpPr>
            <p:spPr>
              <a:xfrm>
                <a:off x="3948" y="4063"/>
                <a:ext cx="143" cy="313"/>
              </a:xfrm>
              <a:prstGeom prst="upDownArrow">
                <a:avLst>
                  <a:gd name="adj1" fmla="val 50000"/>
                  <a:gd name="adj2" fmla="val 43745"/>
                </a:avLst>
              </a:prstGeom>
              <a:solidFill>
                <a:srgbClr val="FFFFFF"/>
              </a:solidFill>
              <a:ln w="9525" cap="flat" cmpd="sng">
                <a:solidFill>
                  <a:srgbClr val="000000"/>
                </a:solidFill>
                <a:prstDash val="solid"/>
                <a:miter/>
                <a:headEnd type="none" w="med" len="med"/>
                <a:tailEnd type="none" w="med" len="med"/>
              </a:ln>
            </p:spPr>
            <p:txBody>
              <a:bodyPr vert="eaVert" anchor="ctr" anchorCtr="0"/>
              <a:p>
                <a:pPr>
                  <a:buClrTx/>
                  <a:buFontTx/>
                </a:pPr>
                <a:endParaRPr lang="zh-CN" altLang="en-US" sz="1400" dirty="0">
                  <a:latin typeface="Arial" panose="020B0604020202020204" pitchFamily="34" charset="0"/>
                  <a:ea typeface="宋体" panose="02010600030101010101" pitchFamily="2" charset="-122"/>
                </a:endParaRPr>
              </a:p>
            </p:txBody>
          </p:sp>
          <p:sp>
            <p:nvSpPr>
              <p:cNvPr id="81957" name="AutoShape 7"/>
              <p:cNvSpPr/>
              <p:nvPr/>
            </p:nvSpPr>
            <p:spPr>
              <a:xfrm>
                <a:off x="3298" y="3119"/>
                <a:ext cx="143" cy="368"/>
              </a:xfrm>
              <a:prstGeom prst="upDownArrow">
                <a:avLst>
                  <a:gd name="adj1" fmla="val 50000"/>
                  <a:gd name="adj2" fmla="val 51432"/>
                </a:avLst>
              </a:prstGeom>
              <a:solidFill>
                <a:srgbClr val="FFFFFF"/>
              </a:solidFill>
              <a:ln w="9525" cap="flat" cmpd="sng">
                <a:solidFill>
                  <a:srgbClr val="000000"/>
                </a:solidFill>
                <a:prstDash val="solid"/>
                <a:miter/>
                <a:headEnd type="none" w="med" len="med"/>
                <a:tailEnd type="none" w="med" len="med"/>
              </a:ln>
            </p:spPr>
            <p:txBody>
              <a:bodyPr vert="eaVert" anchor="ctr" anchorCtr="0"/>
              <a:p>
                <a:pPr>
                  <a:buClrTx/>
                  <a:buFontTx/>
                </a:pPr>
                <a:endParaRPr lang="zh-CN" altLang="en-US" sz="1400" dirty="0">
                  <a:latin typeface="Arial" panose="020B0604020202020204" pitchFamily="34" charset="0"/>
                  <a:ea typeface="宋体" panose="02010600030101010101" pitchFamily="2" charset="-122"/>
                </a:endParaRPr>
              </a:p>
            </p:txBody>
          </p:sp>
          <p:sp>
            <p:nvSpPr>
              <p:cNvPr id="81958" name="AutoShape 6"/>
              <p:cNvSpPr/>
              <p:nvPr/>
            </p:nvSpPr>
            <p:spPr>
              <a:xfrm>
                <a:off x="4593" y="3119"/>
                <a:ext cx="143" cy="368"/>
              </a:xfrm>
              <a:prstGeom prst="upDownArrow">
                <a:avLst>
                  <a:gd name="adj1" fmla="val 50000"/>
                  <a:gd name="adj2" fmla="val 51432"/>
                </a:avLst>
              </a:prstGeom>
              <a:solidFill>
                <a:srgbClr val="FFFFFF"/>
              </a:solidFill>
              <a:ln w="9525" cap="flat" cmpd="sng">
                <a:solidFill>
                  <a:srgbClr val="000000"/>
                </a:solidFill>
                <a:prstDash val="solid"/>
                <a:miter/>
                <a:headEnd type="none" w="med" len="med"/>
                <a:tailEnd type="none" w="med" len="med"/>
              </a:ln>
            </p:spPr>
            <p:txBody>
              <a:bodyPr vert="eaVert" anchor="ctr" anchorCtr="0"/>
              <a:p>
                <a:pPr>
                  <a:buClrTx/>
                  <a:buFontTx/>
                </a:pPr>
                <a:endParaRPr lang="zh-CN" altLang="en-US" sz="1400" dirty="0">
                  <a:latin typeface="Arial" panose="020B0604020202020204" pitchFamily="34" charset="0"/>
                  <a:ea typeface="宋体" panose="02010600030101010101" pitchFamily="2" charset="-122"/>
                </a:endParaRPr>
              </a:p>
            </p:txBody>
          </p:sp>
          <p:sp>
            <p:nvSpPr>
              <p:cNvPr id="81959" name="Text Box 5"/>
              <p:cNvSpPr txBox="1"/>
              <p:nvPr/>
            </p:nvSpPr>
            <p:spPr>
              <a:xfrm>
                <a:off x="3894" y="2301"/>
                <a:ext cx="806" cy="198"/>
              </a:xfrm>
              <a:prstGeom prst="rect">
                <a:avLst/>
              </a:prstGeom>
              <a:noFill/>
              <a:ln w="9525">
                <a:noFill/>
              </a:ln>
            </p:spPr>
            <p:txBody>
              <a:bodyPr lIns="0" tIns="0" rIns="0" bIns="0" anchor="ctr" anchorCtr="0"/>
              <a:p>
                <a:pPr algn="ctr">
                  <a:buClrTx/>
                  <a:buFontTx/>
                </a:pPr>
                <a:r>
                  <a:rPr lang="zh-CN" altLang="en-US" sz="1400" dirty="0">
                    <a:latin typeface="Times New Roman" panose="02020603050405020304" pitchFamily="18" charset="0"/>
                    <a:ea typeface="宋体" panose="02010600030101010101" pitchFamily="2" charset="-122"/>
                  </a:rPr>
                  <a:t>开放</a:t>
                </a:r>
                <a:r>
                  <a:rPr lang="en-US" altLang="zh-CN" sz="1400" dirty="0">
                    <a:latin typeface="Times New Roman" panose="02020603050405020304" pitchFamily="18" charset="0"/>
                    <a:ea typeface="宋体" panose="02010600030101010101" pitchFamily="2" charset="-122"/>
                  </a:rPr>
                  <a:t>API</a:t>
                </a:r>
                <a:endParaRPr lang="en-US" altLang="zh-CN" sz="1400" b="0" dirty="0">
                  <a:latin typeface="Arial" panose="020B0604020202020204" pitchFamily="34" charset="0"/>
                  <a:ea typeface="宋体" panose="02010600030101010101" pitchFamily="2" charset="-122"/>
                </a:endParaRPr>
              </a:p>
            </p:txBody>
          </p:sp>
          <p:sp>
            <p:nvSpPr>
              <p:cNvPr id="81960" name="Text Box 4"/>
              <p:cNvSpPr txBox="1"/>
              <p:nvPr/>
            </p:nvSpPr>
            <p:spPr>
              <a:xfrm>
                <a:off x="2492" y="3159"/>
                <a:ext cx="806" cy="198"/>
              </a:xfrm>
              <a:prstGeom prst="rect">
                <a:avLst/>
              </a:prstGeom>
              <a:noFill/>
              <a:ln w="9525">
                <a:noFill/>
              </a:ln>
            </p:spPr>
            <p:txBody>
              <a:bodyPr lIns="0" tIns="0" rIns="0" bIns="0" anchor="ctr" anchorCtr="0"/>
              <a:p>
                <a:pPr algn="ctr">
                  <a:buClrTx/>
                  <a:buFontTx/>
                </a:pPr>
                <a:r>
                  <a:rPr lang="zh-CN" altLang="en-US" sz="1400" dirty="0">
                    <a:latin typeface="Times New Roman" panose="02020603050405020304" pitchFamily="18" charset="0"/>
                    <a:ea typeface="宋体" panose="02010600030101010101" pitchFamily="2" charset="-122"/>
                  </a:rPr>
                  <a:t>能力封装</a:t>
                </a:r>
                <a:endParaRPr lang="zh-CN" altLang="en-US" sz="1400" b="0" dirty="0">
                  <a:latin typeface="Arial" panose="020B0604020202020204" pitchFamily="34" charset="0"/>
                  <a:ea typeface="宋体" panose="02010600030101010101" pitchFamily="2" charset="-122"/>
                </a:endParaRPr>
              </a:p>
            </p:txBody>
          </p:sp>
          <p:sp>
            <p:nvSpPr>
              <p:cNvPr id="81961" name="Text Box 3"/>
              <p:cNvSpPr txBox="1"/>
              <p:nvPr/>
            </p:nvSpPr>
            <p:spPr>
              <a:xfrm>
                <a:off x="4767" y="3159"/>
                <a:ext cx="806" cy="198"/>
              </a:xfrm>
              <a:prstGeom prst="rect">
                <a:avLst/>
              </a:prstGeom>
              <a:noFill/>
              <a:ln w="9525">
                <a:noFill/>
              </a:ln>
            </p:spPr>
            <p:txBody>
              <a:bodyPr lIns="0" tIns="0" rIns="0" bIns="0" anchor="ctr" anchorCtr="0"/>
              <a:p>
                <a:pPr algn="ctr">
                  <a:buClrTx/>
                  <a:buFontTx/>
                </a:pPr>
                <a:r>
                  <a:rPr lang="zh-CN" altLang="en-US" sz="1400" dirty="0">
                    <a:latin typeface="Times New Roman" panose="02020603050405020304" pitchFamily="18" charset="0"/>
                    <a:ea typeface="宋体" panose="02010600030101010101" pitchFamily="2" charset="-122"/>
                  </a:rPr>
                  <a:t>能力组合</a:t>
                </a:r>
                <a:endParaRPr lang="zh-CN" altLang="en-US" sz="1400" b="0" dirty="0">
                  <a:latin typeface="Arial" panose="020B0604020202020204" pitchFamily="34" charset="0"/>
                  <a:ea typeface="宋体" panose="02010600030101010101" pitchFamily="2" charset="-122"/>
                </a:endParaRPr>
              </a:p>
            </p:txBody>
          </p:sp>
        </p:grpSp>
      </p:grpSp>
      <p:sp>
        <p:nvSpPr>
          <p:cNvPr id="81962" name="矩形 190508"/>
          <p:cNvSpPr/>
          <p:nvPr/>
        </p:nvSpPr>
        <p:spPr>
          <a:xfrm>
            <a:off x="4249738" y="5638800"/>
            <a:ext cx="3295650" cy="368300"/>
          </a:xfrm>
          <a:prstGeom prst="rect">
            <a:avLst/>
          </a:prstGeom>
          <a:noFill/>
          <a:ln w="9525">
            <a:noFill/>
          </a:ln>
        </p:spPr>
        <p:txBody>
          <a:bodyPr wrap="none" anchor="t" anchorCtr="0">
            <a:spAutoFit/>
          </a:bodyPr>
          <a:p>
            <a:pPr>
              <a:buClrTx/>
              <a:buFontTx/>
            </a:pPr>
            <a:r>
              <a:rPr lang="zh-CN" altLang="zh-CN" dirty="0">
                <a:latin typeface="Arial" panose="020B0604020202020204" pitchFamily="34" charset="0"/>
                <a:ea typeface="宋体" panose="02010600030101010101" pitchFamily="2" charset="-122"/>
              </a:rPr>
              <a:t>图</a:t>
            </a:r>
            <a:r>
              <a:rPr lang="en-US" altLang="zh-CN" dirty="0">
                <a:latin typeface="Arial" panose="020B0604020202020204" pitchFamily="34" charset="0"/>
                <a:ea typeface="宋体" panose="02010600030101010101" pitchFamily="2" charset="-122"/>
              </a:rPr>
              <a:t>7-14  </a:t>
            </a:r>
            <a:r>
              <a:rPr lang="zh-CN" altLang="zh-CN" dirty="0">
                <a:latin typeface="Arial" panose="020B0604020202020204" pitchFamily="34" charset="0"/>
                <a:ea typeface="宋体" panose="02010600030101010101" pitchFamily="2" charset="-122"/>
              </a:rPr>
              <a:t>网络能力开放平台架构</a:t>
            </a:r>
            <a:endParaRPr lang="zh-CN" altLang="zh-CN" dirty="0">
              <a:latin typeface="Arial" panose="020B0604020202020204" pitchFamily="34" charset="0"/>
              <a:ea typeface="宋体" panose="02010600030101010101" pitchFamily="2" charset="-122"/>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标题 1"/>
          <p:cNvSpPr>
            <a:spLocks noGrp="1"/>
          </p:cNvSpPr>
          <p:nvPr>
            <p:ph type="title"/>
          </p:nvPr>
        </p:nvSpPr>
        <p:spPr/>
        <p:txBody>
          <a:bodyPr vert="horz" wrap="square" lIns="91440" tIns="45720" rIns="91440" bIns="45720" anchor="t" anchorCtr="0"/>
          <a:p>
            <a:pPr eaLnBrk="1" hangingPunct="1"/>
            <a:r>
              <a:rPr lang="en-US" altLang="zh-CN" dirty="0"/>
              <a:t>6</a:t>
            </a:r>
            <a:r>
              <a:rPr lang="zh-CN" altLang="zh-CN" dirty="0"/>
              <a:t>．核心网云化部署</a:t>
            </a:r>
            <a:endParaRPr lang="zh-CN" altLang="en-US" dirty="0"/>
          </a:p>
        </p:txBody>
      </p:sp>
      <p:pic>
        <p:nvPicPr>
          <p:cNvPr id="82946" name="Picture 2"/>
          <p:cNvPicPr>
            <a:picLocks noChangeAspect="1"/>
          </p:cNvPicPr>
          <p:nvPr/>
        </p:nvPicPr>
        <p:blipFill>
          <a:blip r:embed="rId1"/>
          <a:stretch>
            <a:fillRect/>
          </a:stretch>
        </p:blipFill>
        <p:spPr>
          <a:xfrm>
            <a:off x="2667000" y="1752600"/>
            <a:ext cx="7031038" cy="3200400"/>
          </a:xfrm>
          <a:prstGeom prst="rect">
            <a:avLst/>
          </a:prstGeom>
          <a:noFill/>
          <a:ln w="9525">
            <a:noFill/>
          </a:ln>
        </p:spPr>
      </p:pic>
      <p:sp>
        <p:nvSpPr>
          <p:cNvPr id="82947" name="矩形 3"/>
          <p:cNvSpPr/>
          <p:nvPr/>
        </p:nvSpPr>
        <p:spPr>
          <a:xfrm>
            <a:off x="3962400" y="5181600"/>
            <a:ext cx="3600450" cy="368300"/>
          </a:xfrm>
          <a:prstGeom prst="rect">
            <a:avLst/>
          </a:prstGeom>
          <a:noFill/>
          <a:ln w="9525">
            <a:noFill/>
          </a:ln>
        </p:spPr>
        <p:txBody>
          <a:bodyPr wrap="none" anchor="t" anchorCtr="0">
            <a:spAutoFit/>
          </a:bodyPr>
          <a:p>
            <a:pPr>
              <a:buClrTx/>
              <a:buFontTx/>
            </a:pPr>
            <a:r>
              <a:rPr lang="zh-CN" altLang="zh-CN" dirty="0">
                <a:latin typeface="Arial" panose="020B0604020202020204" pitchFamily="34" charset="0"/>
                <a:ea typeface="宋体" panose="02010600030101010101" pitchFamily="2" charset="-122"/>
              </a:rPr>
              <a:t>图</a:t>
            </a:r>
            <a:r>
              <a:rPr lang="en-US" altLang="zh-CN" dirty="0">
                <a:latin typeface="Arial" panose="020B0604020202020204" pitchFamily="34" charset="0"/>
                <a:ea typeface="宋体" panose="02010600030101010101" pitchFamily="2" charset="-122"/>
              </a:rPr>
              <a:t>7-15  </a:t>
            </a:r>
            <a:r>
              <a:rPr lang="zh-CN" altLang="zh-CN" dirty="0">
                <a:latin typeface="Arial" panose="020B0604020202020204" pitchFamily="34" charset="0"/>
                <a:ea typeface="宋体" panose="02010600030101010101" pitchFamily="2" charset="-122"/>
              </a:rPr>
              <a:t>基于服务的</a:t>
            </a:r>
            <a:r>
              <a:rPr lang="en-US" altLang="zh-CN" dirty="0">
                <a:latin typeface="Arial" panose="020B0604020202020204" pitchFamily="34" charset="0"/>
                <a:ea typeface="宋体" panose="02010600030101010101" pitchFamily="2" charset="-122"/>
              </a:rPr>
              <a:t>5G</a:t>
            </a:r>
            <a:r>
              <a:rPr lang="zh-CN" altLang="zh-CN" dirty="0">
                <a:latin typeface="Arial" panose="020B0604020202020204" pitchFamily="34" charset="0"/>
                <a:ea typeface="宋体" panose="02010600030101010101" pitchFamily="2" charset="-122"/>
              </a:rPr>
              <a:t>核心网架构</a:t>
            </a:r>
            <a:endParaRPr lang="zh-CN" altLang="zh-CN" dirty="0">
              <a:latin typeface="Arial" panose="020B0604020202020204" pitchFamily="34" charset="0"/>
              <a:ea typeface="宋体" panose="02010600030101010101" pitchFamily="2" charset="-122"/>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7649" name="内容占位符 27648"/>
          <p:cNvGraphicFramePr/>
          <p:nvPr>
            <p:ph idx="1"/>
          </p:nvPr>
        </p:nvGraphicFramePr>
        <p:xfrm>
          <a:off x="1981200" y="1219200"/>
          <a:ext cx="8542655" cy="4503738"/>
        </p:xfrm>
        <a:graphic>
          <a:graphicData uri="http://schemas.openxmlformats.org/drawingml/2006/table">
            <a:tbl>
              <a:tblPr/>
              <a:tblGrid>
                <a:gridCol w="1813560"/>
                <a:gridCol w="3125470"/>
                <a:gridCol w="3603625"/>
              </a:tblGrid>
              <a:tr h="440690">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spcAft>
                          <a:spcPct val="0"/>
                        </a:spcAft>
                        <a:buNone/>
                      </a:pPr>
                      <a:r>
                        <a:rPr lang="en-US" altLang="zh-CN" sz="1600" dirty="0">
                          <a:solidFill>
                            <a:srgbClr val="FFFFFF"/>
                          </a:solidFill>
                          <a:latin typeface="Arial" panose="020B0604020202020204" pitchFamily="34" charset="0"/>
                          <a:ea typeface="宋体" panose="02010600030101010101" pitchFamily="2" charset="-122"/>
                        </a:rPr>
                        <a:t>5G</a:t>
                      </a:r>
                      <a:r>
                        <a:rPr lang="zh-CN" altLang="zh-CN" sz="1600" dirty="0">
                          <a:solidFill>
                            <a:srgbClr val="FFFFFF"/>
                          </a:solidFill>
                          <a:latin typeface="Arial" panose="020B0604020202020204" pitchFamily="34" charset="0"/>
                          <a:ea typeface="楷体_GB2312" panose="02010609030101010101" charset="-122"/>
                        </a:rPr>
                        <a:t>网络功能</a:t>
                      </a:r>
                      <a:endParaRPr lang="zh-CN" altLang="zh-CN" sz="1600" dirty="0">
                        <a:solidFill>
                          <a:srgbClr val="FFFFFF"/>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spcAft>
                          <a:spcPct val="0"/>
                        </a:spcAft>
                        <a:buNone/>
                      </a:pPr>
                      <a:r>
                        <a:rPr lang="zh-CN" altLang="zh-CN" sz="1600">
                          <a:solidFill>
                            <a:srgbClr val="FFFFFF"/>
                          </a:solidFill>
                          <a:latin typeface="Arial" panose="020B0604020202020204" pitchFamily="34" charset="0"/>
                          <a:ea typeface="楷体_GB2312" panose="02010609030101010101" charset="-122"/>
                        </a:rPr>
                        <a:t>中文名称</a:t>
                      </a:r>
                      <a:endParaRPr lang="zh-CN" altLang="zh-CN" sz="1600">
                        <a:solidFill>
                          <a:srgbClr val="FFFFFF"/>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spcAft>
                          <a:spcPct val="0"/>
                        </a:spcAft>
                        <a:buNone/>
                      </a:pPr>
                      <a:r>
                        <a:rPr lang="zh-CN" altLang="zh-CN" sz="1600" dirty="0">
                          <a:solidFill>
                            <a:srgbClr val="FFFFFF"/>
                          </a:solidFill>
                          <a:latin typeface="Arial" panose="020B0604020202020204" pitchFamily="34" charset="0"/>
                          <a:ea typeface="楷体_GB2312" panose="02010609030101010101" charset="-122"/>
                        </a:rPr>
                        <a:t>类比</a:t>
                      </a:r>
                      <a:r>
                        <a:rPr lang="en-US" altLang="zh-CN" sz="1600" dirty="0">
                          <a:solidFill>
                            <a:srgbClr val="FFFFFF"/>
                          </a:solidFill>
                          <a:latin typeface="Arial" panose="020B0604020202020204" pitchFamily="34" charset="0"/>
                          <a:ea typeface="宋体" panose="02010600030101010101" pitchFamily="2" charset="-122"/>
                        </a:rPr>
                        <a:t>EPC</a:t>
                      </a:r>
                      <a:endParaRPr lang="zh-CN" altLang="zh-CN" sz="1600" dirty="0">
                        <a:solidFill>
                          <a:srgbClr val="FFFFFF"/>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CC9900"/>
                    </a:solidFill>
                  </a:tcPr>
                </a:tc>
              </a:tr>
              <a:tr h="441960">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spcAft>
                          <a:spcPct val="0"/>
                        </a:spcAft>
                        <a:buNone/>
                      </a:pPr>
                      <a:r>
                        <a:rPr lang="en-US" altLang="zh-CN" sz="1600">
                          <a:solidFill>
                            <a:srgbClr val="FFFFFF"/>
                          </a:solidFill>
                          <a:latin typeface="Arial" panose="020B0604020202020204" pitchFamily="34" charset="0"/>
                          <a:ea typeface="宋体" panose="02010600030101010101" pitchFamily="2" charset="-122"/>
                        </a:rPr>
                        <a:t>AMF</a:t>
                      </a:r>
                      <a:endParaRPr lang="zh-CN" altLang="zh-CN" sz="1600">
                        <a:solidFill>
                          <a:srgbClr val="FFFFFF"/>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fontAlgn="base">
                        <a:spcAft>
                          <a:spcPct val="0"/>
                        </a:spcAft>
                        <a:buNone/>
                      </a:pPr>
                      <a:r>
                        <a:rPr lang="zh-CN" altLang="zh-CN" sz="1600" b="0">
                          <a:solidFill>
                            <a:srgbClr val="000000"/>
                          </a:solidFill>
                          <a:latin typeface="Arial" panose="020B0604020202020204" pitchFamily="34" charset="0"/>
                          <a:ea typeface="楷体_GB2312" panose="02010609030101010101" charset="-122"/>
                        </a:rPr>
                        <a:t>接入和移动性管理功能</a:t>
                      </a:r>
                      <a:endParaRPr lang="zh-CN" altLang="zh-CN" sz="1600" b="0">
                        <a:solidFill>
                          <a:srgbClr val="000000"/>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fontAlgn="base">
                        <a:spcAft>
                          <a:spcPct val="0"/>
                        </a:spcAft>
                        <a:buNone/>
                      </a:pPr>
                      <a:r>
                        <a:rPr lang="en-US" altLang="zh-CN" sz="1600" b="0">
                          <a:solidFill>
                            <a:srgbClr val="000000"/>
                          </a:solidFill>
                          <a:latin typeface="Arial" panose="020B0604020202020204" pitchFamily="34" charset="0"/>
                          <a:ea typeface="宋体" panose="02010600030101010101" pitchFamily="2" charset="-122"/>
                        </a:rPr>
                        <a:t>MME</a:t>
                      </a:r>
                      <a:r>
                        <a:rPr lang="zh-CN" altLang="zh-CN" sz="1600" b="0">
                          <a:solidFill>
                            <a:srgbClr val="000000"/>
                          </a:solidFill>
                          <a:latin typeface="Arial" panose="020B0604020202020204" pitchFamily="34" charset="0"/>
                          <a:ea typeface="楷体_GB2312" panose="02010609030101010101" charset="-122"/>
                        </a:rPr>
                        <a:t>中</a:t>
                      </a:r>
                      <a:r>
                        <a:rPr lang="en-US" altLang="zh-CN" sz="1600" b="0">
                          <a:solidFill>
                            <a:srgbClr val="000000"/>
                          </a:solidFill>
                          <a:latin typeface="Arial" panose="020B0604020202020204" pitchFamily="34" charset="0"/>
                          <a:ea typeface="宋体" panose="02010600030101010101" pitchFamily="2" charset="-122"/>
                        </a:rPr>
                        <a:t>NAS</a:t>
                      </a:r>
                      <a:r>
                        <a:rPr lang="zh-CN" altLang="zh-CN" sz="1600" b="0">
                          <a:solidFill>
                            <a:srgbClr val="000000"/>
                          </a:solidFill>
                          <a:latin typeface="Arial" panose="020B0604020202020204" pitchFamily="34" charset="0"/>
                          <a:ea typeface="楷体_GB2312" panose="02010609030101010101" charset="-122"/>
                        </a:rPr>
                        <a:t>接入控制功能</a:t>
                      </a:r>
                      <a:endParaRPr lang="zh-CN" altLang="zh-CN" sz="1600" b="0">
                        <a:solidFill>
                          <a:srgbClr val="000000"/>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r>
              <a:tr h="532765">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spcAft>
                          <a:spcPct val="0"/>
                        </a:spcAft>
                        <a:buNone/>
                      </a:pPr>
                      <a:r>
                        <a:rPr lang="en-US" altLang="zh-CN" sz="1600">
                          <a:solidFill>
                            <a:srgbClr val="FFFFFF"/>
                          </a:solidFill>
                          <a:latin typeface="Arial" panose="020B0604020202020204" pitchFamily="34" charset="0"/>
                          <a:ea typeface="宋体" panose="02010600030101010101" pitchFamily="2" charset="-122"/>
                        </a:rPr>
                        <a:t>SMF</a:t>
                      </a:r>
                      <a:endParaRPr lang="zh-CN" altLang="zh-CN" sz="1600">
                        <a:solidFill>
                          <a:srgbClr val="FFFFFF"/>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fontAlgn="base">
                        <a:spcAft>
                          <a:spcPct val="0"/>
                        </a:spcAft>
                        <a:buNone/>
                      </a:pPr>
                      <a:r>
                        <a:rPr lang="zh-CN" altLang="zh-CN" sz="1600" b="0">
                          <a:solidFill>
                            <a:srgbClr val="000000"/>
                          </a:solidFill>
                          <a:latin typeface="Arial" panose="020B0604020202020204" pitchFamily="34" charset="0"/>
                          <a:ea typeface="楷体_GB2312" panose="02010609030101010101" charset="-122"/>
                        </a:rPr>
                        <a:t>会话管理功能</a:t>
                      </a:r>
                      <a:endParaRPr lang="zh-CN" altLang="zh-CN" sz="1600" b="0">
                        <a:solidFill>
                          <a:srgbClr val="000000"/>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fontAlgn="base">
                        <a:spcAft>
                          <a:spcPct val="0"/>
                        </a:spcAft>
                        <a:buNone/>
                      </a:pPr>
                      <a:r>
                        <a:rPr lang="en-US" altLang="zh-CN" sz="1600" b="0">
                          <a:solidFill>
                            <a:srgbClr val="000000"/>
                          </a:solidFill>
                          <a:latin typeface="Arial" panose="020B0604020202020204" pitchFamily="34" charset="0"/>
                          <a:ea typeface="宋体" panose="02010600030101010101" pitchFamily="2" charset="-122"/>
                        </a:rPr>
                        <a:t>MME</a:t>
                      </a:r>
                      <a:r>
                        <a:rPr lang="zh-CN" altLang="zh-CN" sz="1600" b="0">
                          <a:solidFill>
                            <a:srgbClr val="000000"/>
                          </a:solidFill>
                          <a:latin typeface="Arial" panose="020B0604020202020204" pitchFamily="34" charset="0"/>
                          <a:ea typeface="楷体_GB2312" panose="02010609030101010101" charset="-122"/>
                        </a:rPr>
                        <a:t>、</a:t>
                      </a:r>
                      <a:r>
                        <a:rPr lang="en-US" altLang="zh-CN" sz="1600" b="0">
                          <a:solidFill>
                            <a:srgbClr val="000000"/>
                          </a:solidFill>
                          <a:latin typeface="Arial" panose="020B0604020202020204" pitchFamily="34" charset="0"/>
                          <a:ea typeface="宋体" panose="02010600030101010101" pitchFamily="2" charset="-122"/>
                        </a:rPr>
                        <a:t>SGW-C</a:t>
                      </a:r>
                      <a:r>
                        <a:rPr lang="zh-CN" altLang="zh-CN" sz="1600" b="0">
                          <a:solidFill>
                            <a:srgbClr val="000000"/>
                          </a:solidFill>
                          <a:latin typeface="Arial" panose="020B0604020202020204" pitchFamily="34" charset="0"/>
                          <a:ea typeface="楷体_GB2312" panose="02010609030101010101" charset="-122"/>
                        </a:rPr>
                        <a:t>、</a:t>
                      </a:r>
                      <a:r>
                        <a:rPr lang="en-US" altLang="zh-CN" sz="1600" b="0">
                          <a:solidFill>
                            <a:srgbClr val="000000"/>
                          </a:solidFill>
                          <a:latin typeface="Arial" panose="020B0604020202020204" pitchFamily="34" charset="0"/>
                          <a:ea typeface="宋体" panose="02010600030101010101" pitchFamily="2" charset="-122"/>
                        </a:rPr>
                        <a:t>PGW-C</a:t>
                      </a:r>
                      <a:r>
                        <a:rPr lang="zh-CN" altLang="zh-CN" sz="1600" b="0">
                          <a:solidFill>
                            <a:srgbClr val="000000"/>
                          </a:solidFill>
                          <a:latin typeface="Arial" panose="020B0604020202020204" pitchFamily="34" charset="0"/>
                          <a:ea typeface="楷体_GB2312" panose="02010609030101010101" charset="-122"/>
                        </a:rPr>
                        <a:t>的会话管理功能</a:t>
                      </a:r>
                      <a:endParaRPr lang="zh-CN" altLang="zh-CN" sz="1600" b="0">
                        <a:solidFill>
                          <a:srgbClr val="000000"/>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r>
              <a:tr h="440690">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spcAft>
                          <a:spcPct val="0"/>
                        </a:spcAft>
                        <a:buNone/>
                      </a:pPr>
                      <a:r>
                        <a:rPr lang="en-US" altLang="zh-CN" sz="1600">
                          <a:solidFill>
                            <a:srgbClr val="FFFFFF"/>
                          </a:solidFill>
                          <a:latin typeface="Arial" panose="020B0604020202020204" pitchFamily="34" charset="0"/>
                          <a:ea typeface="宋体" panose="02010600030101010101" pitchFamily="2" charset="-122"/>
                        </a:rPr>
                        <a:t>UPF</a:t>
                      </a:r>
                      <a:endParaRPr lang="zh-CN" altLang="zh-CN" sz="1600">
                        <a:solidFill>
                          <a:srgbClr val="FFFFFF"/>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fontAlgn="base">
                        <a:spcAft>
                          <a:spcPct val="0"/>
                        </a:spcAft>
                        <a:buNone/>
                      </a:pPr>
                      <a:r>
                        <a:rPr lang="zh-CN" altLang="zh-CN" sz="1600" b="0">
                          <a:solidFill>
                            <a:srgbClr val="000000"/>
                          </a:solidFill>
                          <a:latin typeface="Arial" panose="020B0604020202020204" pitchFamily="34" charset="0"/>
                          <a:ea typeface="楷体_GB2312" panose="02010609030101010101" charset="-122"/>
                        </a:rPr>
                        <a:t>用户平面功能</a:t>
                      </a:r>
                      <a:endParaRPr lang="zh-CN" altLang="zh-CN" sz="1600" b="0">
                        <a:solidFill>
                          <a:srgbClr val="000000"/>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fontAlgn="base">
                        <a:spcAft>
                          <a:spcPct val="0"/>
                        </a:spcAft>
                        <a:buNone/>
                      </a:pPr>
                      <a:r>
                        <a:rPr lang="en-US" altLang="zh-CN" sz="1600" b="0">
                          <a:solidFill>
                            <a:srgbClr val="000000"/>
                          </a:solidFill>
                          <a:latin typeface="Arial" panose="020B0604020202020204" pitchFamily="34" charset="0"/>
                          <a:ea typeface="宋体" panose="02010600030101010101" pitchFamily="2" charset="-122"/>
                        </a:rPr>
                        <a:t>SGW-U+PGW-U</a:t>
                      </a:r>
                      <a:endParaRPr lang="zh-CN" altLang="zh-CN" sz="1600" b="0">
                        <a:solidFill>
                          <a:srgbClr val="000000"/>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r>
              <a:tr h="442595">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spcAft>
                          <a:spcPct val="0"/>
                        </a:spcAft>
                        <a:buNone/>
                      </a:pPr>
                      <a:r>
                        <a:rPr lang="en-US" altLang="zh-CN" sz="1600">
                          <a:solidFill>
                            <a:srgbClr val="FFFFFF"/>
                          </a:solidFill>
                          <a:latin typeface="Arial" panose="020B0604020202020204" pitchFamily="34" charset="0"/>
                          <a:ea typeface="宋体" panose="02010600030101010101" pitchFamily="2" charset="-122"/>
                        </a:rPr>
                        <a:t>UDM</a:t>
                      </a:r>
                      <a:endParaRPr lang="zh-CN" altLang="zh-CN" sz="1600">
                        <a:solidFill>
                          <a:srgbClr val="FFFFFF"/>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fontAlgn="base">
                        <a:spcAft>
                          <a:spcPct val="0"/>
                        </a:spcAft>
                        <a:buNone/>
                      </a:pPr>
                      <a:r>
                        <a:rPr lang="zh-CN" altLang="zh-CN" sz="1600" b="0">
                          <a:solidFill>
                            <a:srgbClr val="000000"/>
                          </a:solidFill>
                          <a:latin typeface="Arial" panose="020B0604020202020204" pitchFamily="34" charset="0"/>
                          <a:ea typeface="楷体_GB2312" panose="02010609030101010101" charset="-122"/>
                        </a:rPr>
                        <a:t>统一数据管理</a:t>
                      </a:r>
                      <a:endParaRPr lang="zh-CN" altLang="zh-CN" sz="1600" b="0">
                        <a:solidFill>
                          <a:srgbClr val="000000"/>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fontAlgn="base">
                        <a:spcAft>
                          <a:spcPct val="0"/>
                        </a:spcAft>
                        <a:buNone/>
                      </a:pPr>
                      <a:r>
                        <a:rPr lang="en-US" altLang="zh-CN" sz="1600" b="0">
                          <a:solidFill>
                            <a:srgbClr val="000000"/>
                          </a:solidFill>
                          <a:latin typeface="Arial" panose="020B0604020202020204" pitchFamily="34" charset="0"/>
                          <a:ea typeface="宋体" panose="02010600030101010101" pitchFamily="2" charset="-122"/>
                        </a:rPr>
                        <a:t>HSS</a:t>
                      </a:r>
                      <a:r>
                        <a:rPr lang="zh-CN" altLang="zh-CN" sz="1600" b="0">
                          <a:solidFill>
                            <a:srgbClr val="000000"/>
                          </a:solidFill>
                          <a:latin typeface="Arial" panose="020B0604020202020204" pitchFamily="34" charset="0"/>
                          <a:ea typeface="楷体_GB2312" panose="02010609030101010101" charset="-122"/>
                        </a:rPr>
                        <a:t>、</a:t>
                      </a:r>
                      <a:r>
                        <a:rPr lang="en-US" altLang="zh-CN" sz="1600" b="0">
                          <a:solidFill>
                            <a:srgbClr val="000000"/>
                          </a:solidFill>
                          <a:latin typeface="Arial" panose="020B0604020202020204" pitchFamily="34" charset="0"/>
                          <a:ea typeface="宋体" panose="02010600030101010101" pitchFamily="2" charset="-122"/>
                        </a:rPr>
                        <a:t>SPR</a:t>
                      </a:r>
                      <a:endParaRPr lang="zh-CN" altLang="zh-CN" sz="1600" b="0">
                        <a:solidFill>
                          <a:srgbClr val="000000"/>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r>
              <a:tr h="440055">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spcAft>
                          <a:spcPct val="0"/>
                        </a:spcAft>
                        <a:buNone/>
                      </a:pPr>
                      <a:r>
                        <a:rPr lang="en-US" altLang="zh-CN" sz="1600">
                          <a:solidFill>
                            <a:srgbClr val="FFFFFF"/>
                          </a:solidFill>
                          <a:latin typeface="Arial" panose="020B0604020202020204" pitchFamily="34" charset="0"/>
                          <a:ea typeface="宋体" panose="02010600030101010101" pitchFamily="2" charset="-122"/>
                        </a:rPr>
                        <a:t>PCF</a:t>
                      </a:r>
                      <a:endParaRPr lang="zh-CN" altLang="zh-CN" sz="1600">
                        <a:solidFill>
                          <a:srgbClr val="FFFFFF"/>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fontAlgn="base">
                        <a:spcAft>
                          <a:spcPct val="0"/>
                        </a:spcAft>
                        <a:buNone/>
                      </a:pPr>
                      <a:r>
                        <a:rPr lang="zh-CN" altLang="zh-CN" sz="1600" b="0">
                          <a:solidFill>
                            <a:srgbClr val="000000"/>
                          </a:solidFill>
                          <a:latin typeface="Arial" panose="020B0604020202020204" pitchFamily="34" charset="0"/>
                          <a:ea typeface="楷体_GB2312" panose="02010609030101010101" charset="-122"/>
                        </a:rPr>
                        <a:t>策略控制功能</a:t>
                      </a:r>
                      <a:endParaRPr lang="zh-CN" altLang="zh-CN" sz="1600" b="0">
                        <a:solidFill>
                          <a:srgbClr val="000000"/>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fontAlgn="base">
                        <a:spcAft>
                          <a:spcPct val="0"/>
                        </a:spcAft>
                        <a:buNone/>
                      </a:pPr>
                      <a:r>
                        <a:rPr lang="en-US" altLang="zh-CN" sz="1600" b="0">
                          <a:solidFill>
                            <a:srgbClr val="000000"/>
                          </a:solidFill>
                          <a:latin typeface="Arial" panose="020B0604020202020204" pitchFamily="34" charset="0"/>
                          <a:ea typeface="宋体" panose="02010600030101010101" pitchFamily="2" charset="-122"/>
                        </a:rPr>
                        <a:t>PCRF</a:t>
                      </a:r>
                      <a:endParaRPr lang="zh-CN" altLang="zh-CN" sz="1600" b="0">
                        <a:solidFill>
                          <a:srgbClr val="000000"/>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r>
              <a:tr h="441960">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spcAft>
                          <a:spcPct val="0"/>
                        </a:spcAft>
                        <a:buNone/>
                      </a:pPr>
                      <a:r>
                        <a:rPr lang="en-US" altLang="zh-CN" sz="1600">
                          <a:solidFill>
                            <a:srgbClr val="FFFFFF"/>
                          </a:solidFill>
                          <a:latin typeface="Arial" panose="020B0604020202020204" pitchFamily="34" charset="0"/>
                          <a:ea typeface="宋体" panose="02010600030101010101" pitchFamily="2" charset="-122"/>
                        </a:rPr>
                        <a:t>AUSF</a:t>
                      </a:r>
                      <a:endParaRPr lang="zh-CN" altLang="zh-CN" sz="1600">
                        <a:solidFill>
                          <a:srgbClr val="FFFFFF"/>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fontAlgn="base">
                        <a:spcAft>
                          <a:spcPct val="0"/>
                        </a:spcAft>
                        <a:buNone/>
                      </a:pPr>
                      <a:r>
                        <a:rPr lang="zh-CN" altLang="zh-CN" sz="1600" b="0">
                          <a:solidFill>
                            <a:srgbClr val="000000"/>
                          </a:solidFill>
                          <a:latin typeface="Arial" panose="020B0604020202020204" pitchFamily="34" charset="0"/>
                          <a:ea typeface="楷体_GB2312" panose="02010609030101010101" charset="-122"/>
                        </a:rPr>
                        <a:t>认证服务器功能</a:t>
                      </a:r>
                      <a:endParaRPr lang="zh-CN" altLang="zh-CN" sz="1600" b="0">
                        <a:solidFill>
                          <a:srgbClr val="000000"/>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fontAlgn="base">
                        <a:spcAft>
                          <a:spcPct val="0"/>
                        </a:spcAft>
                        <a:buNone/>
                      </a:pPr>
                      <a:r>
                        <a:rPr lang="en-US" altLang="zh-CN" sz="1600" b="0">
                          <a:solidFill>
                            <a:srgbClr val="000000"/>
                          </a:solidFill>
                          <a:latin typeface="Arial" panose="020B0604020202020204" pitchFamily="34" charset="0"/>
                          <a:ea typeface="宋体" panose="02010600030101010101" pitchFamily="2" charset="-122"/>
                        </a:rPr>
                        <a:t>HSS</a:t>
                      </a:r>
                      <a:endParaRPr lang="zh-CN" altLang="zh-CN" sz="1600" b="0">
                        <a:solidFill>
                          <a:srgbClr val="000000"/>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r>
              <a:tr h="440055">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spcAft>
                          <a:spcPct val="0"/>
                        </a:spcAft>
                        <a:buNone/>
                      </a:pPr>
                      <a:r>
                        <a:rPr lang="en-US" altLang="zh-CN" sz="1600">
                          <a:solidFill>
                            <a:srgbClr val="FFFFFF"/>
                          </a:solidFill>
                          <a:latin typeface="Arial" panose="020B0604020202020204" pitchFamily="34" charset="0"/>
                          <a:ea typeface="宋体" panose="02010600030101010101" pitchFamily="2" charset="-122"/>
                        </a:rPr>
                        <a:t>NEF</a:t>
                      </a:r>
                      <a:endParaRPr lang="zh-CN" altLang="zh-CN" sz="1600">
                        <a:solidFill>
                          <a:srgbClr val="FFFFFF"/>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fontAlgn="base">
                        <a:spcAft>
                          <a:spcPct val="0"/>
                        </a:spcAft>
                        <a:buNone/>
                      </a:pPr>
                      <a:r>
                        <a:rPr lang="zh-CN" altLang="zh-CN" sz="1600" b="0">
                          <a:solidFill>
                            <a:srgbClr val="000000"/>
                          </a:solidFill>
                          <a:latin typeface="Arial" panose="020B0604020202020204" pitchFamily="34" charset="0"/>
                          <a:ea typeface="楷体_GB2312" panose="02010609030101010101" charset="-122"/>
                        </a:rPr>
                        <a:t>网络能力开放</a:t>
                      </a:r>
                      <a:endParaRPr lang="zh-CN" altLang="zh-CN" sz="1600" b="0">
                        <a:solidFill>
                          <a:srgbClr val="000000"/>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fontAlgn="base">
                        <a:spcAft>
                          <a:spcPct val="0"/>
                        </a:spcAft>
                        <a:buNone/>
                      </a:pPr>
                      <a:r>
                        <a:rPr lang="en-US" altLang="zh-CN" sz="1600" b="0">
                          <a:solidFill>
                            <a:srgbClr val="000000"/>
                          </a:solidFill>
                          <a:latin typeface="Arial" panose="020B0604020202020204" pitchFamily="34" charset="0"/>
                          <a:ea typeface="宋体" panose="02010600030101010101" pitchFamily="2" charset="-122"/>
                        </a:rPr>
                        <a:t>SCEF</a:t>
                      </a:r>
                      <a:endParaRPr lang="zh-CN" altLang="zh-CN" sz="1600" b="0">
                        <a:solidFill>
                          <a:srgbClr val="000000"/>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r>
              <a:tr h="440055">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spcAft>
                          <a:spcPct val="0"/>
                        </a:spcAft>
                        <a:buNone/>
                      </a:pPr>
                      <a:r>
                        <a:rPr lang="en-US" altLang="zh-CN" sz="1600">
                          <a:solidFill>
                            <a:srgbClr val="FFFFFF"/>
                          </a:solidFill>
                          <a:latin typeface="Arial" panose="020B0604020202020204" pitchFamily="34" charset="0"/>
                          <a:ea typeface="宋体" panose="02010600030101010101" pitchFamily="2" charset="-122"/>
                        </a:rPr>
                        <a:t>NSSF</a:t>
                      </a:r>
                      <a:endParaRPr lang="zh-CN" altLang="zh-CN" sz="1600">
                        <a:solidFill>
                          <a:srgbClr val="FFFFFF"/>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fontAlgn="base">
                        <a:spcAft>
                          <a:spcPct val="0"/>
                        </a:spcAft>
                        <a:buNone/>
                      </a:pPr>
                      <a:r>
                        <a:rPr lang="zh-CN" altLang="zh-CN" sz="1600" b="0">
                          <a:solidFill>
                            <a:srgbClr val="000000"/>
                          </a:solidFill>
                          <a:latin typeface="Arial" panose="020B0604020202020204" pitchFamily="34" charset="0"/>
                          <a:ea typeface="楷体_GB2312" panose="02010609030101010101" charset="-122"/>
                        </a:rPr>
                        <a:t>网络切片选择功能</a:t>
                      </a:r>
                      <a:endParaRPr lang="zh-CN" altLang="zh-CN" sz="1600" b="0">
                        <a:solidFill>
                          <a:srgbClr val="000000"/>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fontAlgn="base">
                        <a:spcAft>
                          <a:spcPct val="0"/>
                        </a:spcAft>
                        <a:buNone/>
                      </a:pPr>
                      <a:r>
                        <a:rPr lang="en-US" altLang="zh-CN" sz="1600" b="0">
                          <a:solidFill>
                            <a:srgbClr val="000000"/>
                          </a:solidFill>
                          <a:latin typeface="Arial" panose="020B0604020202020204" pitchFamily="34" charset="0"/>
                          <a:ea typeface="宋体" panose="02010600030101010101" pitchFamily="2" charset="-122"/>
                        </a:rPr>
                        <a:t>5G</a:t>
                      </a:r>
                      <a:r>
                        <a:rPr lang="zh-CN" altLang="zh-CN" sz="1600" b="0">
                          <a:solidFill>
                            <a:srgbClr val="000000"/>
                          </a:solidFill>
                          <a:latin typeface="Arial" panose="020B0604020202020204" pitchFamily="34" charset="0"/>
                          <a:ea typeface="楷体_GB2312" panose="02010609030101010101" charset="-122"/>
                        </a:rPr>
                        <a:t>新增，用于网络切片选择</a:t>
                      </a:r>
                      <a:endParaRPr lang="zh-CN" altLang="zh-CN" sz="1600" b="0">
                        <a:solidFill>
                          <a:srgbClr val="000000"/>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F6EFE7"/>
                    </a:solidFill>
                  </a:tcPr>
                </a:tc>
              </a:tr>
              <a:tr h="442595">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ctr" fontAlgn="base">
                        <a:spcAft>
                          <a:spcPct val="0"/>
                        </a:spcAft>
                        <a:buNone/>
                      </a:pPr>
                      <a:r>
                        <a:rPr lang="en-US" altLang="zh-CN" sz="1600">
                          <a:solidFill>
                            <a:srgbClr val="FFFFFF"/>
                          </a:solidFill>
                          <a:latin typeface="Arial" panose="020B0604020202020204" pitchFamily="34" charset="0"/>
                          <a:ea typeface="宋体" panose="02010600030101010101" pitchFamily="2" charset="-122"/>
                        </a:rPr>
                        <a:t>NRF</a:t>
                      </a:r>
                      <a:endParaRPr lang="zh-CN" altLang="zh-CN" sz="1600">
                        <a:solidFill>
                          <a:srgbClr val="FFFFFF"/>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C9900"/>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fontAlgn="base">
                        <a:spcAft>
                          <a:spcPct val="0"/>
                        </a:spcAft>
                        <a:buNone/>
                      </a:pPr>
                      <a:r>
                        <a:rPr lang="zh-CN" altLang="zh-CN" sz="1600" b="0">
                          <a:solidFill>
                            <a:srgbClr val="000000"/>
                          </a:solidFill>
                          <a:latin typeface="Arial" panose="020B0604020202020204" pitchFamily="34" charset="0"/>
                          <a:ea typeface="楷体_GB2312" panose="02010609030101010101" charset="-122"/>
                        </a:rPr>
                        <a:t>网络注册功能</a:t>
                      </a:r>
                      <a:endParaRPr lang="zh-CN" altLang="zh-CN" sz="1600" b="0">
                        <a:solidFill>
                          <a:srgbClr val="000000"/>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c>
                  <a:txBody>
                    <a:bodyPr/>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fontAlgn="base">
                        <a:spcAft>
                          <a:spcPct val="0"/>
                        </a:spcAft>
                        <a:buNone/>
                      </a:pPr>
                      <a:r>
                        <a:rPr lang="en-US" altLang="zh-CN" sz="1600" b="0" dirty="0">
                          <a:solidFill>
                            <a:srgbClr val="000000"/>
                          </a:solidFill>
                          <a:latin typeface="Arial" panose="020B0604020202020204" pitchFamily="34" charset="0"/>
                          <a:ea typeface="宋体" panose="02010600030101010101" pitchFamily="2" charset="-122"/>
                        </a:rPr>
                        <a:t>5G</a:t>
                      </a:r>
                      <a:r>
                        <a:rPr lang="zh-CN" altLang="zh-CN" sz="1600" b="0" dirty="0">
                          <a:solidFill>
                            <a:srgbClr val="000000"/>
                          </a:solidFill>
                          <a:latin typeface="Arial" panose="020B0604020202020204" pitchFamily="34" charset="0"/>
                          <a:ea typeface="楷体_GB2312" panose="02010609030101010101" charset="-122"/>
                        </a:rPr>
                        <a:t>新增，类似增强</a:t>
                      </a:r>
                      <a:r>
                        <a:rPr lang="en-US" altLang="zh-CN" sz="1600" b="0" dirty="0">
                          <a:solidFill>
                            <a:srgbClr val="000000"/>
                          </a:solidFill>
                          <a:latin typeface="Arial" panose="020B0604020202020204" pitchFamily="34" charset="0"/>
                          <a:ea typeface="宋体" panose="02010600030101010101" pitchFamily="2" charset="-122"/>
                        </a:rPr>
                        <a:t>DNS</a:t>
                      </a:r>
                      <a:endParaRPr lang="zh-CN" altLang="zh-CN" sz="1600" b="0" dirty="0">
                        <a:solidFill>
                          <a:srgbClr val="000000"/>
                        </a:solidFill>
                        <a:latin typeface="Times New Roman" panose="02020603050405020304"/>
                        <a:ea typeface="宋体" panose="02010600030101010101" pitchFamily="2" charset="-122"/>
                      </a:endParaRPr>
                    </a:p>
                  </a:txBody>
                  <a:tcPr marL="68580" marR="68580" marT="0"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CDECB"/>
                    </a:solidFill>
                  </a:tcPr>
                </a:tc>
              </a:tr>
            </a:tbl>
          </a:graphicData>
        </a:graphic>
      </p:graphicFrame>
      <p:sp>
        <p:nvSpPr>
          <p:cNvPr id="84015" name="矩形 4"/>
          <p:cNvSpPr/>
          <p:nvPr/>
        </p:nvSpPr>
        <p:spPr>
          <a:xfrm>
            <a:off x="4530725" y="762000"/>
            <a:ext cx="3098800" cy="368300"/>
          </a:xfrm>
          <a:prstGeom prst="rect">
            <a:avLst/>
          </a:prstGeom>
          <a:noFill/>
          <a:ln w="9525">
            <a:noFill/>
          </a:ln>
        </p:spPr>
        <p:txBody>
          <a:bodyPr wrap="none" anchor="t" anchorCtr="0">
            <a:spAutoFit/>
          </a:bodyPr>
          <a:p>
            <a:pPr>
              <a:buClrTx/>
              <a:buFontTx/>
            </a:pPr>
            <a:r>
              <a:rPr lang="zh-CN" altLang="zh-CN" dirty="0">
                <a:latin typeface="Arial" panose="020B0604020202020204" pitchFamily="34" charset="0"/>
                <a:ea typeface="宋体" panose="02010600030101010101" pitchFamily="2" charset="-122"/>
              </a:rPr>
              <a:t>表</a:t>
            </a:r>
            <a:r>
              <a:rPr lang="en-US" altLang="zh-CN" dirty="0">
                <a:latin typeface="Arial" panose="020B0604020202020204" pitchFamily="34" charset="0"/>
                <a:ea typeface="宋体" panose="02010600030101010101" pitchFamily="2" charset="-122"/>
              </a:rPr>
              <a:t>7-5 5G NF</a:t>
            </a:r>
            <a:r>
              <a:rPr lang="zh-CN" altLang="zh-CN" dirty="0">
                <a:latin typeface="Arial" panose="020B0604020202020204" pitchFamily="34" charset="0"/>
                <a:ea typeface="宋体" panose="02010600030101010101" pitchFamily="2" charset="-122"/>
              </a:rPr>
              <a:t>与</a:t>
            </a:r>
            <a:r>
              <a:rPr lang="en-US" altLang="zh-CN" dirty="0">
                <a:latin typeface="Arial" panose="020B0604020202020204" pitchFamily="34" charset="0"/>
                <a:ea typeface="宋体" panose="02010600030101010101" pitchFamily="2" charset="-122"/>
              </a:rPr>
              <a:t>EPC</a:t>
            </a:r>
            <a:r>
              <a:rPr lang="zh-CN" altLang="zh-CN" dirty="0">
                <a:latin typeface="Arial" panose="020B0604020202020204" pitchFamily="34" charset="0"/>
                <a:ea typeface="宋体" panose="02010600030101010101" pitchFamily="2" charset="-122"/>
              </a:rPr>
              <a:t>网元对比</a:t>
            </a:r>
            <a:endParaRPr lang="zh-CN" altLang="zh-CN" dirty="0">
              <a:latin typeface="Arial" panose="020B0604020202020204" pitchFamily="34" charset="0"/>
              <a:ea typeface="宋体" panose="02010600030101010101" pitchFamily="2" charset="-122"/>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标题 1"/>
          <p:cNvSpPr>
            <a:spLocks noGrp="1"/>
          </p:cNvSpPr>
          <p:nvPr>
            <p:ph type="title"/>
          </p:nvPr>
        </p:nvSpPr>
        <p:spPr/>
        <p:txBody>
          <a:bodyPr vert="horz" wrap="square" lIns="91440" tIns="45720" rIns="91440" bIns="45720" anchor="t" anchorCtr="0"/>
          <a:p>
            <a:pPr eaLnBrk="1" hangingPunct="1"/>
            <a:r>
              <a:rPr lang="en-US" altLang="zh-CN" dirty="0"/>
              <a:t>7.3 5G</a:t>
            </a:r>
            <a:r>
              <a:rPr lang="zh-CN" altLang="zh-CN" dirty="0"/>
              <a:t>空口架构及关键无线技术</a:t>
            </a:r>
            <a:endParaRPr lang="zh-CN" altLang="en-US" dirty="0"/>
          </a:p>
        </p:txBody>
      </p:sp>
      <p:sp>
        <p:nvSpPr>
          <p:cNvPr id="84994" name="内容占位符 2"/>
          <p:cNvSpPr>
            <a:spLocks noGrp="1"/>
          </p:cNvSpPr>
          <p:nvPr>
            <p:ph idx="1"/>
          </p:nvPr>
        </p:nvSpPr>
        <p:spPr>
          <a:xfrm>
            <a:off x="1981200" y="1600200"/>
            <a:ext cx="8229600" cy="609600"/>
          </a:xfrm>
        </p:spPr>
        <p:txBody>
          <a:bodyPr vert="horz" wrap="square" lIns="91440" tIns="45720" rIns="91440" bIns="45720" anchor="t" anchorCtr="0"/>
          <a:p>
            <a:pPr eaLnBrk="1" hangingPunct="1"/>
            <a:r>
              <a:rPr lang="en-US" altLang="zh-CN" b="1" dirty="0"/>
              <a:t>7.3.1 5G</a:t>
            </a:r>
            <a:r>
              <a:rPr lang="zh-CN" altLang="zh-CN" b="1" dirty="0"/>
              <a:t>空口技术路线</a:t>
            </a:r>
            <a:endParaRPr lang="zh-CN" altLang="zh-CN" b="1" dirty="0"/>
          </a:p>
        </p:txBody>
      </p:sp>
      <p:sp>
        <p:nvSpPr>
          <p:cNvPr id="84995" name="Rectangle 11"/>
          <p:cNvSpPr/>
          <p:nvPr/>
        </p:nvSpPr>
        <p:spPr>
          <a:xfrm>
            <a:off x="1524000" y="44450"/>
            <a:ext cx="309563" cy="368300"/>
          </a:xfrm>
          <a:prstGeom prst="rect">
            <a:avLst/>
          </a:prstGeom>
          <a:noFill/>
          <a:ln w="9525">
            <a:noFill/>
          </a:ln>
        </p:spPr>
        <p:txBody>
          <a:bodyPr wrap="none" anchor="ctr" anchorCtr="0">
            <a:spAutoFit/>
          </a:bodyPr>
          <a:p>
            <a:pPr>
              <a:buClrTx/>
              <a:buFontTx/>
            </a:pPr>
            <a:endParaRPr lang="zh-CN" altLang="en-US" dirty="0">
              <a:latin typeface="Arial" panose="020B0604020202020204" pitchFamily="34" charset="0"/>
              <a:ea typeface="宋体" panose="02010600030101010101" pitchFamily="2" charset="-122"/>
            </a:endParaRPr>
          </a:p>
        </p:txBody>
      </p:sp>
      <p:grpSp>
        <p:nvGrpSpPr>
          <p:cNvPr id="84996" name="Group 1"/>
          <p:cNvGrpSpPr>
            <a:grpSpLocks noChangeAspect="1"/>
          </p:cNvGrpSpPr>
          <p:nvPr/>
        </p:nvGrpSpPr>
        <p:grpSpPr>
          <a:xfrm>
            <a:off x="2217738" y="2517775"/>
            <a:ext cx="7756525" cy="2743200"/>
            <a:chOff x="2586" y="1087"/>
            <a:chExt cx="6784" cy="2401"/>
          </a:xfrm>
        </p:grpSpPr>
        <p:sp>
          <p:nvSpPr>
            <p:cNvPr id="84997" name="AutoShape 10"/>
            <p:cNvSpPr>
              <a:spLocks noChangeAspect="1" noTextEdit="1"/>
            </p:cNvSpPr>
            <p:nvPr/>
          </p:nvSpPr>
          <p:spPr>
            <a:xfrm>
              <a:off x="2586" y="1087"/>
              <a:ext cx="6784" cy="2401"/>
            </a:xfrm>
            <a:prstGeom prst="rect">
              <a:avLst/>
            </a:prstGeom>
            <a:noFill/>
            <a:ln w="9525">
              <a:noFill/>
            </a:ln>
          </p:spPr>
          <p:txBody>
            <a:bodyPr anchor="t" anchorCtr="0"/>
            <a:p>
              <a:endParaRPr lang="zh-CN" altLang="en-US">
                <a:latin typeface="Arial" panose="020B0604020202020204" pitchFamily="34" charset="0"/>
                <a:ea typeface="宋体" panose="02010600030101010101" pitchFamily="2" charset="-122"/>
              </a:endParaRPr>
            </a:p>
          </p:txBody>
        </p:sp>
        <p:grpSp>
          <p:nvGrpSpPr>
            <p:cNvPr id="84998" name="Group 2"/>
            <p:cNvGrpSpPr/>
            <p:nvPr/>
          </p:nvGrpSpPr>
          <p:grpSpPr>
            <a:xfrm>
              <a:off x="2586" y="1087"/>
              <a:ext cx="6784" cy="2340"/>
              <a:chOff x="2586" y="1087"/>
              <a:chExt cx="6784" cy="2340"/>
            </a:xfrm>
          </p:grpSpPr>
          <p:grpSp>
            <p:nvGrpSpPr>
              <p:cNvPr id="84999" name="Group 4"/>
              <p:cNvGrpSpPr/>
              <p:nvPr/>
            </p:nvGrpSpPr>
            <p:grpSpPr>
              <a:xfrm>
                <a:off x="2586" y="1087"/>
                <a:ext cx="6784" cy="2340"/>
                <a:chOff x="2939" y="12786"/>
                <a:chExt cx="5881" cy="2028"/>
              </a:xfrm>
            </p:grpSpPr>
            <p:pic>
              <p:nvPicPr>
                <p:cNvPr id="85000" name="Picture 9"/>
                <p:cNvPicPr>
                  <a:picLocks noChangeAspect="1"/>
                </p:cNvPicPr>
                <p:nvPr/>
              </p:nvPicPr>
              <p:blipFill>
                <a:blip r:embed="rId1"/>
                <a:stretch>
                  <a:fillRect/>
                </a:stretch>
              </p:blipFill>
              <p:spPr>
                <a:xfrm>
                  <a:off x="2939" y="12786"/>
                  <a:ext cx="5881" cy="2028"/>
                </a:xfrm>
                <a:prstGeom prst="rect">
                  <a:avLst/>
                </a:prstGeom>
                <a:noFill/>
                <a:ln w="9525">
                  <a:noFill/>
                </a:ln>
              </p:spPr>
            </p:pic>
            <p:sp>
              <p:nvSpPr>
                <p:cNvPr id="85001" name="AutoShape 8"/>
                <p:cNvSpPr/>
                <p:nvPr/>
              </p:nvSpPr>
              <p:spPr>
                <a:xfrm>
                  <a:off x="5180" y="13280"/>
                  <a:ext cx="1948" cy="267"/>
                </a:xfrm>
                <a:prstGeom prst="homePlate">
                  <a:avLst>
                    <a:gd name="adj" fmla="val 61879"/>
                  </a:avLst>
                </a:prstGeom>
                <a:solidFill>
                  <a:srgbClr val="5A5A5A"/>
                </a:solidFill>
                <a:ln w="9525">
                  <a:noFill/>
                </a:ln>
              </p:spPr>
              <p:txBody>
                <a:bodyPr lIns="0" tIns="0" rIns="0" bIns="0" anchor="ctr" anchorCtr="0"/>
                <a:p>
                  <a:pPr algn="ctr">
                    <a:buClrTx/>
                    <a:buFontTx/>
                  </a:pPr>
                  <a:r>
                    <a:rPr lang="en-US" altLang="zh-CN" sz="1600" dirty="0">
                      <a:solidFill>
                        <a:srgbClr val="FFFFFF"/>
                      </a:solidFill>
                      <a:latin typeface="Times New Roman" panose="02020603050405020304" pitchFamily="18" charset="0"/>
                      <a:ea typeface="宋体" panose="02010600030101010101" pitchFamily="2" charset="-122"/>
                    </a:rPr>
                    <a:t>5G</a:t>
                  </a:r>
                  <a:r>
                    <a:rPr lang="zh-CN" altLang="en-US" sz="1600" dirty="0">
                      <a:solidFill>
                        <a:srgbClr val="FFFFFF"/>
                      </a:solidFill>
                      <a:latin typeface="Times New Roman" panose="02020603050405020304" pitchFamily="18" charset="0"/>
                      <a:ea typeface="宋体" panose="02010600030101010101" pitchFamily="2" charset="-122"/>
                    </a:rPr>
                    <a:t>高频新空口</a:t>
                  </a:r>
                  <a:endParaRPr lang="zh-CN" altLang="en-US" sz="1600" b="0" dirty="0">
                    <a:latin typeface="Arial" panose="020B0604020202020204" pitchFamily="34" charset="0"/>
                    <a:ea typeface="宋体" panose="02010600030101010101" pitchFamily="2" charset="-122"/>
                  </a:endParaRPr>
                </a:p>
              </p:txBody>
            </p:sp>
            <p:sp>
              <p:nvSpPr>
                <p:cNvPr id="85002" name="AutoShape 7"/>
                <p:cNvSpPr/>
                <p:nvPr/>
              </p:nvSpPr>
              <p:spPr>
                <a:xfrm>
                  <a:off x="4478" y="13828"/>
                  <a:ext cx="2650" cy="267"/>
                </a:xfrm>
                <a:prstGeom prst="homePlate">
                  <a:avLst>
                    <a:gd name="adj" fmla="val 63180"/>
                  </a:avLst>
                </a:prstGeom>
                <a:solidFill>
                  <a:srgbClr val="5A5A5A"/>
                </a:solidFill>
                <a:ln w="9525">
                  <a:noFill/>
                </a:ln>
              </p:spPr>
              <p:txBody>
                <a:bodyPr lIns="0" tIns="0" rIns="0" bIns="0" anchor="ctr" anchorCtr="0"/>
                <a:p>
                  <a:pPr algn="ctr">
                    <a:buClrTx/>
                    <a:buFontTx/>
                  </a:pPr>
                  <a:r>
                    <a:rPr lang="en-US" altLang="zh-CN" sz="1600" dirty="0">
                      <a:solidFill>
                        <a:srgbClr val="FFFFFF"/>
                      </a:solidFill>
                      <a:latin typeface="Times New Roman" panose="02020603050405020304" pitchFamily="18" charset="0"/>
                      <a:ea typeface="宋体" panose="02010600030101010101" pitchFamily="2" charset="-122"/>
                    </a:rPr>
                    <a:t>5G</a:t>
                  </a:r>
                  <a:r>
                    <a:rPr lang="zh-CN" altLang="en-US" sz="1600" dirty="0">
                      <a:solidFill>
                        <a:srgbClr val="FFFFFF"/>
                      </a:solidFill>
                      <a:latin typeface="Times New Roman" panose="02020603050405020304" pitchFamily="18" charset="0"/>
                      <a:ea typeface="宋体" panose="02010600030101010101" pitchFamily="2" charset="-122"/>
                    </a:rPr>
                    <a:t>低频新空口</a:t>
                  </a:r>
                  <a:endParaRPr lang="zh-CN" altLang="en-US" sz="1600" b="0" dirty="0">
                    <a:latin typeface="Arial" panose="020B0604020202020204" pitchFamily="34" charset="0"/>
                    <a:ea typeface="宋体" panose="02010600030101010101" pitchFamily="2" charset="-122"/>
                  </a:endParaRPr>
                </a:p>
              </p:txBody>
            </p:sp>
            <p:sp>
              <p:nvSpPr>
                <p:cNvPr id="85003" name="AutoShape 6"/>
                <p:cNvSpPr/>
                <p:nvPr/>
              </p:nvSpPr>
              <p:spPr>
                <a:xfrm>
                  <a:off x="3625" y="14269"/>
                  <a:ext cx="853" cy="268"/>
                </a:xfrm>
                <a:prstGeom prst="homePlate">
                  <a:avLst>
                    <a:gd name="adj" fmla="val 45193"/>
                  </a:avLst>
                </a:prstGeom>
                <a:solidFill>
                  <a:srgbClr val="5A5A5A"/>
                </a:solidFill>
                <a:ln w="9525">
                  <a:noFill/>
                </a:ln>
              </p:spPr>
              <p:txBody>
                <a:bodyPr lIns="0" tIns="0" rIns="0" bIns="0" anchor="ctr" anchorCtr="0"/>
                <a:p>
                  <a:pPr algn="ctr">
                    <a:buClrTx/>
                    <a:buFontTx/>
                  </a:pPr>
                  <a:r>
                    <a:rPr lang="en-US" altLang="zh-CN" sz="1600" dirty="0">
                      <a:solidFill>
                        <a:srgbClr val="FFFFFF"/>
                      </a:solidFill>
                      <a:latin typeface="Times New Roman" panose="02020603050405020304" pitchFamily="18" charset="0"/>
                      <a:ea typeface="宋体" panose="02010600030101010101" pitchFamily="2" charset="-122"/>
                    </a:rPr>
                    <a:t>4G</a:t>
                  </a:r>
                  <a:r>
                    <a:rPr lang="zh-CN" altLang="en-US" sz="1600" dirty="0">
                      <a:solidFill>
                        <a:srgbClr val="FFFFFF"/>
                      </a:solidFill>
                      <a:latin typeface="Times New Roman" panose="02020603050405020304" pitchFamily="18" charset="0"/>
                      <a:ea typeface="宋体" panose="02010600030101010101" pitchFamily="2" charset="-122"/>
                    </a:rPr>
                    <a:t>空口</a:t>
                  </a:r>
                  <a:endParaRPr lang="zh-CN" altLang="en-US" sz="1600" b="0" dirty="0">
                    <a:latin typeface="Arial" panose="020B0604020202020204" pitchFamily="34" charset="0"/>
                    <a:ea typeface="宋体" panose="02010600030101010101" pitchFamily="2" charset="-122"/>
                  </a:endParaRPr>
                </a:p>
              </p:txBody>
            </p:sp>
            <p:sp>
              <p:nvSpPr>
                <p:cNvPr id="85004" name="AutoShape 5"/>
                <p:cNvSpPr/>
                <p:nvPr/>
              </p:nvSpPr>
              <p:spPr>
                <a:xfrm>
                  <a:off x="4423" y="14269"/>
                  <a:ext cx="2665" cy="268"/>
                </a:xfrm>
                <a:prstGeom prst="chevron">
                  <a:avLst>
                    <a:gd name="adj" fmla="val 40927"/>
                  </a:avLst>
                </a:prstGeom>
                <a:solidFill>
                  <a:srgbClr val="5A5A5A"/>
                </a:solidFill>
                <a:ln w="9525">
                  <a:noFill/>
                </a:ln>
              </p:spPr>
              <p:txBody>
                <a:bodyPr lIns="0" tIns="0" rIns="0" bIns="0" anchor="ctr" anchorCtr="0"/>
                <a:p>
                  <a:pPr algn="ctr">
                    <a:buClrTx/>
                    <a:buFontTx/>
                  </a:pPr>
                  <a:r>
                    <a:rPr lang="en-US" altLang="zh-CN" sz="1600" dirty="0">
                      <a:solidFill>
                        <a:srgbClr val="FFFFFF"/>
                      </a:solidFill>
                      <a:latin typeface="Times New Roman" panose="02020603050405020304" pitchFamily="18" charset="0"/>
                      <a:ea typeface="宋体" panose="02010600030101010101" pitchFamily="2" charset="-122"/>
                    </a:rPr>
                    <a:t>4G</a:t>
                  </a:r>
                  <a:r>
                    <a:rPr lang="zh-CN" altLang="en-US" sz="1600" dirty="0">
                      <a:solidFill>
                        <a:srgbClr val="FFFFFF"/>
                      </a:solidFill>
                      <a:latin typeface="Times New Roman" panose="02020603050405020304" pitchFamily="18" charset="0"/>
                      <a:ea typeface="宋体" panose="02010600030101010101" pitchFamily="2" charset="-122"/>
                    </a:rPr>
                    <a:t>演进空口</a:t>
                  </a:r>
                  <a:endParaRPr lang="zh-CN" altLang="en-US" sz="1600" b="0" dirty="0">
                    <a:latin typeface="Arial" panose="020B0604020202020204" pitchFamily="34" charset="0"/>
                    <a:ea typeface="宋体" panose="02010600030101010101" pitchFamily="2" charset="-122"/>
                  </a:endParaRPr>
                </a:p>
              </p:txBody>
            </p:sp>
          </p:grpSp>
          <p:sp>
            <p:nvSpPr>
              <p:cNvPr id="85005" name="Text Box 3"/>
              <p:cNvSpPr txBox="1"/>
              <p:nvPr/>
            </p:nvSpPr>
            <p:spPr>
              <a:xfrm>
                <a:off x="4536" y="1112"/>
                <a:ext cx="1814" cy="266"/>
              </a:xfrm>
              <a:prstGeom prst="rect">
                <a:avLst/>
              </a:prstGeom>
              <a:solidFill>
                <a:srgbClr val="FFFFFF"/>
              </a:solidFill>
              <a:ln w="9525">
                <a:noFill/>
              </a:ln>
            </p:spPr>
            <p:txBody>
              <a:bodyPr lIns="0" tIns="0" rIns="0" bIns="0" anchor="t" anchorCtr="0"/>
              <a:p>
                <a:pPr algn="ctr">
                  <a:buClrTx/>
                  <a:buFontTx/>
                </a:pPr>
                <a:r>
                  <a:rPr lang="en-US" altLang="zh-CN" sz="1600" dirty="0">
                    <a:latin typeface="Times New Roman" panose="02020603050405020304" pitchFamily="18" charset="0"/>
                    <a:ea typeface="宋体" panose="02010600030101010101" pitchFamily="2" charset="-122"/>
                  </a:rPr>
                  <a:t>5G</a:t>
                </a:r>
                <a:r>
                  <a:rPr lang="zh-CN" altLang="en-US" sz="1600" b="0" dirty="0">
                    <a:latin typeface="Times New Roman" panose="02020603050405020304" pitchFamily="18" charset="0"/>
                    <a:ea typeface="宋体" panose="02010600030101010101" pitchFamily="2" charset="-122"/>
                  </a:rPr>
                  <a:t>空口技术演进路线</a:t>
                </a:r>
                <a:endParaRPr lang="zh-CN" altLang="en-US" sz="1600" b="0" dirty="0">
                  <a:latin typeface="Arial" panose="020B0604020202020204" pitchFamily="34" charset="0"/>
                  <a:ea typeface="宋体" panose="02010600030101010101" pitchFamily="2" charset="-122"/>
                </a:endParaRPr>
              </a:p>
            </p:txBody>
          </p:sp>
        </p:grpSp>
      </p:grpSp>
      <p:sp>
        <p:nvSpPr>
          <p:cNvPr id="85006" name="矩形 14"/>
          <p:cNvSpPr/>
          <p:nvPr/>
        </p:nvSpPr>
        <p:spPr>
          <a:xfrm>
            <a:off x="4273550" y="5410200"/>
            <a:ext cx="3370263" cy="368300"/>
          </a:xfrm>
          <a:prstGeom prst="rect">
            <a:avLst/>
          </a:prstGeom>
          <a:noFill/>
          <a:ln w="9525">
            <a:noFill/>
          </a:ln>
        </p:spPr>
        <p:txBody>
          <a:bodyPr wrap="none" anchor="t" anchorCtr="0">
            <a:spAutoFit/>
          </a:bodyPr>
          <a:p>
            <a:pPr>
              <a:buClrTx/>
              <a:buFontTx/>
            </a:pPr>
            <a:r>
              <a:rPr lang="zh-CN" altLang="zh-CN" dirty="0">
                <a:latin typeface="Arial" panose="020B0604020202020204" pitchFamily="34" charset="0"/>
                <a:ea typeface="宋体" panose="02010600030101010101" pitchFamily="2" charset="-122"/>
              </a:rPr>
              <a:t>图</a:t>
            </a:r>
            <a:r>
              <a:rPr lang="en-US" altLang="zh-CN" dirty="0">
                <a:latin typeface="Arial" panose="020B0604020202020204" pitchFamily="34" charset="0"/>
                <a:ea typeface="宋体" panose="02010600030101010101" pitchFamily="2" charset="-122"/>
              </a:rPr>
              <a:t>7-16  5G</a:t>
            </a:r>
            <a:r>
              <a:rPr lang="zh-CN" altLang="zh-CN" dirty="0">
                <a:latin typeface="Arial" panose="020B0604020202020204" pitchFamily="34" charset="0"/>
                <a:ea typeface="宋体" panose="02010600030101010101" pitchFamily="2" charset="-122"/>
              </a:rPr>
              <a:t>空口技术路线与场景</a:t>
            </a:r>
            <a:endParaRPr lang="zh-CN" altLang="zh-CN" dirty="0">
              <a:latin typeface="Arial" panose="020B0604020202020204" pitchFamily="34" charset="0"/>
              <a:ea typeface="宋体" panose="02010600030101010101" pitchFamily="2" charset="-122"/>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标题 1"/>
          <p:cNvSpPr>
            <a:spLocks noGrp="1"/>
          </p:cNvSpPr>
          <p:nvPr>
            <p:ph type="title"/>
          </p:nvPr>
        </p:nvSpPr>
        <p:spPr/>
        <p:txBody>
          <a:bodyPr vert="horz" wrap="square" lIns="91440" tIns="45720" rIns="91440" bIns="45720" anchor="t" anchorCtr="0"/>
          <a:p>
            <a:pPr eaLnBrk="1" hangingPunct="1"/>
            <a:r>
              <a:rPr lang="en-US" altLang="zh-CN" dirty="0"/>
              <a:t>7.3.2 5G</a:t>
            </a:r>
            <a:r>
              <a:rPr lang="zh-CN" altLang="zh-CN" dirty="0"/>
              <a:t>空口技术框架</a:t>
            </a:r>
            <a:endParaRPr lang="zh-CN" altLang="en-US" dirty="0"/>
          </a:p>
        </p:txBody>
      </p:sp>
      <p:sp>
        <p:nvSpPr>
          <p:cNvPr id="86018" name="内容占位符 2"/>
          <p:cNvSpPr>
            <a:spLocks noGrp="1"/>
          </p:cNvSpPr>
          <p:nvPr>
            <p:ph idx="1"/>
          </p:nvPr>
        </p:nvSpPr>
        <p:spPr/>
        <p:txBody>
          <a:bodyPr vert="horz" wrap="square" lIns="91440" tIns="45720" rIns="91440" bIns="45720" anchor="t" anchorCtr="0"/>
          <a:p>
            <a:pPr eaLnBrk="1" hangingPunct="1"/>
            <a:r>
              <a:rPr lang="en-US" altLang="zh-CN" sz="2400" dirty="0"/>
              <a:t>5G</a:t>
            </a:r>
            <a:r>
              <a:rPr lang="zh-CN" altLang="zh-CN" sz="2400" dirty="0"/>
              <a:t>空口技术框架应当具有统一、灵活、可配置的技术特性。面对不同场景差异化的性能需求，客观上需要专门设计优化的技术方案。然而，从标准和产业化角度考虑，结合</a:t>
            </a:r>
            <a:r>
              <a:rPr lang="en-US" altLang="zh-CN" sz="2400" dirty="0"/>
              <a:t>5G</a:t>
            </a:r>
            <a:r>
              <a:rPr lang="zh-CN" altLang="zh-CN" sz="2400" dirty="0"/>
              <a:t>新空口和</a:t>
            </a:r>
            <a:r>
              <a:rPr lang="en-US" altLang="zh-CN" sz="2400" dirty="0"/>
              <a:t>4G</a:t>
            </a:r>
            <a:r>
              <a:rPr lang="zh-CN" altLang="zh-CN" sz="2400" dirty="0"/>
              <a:t>演进两条技术路线的特点，</a:t>
            </a:r>
            <a:r>
              <a:rPr lang="en-US" altLang="zh-CN" sz="2400" dirty="0"/>
              <a:t>5G</a:t>
            </a:r>
            <a:r>
              <a:rPr lang="zh-CN" altLang="zh-CN" sz="2400" dirty="0"/>
              <a:t>应尽可能基于统一的技术框架设计。针对不同场景的技术需求，可通过关键技术和参数的灵活配置形成相应的优化技术方案。</a:t>
            </a:r>
            <a:endParaRPr lang="zh-CN" altLang="zh-CN" sz="2400" dirty="0"/>
          </a:p>
          <a:p>
            <a:pPr eaLnBrk="1" hangingPunct="1"/>
            <a:r>
              <a:rPr lang="en-US" altLang="zh-CN" sz="2400" dirty="0"/>
              <a:t>5G</a:t>
            </a:r>
            <a:r>
              <a:rPr lang="zh-CN" altLang="zh-CN" sz="2400" dirty="0"/>
              <a:t>的空口技术框架如图</a:t>
            </a:r>
            <a:r>
              <a:rPr lang="en-US" altLang="zh-CN" sz="2400" dirty="0"/>
              <a:t>7-17</a:t>
            </a:r>
            <a:r>
              <a:rPr lang="zh-CN" altLang="zh-CN" sz="2400" dirty="0"/>
              <a:t>所示，它包括帧结构、双工、波形、多址、调制编码、天线、协议等基础技术模块，通过最大可能地整合共性技术内容，从而达到“灵活但不复杂”的目的，各模块之间可相互衔接，协同工作。根据不同场景的技术需求，对各技术模块进行优化配置，形成相应的空口技术方案。</a:t>
            </a:r>
            <a:endParaRPr lang="zh-CN" altLang="en-US" sz="2400"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Rectangle 29"/>
          <p:cNvSpPr/>
          <p:nvPr/>
        </p:nvSpPr>
        <p:spPr>
          <a:xfrm>
            <a:off x="1524000" y="44450"/>
            <a:ext cx="309563" cy="368300"/>
          </a:xfrm>
          <a:prstGeom prst="rect">
            <a:avLst/>
          </a:prstGeom>
          <a:noFill/>
          <a:ln w="9525">
            <a:noFill/>
          </a:ln>
        </p:spPr>
        <p:txBody>
          <a:bodyPr wrap="none" anchor="ctr" anchorCtr="0">
            <a:spAutoFit/>
          </a:bodyPr>
          <a:p>
            <a:pPr>
              <a:buClrTx/>
              <a:buFontTx/>
            </a:pPr>
            <a:endParaRPr lang="zh-CN" altLang="en-US" dirty="0">
              <a:latin typeface="Arial" panose="020B0604020202020204" pitchFamily="34" charset="0"/>
              <a:ea typeface="宋体" panose="02010600030101010101" pitchFamily="2" charset="-122"/>
            </a:endParaRPr>
          </a:p>
        </p:txBody>
      </p:sp>
      <p:grpSp>
        <p:nvGrpSpPr>
          <p:cNvPr id="87042" name="Group 1"/>
          <p:cNvGrpSpPr>
            <a:grpSpLocks noChangeAspect="1"/>
          </p:cNvGrpSpPr>
          <p:nvPr/>
        </p:nvGrpSpPr>
        <p:grpSpPr>
          <a:xfrm>
            <a:off x="2057400" y="838200"/>
            <a:ext cx="8274050" cy="4984750"/>
            <a:chOff x="2917" y="4692"/>
            <a:chExt cx="6347" cy="3826"/>
          </a:xfrm>
        </p:grpSpPr>
        <p:sp>
          <p:nvSpPr>
            <p:cNvPr id="87043" name="AutoShape 28"/>
            <p:cNvSpPr>
              <a:spLocks noChangeAspect="1" noTextEdit="1"/>
            </p:cNvSpPr>
            <p:nvPr/>
          </p:nvSpPr>
          <p:spPr>
            <a:xfrm>
              <a:off x="2917" y="4692"/>
              <a:ext cx="6347" cy="3826"/>
            </a:xfrm>
            <a:prstGeom prst="rect">
              <a:avLst/>
            </a:prstGeom>
            <a:noFill/>
            <a:ln w="9525">
              <a:noFill/>
            </a:ln>
          </p:spPr>
          <p:txBody>
            <a:bodyPr anchor="t" anchorCtr="0"/>
            <a:p>
              <a:endParaRPr lang="zh-CN" altLang="en-US">
                <a:latin typeface="Arial" panose="020B0604020202020204" pitchFamily="34" charset="0"/>
                <a:ea typeface="宋体" panose="02010600030101010101" pitchFamily="2" charset="-122"/>
              </a:endParaRPr>
            </a:p>
          </p:txBody>
        </p:sp>
        <p:grpSp>
          <p:nvGrpSpPr>
            <p:cNvPr id="87044" name="Group 2"/>
            <p:cNvGrpSpPr/>
            <p:nvPr/>
          </p:nvGrpSpPr>
          <p:grpSpPr>
            <a:xfrm>
              <a:off x="2917" y="4765"/>
              <a:ext cx="6261" cy="3688"/>
              <a:chOff x="2917" y="4765"/>
              <a:chExt cx="6261" cy="3688"/>
            </a:xfrm>
          </p:grpSpPr>
          <p:sp>
            <p:nvSpPr>
              <p:cNvPr id="87045" name="Rectangle 27"/>
              <p:cNvSpPr/>
              <p:nvPr/>
            </p:nvSpPr>
            <p:spPr>
              <a:xfrm>
                <a:off x="2982" y="5054"/>
                <a:ext cx="4933" cy="458"/>
              </a:xfrm>
              <a:prstGeom prst="rect">
                <a:avLst/>
              </a:prstGeom>
              <a:solidFill>
                <a:srgbClr val="D8D8D8"/>
              </a:solidFill>
              <a:ln w="6350" cap="flat" cmpd="sng">
                <a:solidFill>
                  <a:srgbClr val="000000"/>
                </a:solidFill>
                <a:prstDash val="solid"/>
                <a:miter/>
                <a:headEnd type="none" w="med" len="med"/>
                <a:tailEnd type="none" w="med" len="med"/>
              </a:ln>
            </p:spPr>
            <p:txBody>
              <a:bodyPr anchor="ctr" anchorCtr="0"/>
              <a:p>
                <a:pPr>
                  <a:buClrTx/>
                  <a:buFontTx/>
                </a:pPr>
                <a:endParaRPr lang="zh-CN" altLang="en-US" sz="1400" dirty="0">
                  <a:latin typeface="Arial" panose="020B0604020202020204" pitchFamily="34" charset="0"/>
                  <a:ea typeface="宋体" panose="02010600030101010101" pitchFamily="2" charset="-122"/>
                </a:endParaRPr>
              </a:p>
            </p:txBody>
          </p:sp>
          <p:sp>
            <p:nvSpPr>
              <p:cNvPr id="87046" name="Text Box 26"/>
              <p:cNvSpPr txBox="1"/>
              <p:nvPr/>
            </p:nvSpPr>
            <p:spPr>
              <a:xfrm>
                <a:off x="4581" y="5159"/>
                <a:ext cx="3019" cy="289"/>
              </a:xfrm>
              <a:prstGeom prst="rect">
                <a:avLst/>
              </a:prstGeom>
              <a:solidFill>
                <a:srgbClr val="FFFFFF"/>
              </a:solidFill>
              <a:ln w="6350" cap="flat" cmpd="sng">
                <a:solidFill>
                  <a:srgbClr val="000000"/>
                </a:solidFill>
                <a:prstDash val="solid"/>
                <a:miter/>
                <a:headEnd type="none" w="med" len="med"/>
                <a:tailEnd type="none" w="med" len="med"/>
              </a:ln>
            </p:spPr>
            <p:txBody>
              <a:bodyPr lIns="0" tIns="0" rIns="0" bIns="0" anchor="ctr" anchorCtr="0"/>
              <a:p>
                <a:pPr algn="ctr">
                  <a:buClrTx/>
                  <a:buFontTx/>
                </a:pPr>
                <a:r>
                  <a:rPr lang="zh-CN" altLang="zh-CN" sz="1400" b="0" dirty="0">
                    <a:latin typeface="Times New Roman" panose="02020603050405020304" pitchFamily="18" charset="0"/>
                    <a:ea typeface="宋体" panose="02010600030101010101" pitchFamily="2" charset="-122"/>
                  </a:rPr>
                  <a:t>灵活的</a:t>
                </a:r>
                <a:r>
                  <a:rPr lang="en-US" altLang="zh-CN" sz="1400" b="0" dirty="0">
                    <a:latin typeface="Times New Roman" panose="02020603050405020304" pitchFamily="18" charset="0"/>
                    <a:ea typeface="宋体" panose="02010600030101010101" pitchFamily="2" charset="-122"/>
                  </a:rPr>
                  <a:t>TTI</a:t>
                </a:r>
                <a:r>
                  <a:rPr lang="zh-CN" altLang="en-US" sz="1400" b="0" dirty="0">
                    <a:latin typeface="Times New Roman" panose="02020603050405020304" pitchFamily="18" charset="0"/>
                    <a:ea typeface="宋体" panose="02010600030101010101" pitchFamily="2" charset="-122"/>
                  </a:rPr>
                  <a:t>、参考信号、物理信道等</a:t>
                </a:r>
                <a:endParaRPr lang="zh-CN" altLang="en-US" sz="1400" b="0" dirty="0">
                  <a:latin typeface="Arial" panose="020B0604020202020204" pitchFamily="34" charset="0"/>
                  <a:ea typeface="宋体" panose="02010600030101010101" pitchFamily="2" charset="-122"/>
                </a:endParaRPr>
              </a:p>
            </p:txBody>
          </p:sp>
          <p:sp>
            <p:nvSpPr>
              <p:cNvPr id="87047" name="Text Box 25"/>
              <p:cNvSpPr txBox="1"/>
              <p:nvPr/>
            </p:nvSpPr>
            <p:spPr>
              <a:xfrm>
                <a:off x="3120" y="5159"/>
                <a:ext cx="1607" cy="289"/>
              </a:xfrm>
              <a:prstGeom prst="rect">
                <a:avLst/>
              </a:prstGeom>
              <a:noFill/>
              <a:ln w="6350">
                <a:noFill/>
              </a:ln>
            </p:spPr>
            <p:txBody>
              <a:bodyPr lIns="0" tIns="0" rIns="0" bIns="0" anchor="ctr" anchorCtr="0"/>
              <a:p>
                <a:pPr algn="ctr">
                  <a:buClrTx/>
                  <a:buFontTx/>
                </a:pPr>
                <a:r>
                  <a:rPr lang="zh-CN" altLang="zh-CN" sz="1400" b="0" dirty="0">
                    <a:latin typeface="Times New Roman" panose="02020603050405020304" pitchFamily="18" charset="0"/>
                    <a:ea typeface="宋体" panose="02010600030101010101" pitchFamily="2" charset="-122"/>
                  </a:rPr>
                  <a:t>帧结构及信道化</a:t>
                </a:r>
                <a:endParaRPr lang="zh-CN" altLang="zh-CN" sz="1400" b="0" dirty="0">
                  <a:latin typeface="Arial" panose="020B0604020202020204" pitchFamily="34" charset="0"/>
                  <a:ea typeface="宋体" panose="02010600030101010101" pitchFamily="2" charset="-122"/>
                </a:endParaRPr>
              </a:p>
            </p:txBody>
          </p:sp>
          <p:sp>
            <p:nvSpPr>
              <p:cNvPr id="87048" name="Rectangle 24"/>
              <p:cNvSpPr/>
              <p:nvPr/>
            </p:nvSpPr>
            <p:spPr>
              <a:xfrm>
                <a:off x="2982" y="5613"/>
                <a:ext cx="4933" cy="1440"/>
              </a:xfrm>
              <a:prstGeom prst="rect">
                <a:avLst/>
              </a:prstGeom>
              <a:solidFill>
                <a:srgbClr val="D8D8D8"/>
              </a:solidFill>
              <a:ln w="6350" cap="flat" cmpd="sng">
                <a:solidFill>
                  <a:srgbClr val="000000"/>
                </a:solidFill>
                <a:prstDash val="solid"/>
                <a:miter/>
                <a:headEnd type="none" w="med" len="med"/>
                <a:tailEnd type="none" w="med" len="med"/>
              </a:ln>
            </p:spPr>
            <p:txBody>
              <a:bodyPr anchor="ctr" anchorCtr="0"/>
              <a:p>
                <a:pPr>
                  <a:buClrTx/>
                  <a:buFontTx/>
                </a:pPr>
                <a:endParaRPr lang="zh-CN" altLang="en-US" sz="1400" dirty="0">
                  <a:latin typeface="Arial" panose="020B0604020202020204" pitchFamily="34" charset="0"/>
                  <a:ea typeface="宋体" panose="02010600030101010101" pitchFamily="2" charset="-122"/>
                </a:endParaRPr>
              </a:p>
            </p:txBody>
          </p:sp>
          <p:sp>
            <p:nvSpPr>
              <p:cNvPr id="87049" name="Text Box 23"/>
              <p:cNvSpPr txBox="1"/>
              <p:nvPr/>
            </p:nvSpPr>
            <p:spPr>
              <a:xfrm>
                <a:off x="3120" y="5716"/>
                <a:ext cx="885" cy="288"/>
              </a:xfrm>
              <a:prstGeom prst="rect">
                <a:avLst/>
              </a:prstGeom>
              <a:solidFill>
                <a:srgbClr val="FFFFFF"/>
              </a:solidFill>
              <a:ln w="6350" cap="flat" cmpd="sng">
                <a:solidFill>
                  <a:srgbClr val="000000"/>
                </a:solidFill>
                <a:prstDash val="solid"/>
                <a:miter/>
                <a:headEnd type="none" w="med" len="med"/>
                <a:tailEnd type="none" w="med" len="med"/>
              </a:ln>
            </p:spPr>
            <p:txBody>
              <a:bodyPr lIns="0" tIns="0" rIns="0" bIns="0" anchor="ctr" anchorCtr="0"/>
              <a:p>
                <a:pPr algn="ctr">
                  <a:buClrTx/>
                  <a:buFontTx/>
                </a:pPr>
                <a:r>
                  <a:rPr lang="zh-CN" altLang="zh-CN" sz="1400" b="0" dirty="0">
                    <a:latin typeface="Times New Roman" panose="02020603050405020304" pitchFamily="18" charset="0"/>
                    <a:ea typeface="宋体" panose="02010600030101010101" pitchFamily="2" charset="-122"/>
                  </a:rPr>
                  <a:t>双工</a:t>
                </a:r>
                <a:endParaRPr lang="zh-CN" altLang="zh-CN" sz="1400" b="0" dirty="0">
                  <a:latin typeface="Arial" panose="020B0604020202020204" pitchFamily="34" charset="0"/>
                  <a:ea typeface="宋体" panose="02010600030101010101" pitchFamily="2" charset="-122"/>
                </a:endParaRPr>
              </a:p>
            </p:txBody>
          </p:sp>
          <p:sp>
            <p:nvSpPr>
              <p:cNvPr id="87050" name="Text Box 22"/>
              <p:cNvSpPr txBox="1"/>
              <p:nvPr/>
            </p:nvSpPr>
            <p:spPr>
              <a:xfrm>
                <a:off x="3120" y="6004"/>
                <a:ext cx="885" cy="975"/>
              </a:xfrm>
              <a:prstGeom prst="rect">
                <a:avLst/>
              </a:prstGeom>
              <a:solidFill>
                <a:srgbClr val="FFFFFF"/>
              </a:solidFill>
              <a:ln w="6350" cap="flat" cmpd="sng">
                <a:solidFill>
                  <a:srgbClr val="000000"/>
                </a:solidFill>
                <a:prstDash val="solid"/>
                <a:miter/>
                <a:headEnd type="none" w="med" len="med"/>
                <a:tailEnd type="none" w="med" len="med"/>
              </a:ln>
            </p:spPr>
            <p:txBody>
              <a:bodyPr lIns="0" tIns="0" rIns="0" bIns="0" anchor="ctr" anchorCtr="0"/>
              <a:p>
                <a:pPr>
                  <a:buClrTx/>
                  <a:buFontTx/>
                </a:pPr>
                <a:r>
                  <a:rPr lang="zh-CN" altLang="zh-CN" sz="1400" dirty="0">
                    <a:latin typeface="Times New Roman" panose="02020603050405020304" pitchFamily="18" charset="0"/>
                    <a:ea typeface="宋体" panose="02010600030101010101" pitchFamily="2" charset="-122"/>
                  </a:rPr>
                  <a:t>·</a:t>
                </a:r>
                <a:r>
                  <a:rPr lang="en-US" altLang="zh-CN" sz="1400" b="0" dirty="0">
                    <a:latin typeface="Times New Roman" panose="02020603050405020304" pitchFamily="18" charset="0"/>
                    <a:ea typeface="宋体" panose="02010600030101010101" pitchFamily="2" charset="-122"/>
                  </a:rPr>
                  <a:t>TDD</a:t>
                </a:r>
                <a:endParaRPr lang="en-US" altLang="zh-CN" sz="1400" b="0" dirty="0">
                  <a:latin typeface="Arial" panose="020B0604020202020204" pitchFamily="34" charset="0"/>
                  <a:ea typeface="宋体" panose="02010600030101010101" pitchFamily="2" charset="-122"/>
                </a:endParaRPr>
              </a:p>
              <a:p>
                <a:pPr eaLnBrk="0" hangingPunct="0">
                  <a:buClrTx/>
                  <a:buFontTx/>
                </a:pPr>
                <a:r>
                  <a:rPr lang="en-US" altLang="zh-CN" sz="1400" dirty="0">
                    <a:latin typeface="Times New Roman" panose="02020603050405020304" pitchFamily="18" charset="0"/>
                    <a:ea typeface="宋体" panose="02010600030101010101" pitchFamily="2" charset="-122"/>
                  </a:rPr>
                  <a:t>·</a:t>
                </a:r>
                <a:r>
                  <a:rPr lang="en-US" altLang="zh-CN" sz="1400" b="0" dirty="0">
                    <a:latin typeface="Times New Roman" panose="02020603050405020304" pitchFamily="18" charset="0"/>
                    <a:ea typeface="宋体" panose="02010600030101010101" pitchFamily="2" charset="-122"/>
                  </a:rPr>
                  <a:t>FDD</a:t>
                </a:r>
                <a:endParaRPr lang="en-US" altLang="zh-CN" sz="1400" b="0" dirty="0">
                  <a:latin typeface="Arial" panose="020B0604020202020204" pitchFamily="34" charset="0"/>
                  <a:ea typeface="宋体" panose="02010600030101010101" pitchFamily="2" charset="-122"/>
                </a:endParaRPr>
              </a:p>
              <a:p>
                <a:pPr eaLnBrk="0" hangingPunct="0">
                  <a:buClrTx/>
                  <a:buFontTx/>
                </a:pPr>
                <a:r>
                  <a:rPr lang="en-US" altLang="zh-CN" sz="1400" dirty="0">
                    <a:latin typeface="Times New Roman" panose="02020603050405020304" pitchFamily="18" charset="0"/>
                    <a:ea typeface="宋体" panose="02010600030101010101" pitchFamily="2" charset="-122"/>
                  </a:rPr>
                  <a:t>·</a:t>
                </a:r>
                <a:r>
                  <a:rPr lang="zh-CN" altLang="en-US" sz="1400" b="0" dirty="0">
                    <a:latin typeface="Times New Roman" panose="02020603050405020304" pitchFamily="18" charset="0"/>
                    <a:ea typeface="宋体" panose="02010600030101010101" pitchFamily="2" charset="-122"/>
                  </a:rPr>
                  <a:t>灵活双工</a:t>
                </a:r>
                <a:endParaRPr lang="zh-CN" altLang="en-US" sz="1400" b="0" dirty="0">
                  <a:latin typeface="Arial" panose="020B0604020202020204" pitchFamily="34" charset="0"/>
                  <a:ea typeface="宋体" panose="02010600030101010101" pitchFamily="2" charset="-122"/>
                </a:endParaRPr>
              </a:p>
              <a:p>
                <a:pPr eaLnBrk="0" hangingPunct="0">
                  <a:buClrTx/>
                  <a:buFontTx/>
                </a:pPr>
                <a:r>
                  <a:rPr lang="en-US" altLang="zh-CN" sz="1400" dirty="0">
                    <a:latin typeface="Times New Roman" panose="02020603050405020304" pitchFamily="18" charset="0"/>
                    <a:ea typeface="宋体" panose="02010600030101010101" pitchFamily="2" charset="-122"/>
                  </a:rPr>
                  <a:t>·</a:t>
                </a:r>
                <a:r>
                  <a:rPr lang="zh-CN" altLang="en-US" sz="1400" b="0" dirty="0">
                    <a:latin typeface="Times New Roman" panose="02020603050405020304" pitchFamily="18" charset="0"/>
                    <a:ea typeface="宋体" panose="02010600030101010101" pitchFamily="2" charset="-122"/>
                  </a:rPr>
                  <a:t>全双工</a:t>
                </a:r>
                <a:endParaRPr lang="zh-CN" altLang="en-US" sz="1400" b="0" dirty="0">
                  <a:latin typeface="Arial" panose="020B0604020202020204" pitchFamily="34" charset="0"/>
                  <a:ea typeface="宋体" panose="02010600030101010101" pitchFamily="2" charset="-122"/>
                </a:endParaRPr>
              </a:p>
            </p:txBody>
          </p:sp>
          <p:sp>
            <p:nvSpPr>
              <p:cNvPr id="87051" name="Text Box 21"/>
              <p:cNvSpPr txBox="1"/>
              <p:nvPr/>
            </p:nvSpPr>
            <p:spPr>
              <a:xfrm>
                <a:off x="4076" y="5716"/>
                <a:ext cx="885" cy="288"/>
              </a:xfrm>
              <a:prstGeom prst="rect">
                <a:avLst/>
              </a:prstGeom>
              <a:solidFill>
                <a:srgbClr val="FFFFFF"/>
              </a:solidFill>
              <a:ln w="6350" cap="flat" cmpd="sng">
                <a:solidFill>
                  <a:srgbClr val="000000"/>
                </a:solidFill>
                <a:prstDash val="solid"/>
                <a:miter/>
                <a:headEnd type="none" w="med" len="med"/>
                <a:tailEnd type="none" w="med" len="med"/>
              </a:ln>
            </p:spPr>
            <p:txBody>
              <a:bodyPr lIns="0" tIns="0" rIns="0" bIns="0" anchor="ctr" anchorCtr="0"/>
              <a:p>
                <a:pPr algn="ctr">
                  <a:buClrTx/>
                  <a:buFontTx/>
                </a:pPr>
                <a:r>
                  <a:rPr lang="zh-CN" altLang="zh-CN" sz="1400" b="0" dirty="0">
                    <a:latin typeface="Times New Roman" panose="02020603050405020304" pitchFamily="18" charset="0"/>
                    <a:ea typeface="宋体" panose="02010600030101010101" pitchFamily="2" charset="-122"/>
                  </a:rPr>
                  <a:t>波形</a:t>
                </a:r>
                <a:endParaRPr lang="zh-CN" altLang="zh-CN" sz="1400" b="0" dirty="0">
                  <a:latin typeface="Arial" panose="020B0604020202020204" pitchFamily="34" charset="0"/>
                  <a:ea typeface="宋体" panose="02010600030101010101" pitchFamily="2" charset="-122"/>
                </a:endParaRPr>
              </a:p>
            </p:txBody>
          </p:sp>
          <p:sp>
            <p:nvSpPr>
              <p:cNvPr id="87052" name="Text Box 20"/>
              <p:cNvSpPr txBox="1"/>
              <p:nvPr/>
            </p:nvSpPr>
            <p:spPr>
              <a:xfrm>
                <a:off x="4076" y="6004"/>
                <a:ext cx="885" cy="975"/>
              </a:xfrm>
              <a:prstGeom prst="rect">
                <a:avLst/>
              </a:prstGeom>
              <a:solidFill>
                <a:srgbClr val="FFFFFF"/>
              </a:solidFill>
              <a:ln w="6350" cap="flat" cmpd="sng">
                <a:solidFill>
                  <a:srgbClr val="000000"/>
                </a:solidFill>
                <a:prstDash val="solid"/>
                <a:miter/>
                <a:headEnd type="none" w="med" len="med"/>
                <a:tailEnd type="none" w="med" len="med"/>
              </a:ln>
            </p:spPr>
            <p:txBody>
              <a:bodyPr lIns="0" tIns="0" rIns="0" bIns="0" anchor="ctr" anchorCtr="0"/>
              <a:p>
                <a:pPr>
                  <a:buClrTx/>
                  <a:buFontTx/>
                </a:pPr>
                <a:r>
                  <a:rPr lang="zh-CN" altLang="zh-CN" sz="1400" dirty="0">
                    <a:latin typeface="Times New Roman" panose="02020603050405020304" pitchFamily="18" charset="0"/>
                    <a:ea typeface="宋体" panose="02010600030101010101" pitchFamily="2" charset="-122"/>
                  </a:rPr>
                  <a:t>·</a:t>
                </a:r>
                <a:r>
                  <a:rPr lang="en-US" altLang="zh-CN" sz="1400" b="0" dirty="0">
                    <a:latin typeface="Times New Roman" panose="02020603050405020304" pitchFamily="18" charset="0"/>
                    <a:ea typeface="宋体" panose="02010600030101010101" pitchFamily="2" charset="-122"/>
                  </a:rPr>
                  <a:t>OFDM</a:t>
                </a:r>
                <a:endParaRPr lang="en-US" altLang="zh-CN" sz="1400" b="0" dirty="0">
                  <a:latin typeface="Arial" panose="020B0604020202020204" pitchFamily="34" charset="0"/>
                  <a:ea typeface="宋体" panose="02010600030101010101" pitchFamily="2" charset="-122"/>
                </a:endParaRPr>
              </a:p>
              <a:p>
                <a:pPr eaLnBrk="0" hangingPunct="0">
                  <a:buClrTx/>
                  <a:buFontTx/>
                </a:pPr>
                <a:r>
                  <a:rPr lang="en-US" altLang="zh-CN" sz="1400" dirty="0">
                    <a:latin typeface="Times New Roman" panose="02020603050405020304" pitchFamily="18" charset="0"/>
                    <a:ea typeface="宋体" panose="02010600030101010101" pitchFamily="2" charset="-122"/>
                  </a:rPr>
                  <a:t>·</a:t>
                </a:r>
                <a:r>
                  <a:rPr lang="zh-CN" altLang="en-US" sz="1400" b="0" dirty="0">
                    <a:latin typeface="Times New Roman" panose="02020603050405020304" pitchFamily="18" charset="0"/>
                    <a:ea typeface="宋体" panose="02010600030101010101" pitchFamily="2" charset="-122"/>
                  </a:rPr>
                  <a:t>单载波</a:t>
                </a:r>
                <a:endParaRPr lang="zh-CN" altLang="en-US" sz="1400" b="0" dirty="0">
                  <a:latin typeface="Arial" panose="020B0604020202020204" pitchFamily="34" charset="0"/>
                  <a:ea typeface="宋体" panose="02010600030101010101" pitchFamily="2" charset="-122"/>
                </a:endParaRPr>
              </a:p>
              <a:p>
                <a:pPr eaLnBrk="0" hangingPunct="0">
                  <a:buClrTx/>
                  <a:buFontTx/>
                </a:pPr>
                <a:r>
                  <a:rPr lang="en-US" altLang="zh-CN" sz="1400" dirty="0">
                    <a:latin typeface="Times New Roman" panose="02020603050405020304" pitchFamily="18" charset="0"/>
                    <a:ea typeface="宋体" panose="02010600030101010101" pitchFamily="2" charset="-122"/>
                  </a:rPr>
                  <a:t>·</a:t>
                </a:r>
                <a:r>
                  <a:rPr lang="en-US" altLang="zh-CN" sz="1400" b="0" dirty="0">
                    <a:latin typeface="Times New Roman" panose="02020603050405020304" pitchFamily="18" charset="0"/>
                    <a:ea typeface="宋体" panose="02010600030101010101" pitchFamily="2" charset="-122"/>
                  </a:rPr>
                  <a:t>F-OFDM</a:t>
                </a:r>
                <a:endParaRPr lang="en-US" altLang="zh-CN" sz="1400" b="0" dirty="0">
                  <a:latin typeface="Arial" panose="020B0604020202020204" pitchFamily="34" charset="0"/>
                  <a:ea typeface="宋体" panose="02010600030101010101" pitchFamily="2" charset="-122"/>
                </a:endParaRPr>
              </a:p>
              <a:p>
                <a:pPr eaLnBrk="0" hangingPunct="0">
                  <a:buClrTx/>
                  <a:buFontTx/>
                </a:pPr>
                <a:r>
                  <a:rPr lang="en-US" altLang="zh-CN" sz="1400" dirty="0">
                    <a:latin typeface="Times New Roman" panose="02020603050405020304" pitchFamily="18" charset="0"/>
                    <a:ea typeface="宋体" panose="02010600030101010101" pitchFamily="2" charset="-122"/>
                  </a:rPr>
                  <a:t>·</a:t>
                </a:r>
                <a:r>
                  <a:rPr lang="en-US" altLang="zh-CN" sz="1400" b="0" dirty="0">
                    <a:latin typeface="Times New Roman" panose="02020603050405020304" pitchFamily="18" charset="0"/>
                    <a:ea typeface="宋体" panose="02010600030101010101" pitchFamily="2" charset="-122"/>
                  </a:rPr>
                  <a:t>FBMC</a:t>
                </a:r>
                <a:endParaRPr lang="en-US" altLang="zh-CN" sz="1400" b="0" dirty="0">
                  <a:latin typeface="Arial" panose="020B0604020202020204" pitchFamily="34" charset="0"/>
                  <a:ea typeface="宋体" panose="02010600030101010101" pitchFamily="2" charset="-122"/>
                </a:endParaRPr>
              </a:p>
              <a:p>
                <a:pPr eaLnBrk="0" hangingPunct="0">
                  <a:buClrTx/>
                  <a:buFontTx/>
                </a:pPr>
                <a:r>
                  <a:rPr lang="en-US" altLang="zh-CN" sz="1400" dirty="0">
                    <a:latin typeface="Times New Roman" panose="02020603050405020304" pitchFamily="18" charset="0"/>
                    <a:ea typeface="宋体" panose="02010600030101010101" pitchFamily="2" charset="-122"/>
                  </a:rPr>
                  <a:t>·</a:t>
                </a:r>
                <a:r>
                  <a:rPr lang="en-US" altLang="zh-CN" sz="1400" b="0" dirty="0">
                    <a:latin typeface="Times New Roman" panose="02020603050405020304" pitchFamily="18" charset="0"/>
                    <a:ea typeface="宋体" panose="02010600030101010101" pitchFamily="2" charset="-122"/>
                  </a:rPr>
                  <a:t>UFMC</a:t>
                </a:r>
                <a:endParaRPr lang="en-US" altLang="zh-CN" sz="1400" b="0" dirty="0">
                  <a:latin typeface="Arial" panose="020B0604020202020204" pitchFamily="34" charset="0"/>
                  <a:ea typeface="宋体" panose="02010600030101010101" pitchFamily="2" charset="-122"/>
                </a:endParaRPr>
              </a:p>
            </p:txBody>
          </p:sp>
          <p:sp>
            <p:nvSpPr>
              <p:cNvPr id="87053" name="Text Box 19"/>
              <p:cNvSpPr txBox="1"/>
              <p:nvPr/>
            </p:nvSpPr>
            <p:spPr>
              <a:xfrm>
                <a:off x="5008" y="5716"/>
                <a:ext cx="884" cy="288"/>
              </a:xfrm>
              <a:prstGeom prst="rect">
                <a:avLst/>
              </a:prstGeom>
              <a:solidFill>
                <a:srgbClr val="FFFFFF"/>
              </a:solidFill>
              <a:ln w="6350" cap="flat" cmpd="sng">
                <a:solidFill>
                  <a:srgbClr val="000000"/>
                </a:solidFill>
                <a:prstDash val="solid"/>
                <a:miter/>
                <a:headEnd type="none" w="med" len="med"/>
                <a:tailEnd type="none" w="med" len="med"/>
              </a:ln>
            </p:spPr>
            <p:txBody>
              <a:bodyPr lIns="0" tIns="0" rIns="0" bIns="0" anchor="ctr" anchorCtr="0"/>
              <a:p>
                <a:pPr algn="ctr">
                  <a:buClrTx/>
                  <a:buFontTx/>
                </a:pPr>
                <a:r>
                  <a:rPr lang="zh-CN" altLang="zh-CN" sz="1400" b="0" dirty="0">
                    <a:latin typeface="Times New Roman" panose="02020603050405020304" pitchFamily="18" charset="0"/>
                    <a:ea typeface="宋体" panose="02010600030101010101" pitchFamily="2" charset="-122"/>
                  </a:rPr>
                  <a:t>天线</a:t>
                </a:r>
                <a:endParaRPr lang="zh-CN" altLang="zh-CN" sz="1400" b="0" dirty="0">
                  <a:latin typeface="Arial" panose="020B0604020202020204" pitchFamily="34" charset="0"/>
                  <a:ea typeface="宋体" panose="02010600030101010101" pitchFamily="2" charset="-122"/>
                </a:endParaRPr>
              </a:p>
            </p:txBody>
          </p:sp>
          <p:sp>
            <p:nvSpPr>
              <p:cNvPr id="87054" name="Text Box 18"/>
              <p:cNvSpPr txBox="1"/>
              <p:nvPr/>
            </p:nvSpPr>
            <p:spPr>
              <a:xfrm>
                <a:off x="5008" y="6004"/>
                <a:ext cx="884" cy="975"/>
              </a:xfrm>
              <a:prstGeom prst="rect">
                <a:avLst/>
              </a:prstGeom>
              <a:solidFill>
                <a:srgbClr val="FFFFFF"/>
              </a:solidFill>
              <a:ln w="6350" cap="flat" cmpd="sng">
                <a:solidFill>
                  <a:srgbClr val="000000"/>
                </a:solidFill>
                <a:prstDash val="solid"/>
                <a:miter/>
                <a:headEnd type="none" w="med" len="med"/>
                <a:tailEnd type="none" w="med" len="med"/>
              </a:ln>
            </p:spPr>
            <p:txBody>
              <a:bodyPr lIns="0" tIns="0" rIns="0" bIns="0" anchor="ctr" anchorCtr="0"/>
              <a:p>
                <a:pPr indent="95250">
                  <a:buClrTx/>
                  <a:buFontTx/>
                </a:pPr>
                <a:r>
                  <a:rPr lang="zh-CN" altLang="zh-CN" sz="1400" dirty="0">
                    <a:latin typeface="Times New Roman" panose="02020603050405020304" pitchFamily="18" charset="0"/>
                    <a:ea typeface="宋体" panose="02010600030101010101" pitchFamily="2" charset="-122"/>
                  </a:rPr>
                  <a:t>·</a:t>
                </a:r>
                <a:r>
                  <a:rPr lang="zh-CN" altLang="zh-CN" sz="1400" b="0" dirty="0">
                    <a:latin typeface="Times New Roman" panose="02020603050405020304" pitchFamily="18" charset="0"/>
                    <a:ea typeface="宋体" panose="02010600030101010101" pitchFamily="2" charset="-122"/>
                  </a:rPr>
                  <a:t>大规模天线</a:t>
                </a:r>
                <a:endParaRPr lang="zh-CN" altLang="zh-CN" sz="1400" b="0" dirty="0">
                  <a:latin typeface="Arial" panose="020B0604020202020204" pitchFamily="34" charset="0"/>
                  <a:ea typeface="宋体" panose="02010600030101010101" pitchFamily="2" charset="-122"/>
                </a:endParaRPr>
              </a:p>
              <a:p>
                <a:pPr indent="95250" eaLnBrk="0" hangingPunct="0">
                  <a:buClrTx/>
                  <a:buFontTx/>
                </a:pPr>
                <a:r>
                  <a:rPr lang="zh-CN" altLang="zh-CN" sz="1400" dirty="0">
                    <a:latin typeface="Times New Roman" panose="02020603050405020304" pitchFamily="18" charset="0"/>
                    <a:ea typeface="宋体" panose="02010600030101010101" pitchFamily="2" charset="-122"/>
                  </a:rPr>
                  <a:t>·</a:t>
                </a:r>
                <a:r>
                  <a:rPr lang="zh-CN" altLang="zh-CN" sz="1400" b="0" dirty="0">
                    <a:latin typeface="Times New Roman" panose="02020603050405020304" pitchFamily="18" charset="0"/>
                    <a:ea typeface="宋体" panose="02010600030101010101" pitchFamily="2" charset="-122"/>
                  </a:rPr>
                  <a:t>集中式</a:t>
                </a:r>
                <a:r>
                  <a:rPr lang="en-US" altLang="zh-CN" sz="1400" b="0" dirty="0">
                    <a:latin typeface="Times New Roman" panose="02020603050405020304" pitchFamily="18" charset="0"/>
                    <a:ea typeface="宋体" panose="02010600030101010101" pitchFamily="2" charset="-122"/>
                  </a:rPr>
                  <a:t>/</a:t>
                </a:r>
                <a:endParaRPr lang="en-US" altLang="zh-CN" sz="1400" b="0" dirty="0">
                  <a:latin typeface="Arial" panose="020B0604020202020204" pitchFamily="34" charset="0"/>
                  <a:ea typeface="宋体" panose="02010600030101010101" pitchFamily="2" charset="-122"/>
                </a:endParaRPr>
              </a:p>
              <a:p>
                <a:pPr indent="95250" eaLnBrk="0" hangingPunct="0">
                  <a:buClrTx/>
                  <a:buFontTx/>
                </a:pPr>
                <a:r>
                  <a:rPr lang="zh-CN" altLang="en-US" sz="1400" b="0" dirty="0">
                    <a:latin typeface="Times New Roman" panose="02020603050405020304" pitchFamily="18" charset="0"/>
                    <a:ea typeface="宋体" panose="02010600030101010101" pitchFamily="2" charset="-122"/>
                  </a:rPr>
                  <a:t>分布式</a:t>
                </a:r>
                <a:endParaRPr lang="zh-CN" altLang="en-US" sz="1400" b="0" dirty="0">
                  <a:latin typeface="Arial" panose="020B0604020202020204" pitchFamily="34" charset="0"/>
                  <a:ea typeface="宋体" panose="02010600030101010101" pitchFamily="2" charset="-122"/>
                </a:endParaRPr>
              </a:p>
            </p:txBody>
          </p:sp>
          <p:sp>
            <p:nvSpPr>
              <p:cNvPr id="87055" name="Text Box 17"/>
              <p:cNvSpPr txBox="1"/>
              <p:nvPr/>
            </p:nvSpPr>
            <p:spPr>
              <a:xfrm>
                <a:off x="5965" y="5716"/>
                <a:ext cx="884" cy="288"/>
              </a:xfrm>
              <a:prstGeom prst="rect">
                <a:avLst/>
              </a:prstGeom>
              <a:solidFill>
                <a:srgbClr val="FFFFFF"/>
              </a:solidFill>
              <a:ln w="6350" cap="flat" cmpd="sng">
                <a:solidFill>
                  <a:srgbClr val="000000"/>
                </a:solidFill>
                <a:prstDash val="solid"/>
                <a:miter/>
                <a:headEnd type="none" w="med" len="med"/>
                <a:tailEnd type="none" w="med" len="med"/>
              </a:ln>
            </p:spPr>
            <p:txBody>
              <a:bodyPr lIns="0" tIns="0" rIns="0" bIns="0" anchor="ctr" anchorCtr="0"/>
              <a:p>
                <a:pPr algn="ctr">
                  <a:buClrTx/>
                  <a:buFontTx/>
                </a:pPr>
                <a:r>
                  <a:rPr lang="zh-CN" altLang="zh-CN" sz="1400" b="0" dirty="0">
                    <a:latin typeface="Times New Roman" panose="02020603050405020304" pitchFamily="18" charset="0"/>
                    <a:ea typeface="宋体" panose="02010600030101010101" pitchFamily="2" charset="-122"/>
                  </a:rPr>
                  <a:t>多址</a:t>
                </a:r>
                <a:endParaRPr lang="zh-CN" altLang="zh-CN" sz="1400" b="0" dirty="0">
                  <a:latin typeface="Arial" panose="020B0604020202020204" pitchFamily="34" charset="0"/>
                  <a:ea typeface="宋体" panose="02010600030101010101" pitchFamily="2" charset="-122"/>
                </a:endParaRPr>
              </a:p>
            </p:txBody>
          </p:sp>
          <p:sp>
            <p:nvSpPr>
              <p:cNvPr id="87056" name="Text Box 16"/>
              <p:cNvSpPr txBox="1"/>
              <p:nvPr/>
            </p:nvSpPr>
            <p:spPr>
              <a:xfrm>
                <a:off x="5965" y="6004"/>
                <a:ext cx="884" cy="975"/>
              </a:xfrm>
              <a:prstGeom prst="rect">
                <a:avLst/>
              </a:prstGeom>
              <a:solidFill>
                <a:srgbClr val="FFFFFF"/>
              </a:solidFill>
              <a:ln w="6350" cap="flat" cmpd="sng">
                <a:solidFill>
                  <a:srgbClr val="000000"/>
                </a:solidFill>
                <a:prstDash val="solid"/>
                <a:miter/>
                <a:headEnd type="none" w="med" len="med"/>
                <a:tailEnd type="none" w="med" len="med"/>
              </a:ln>
            </p:spPr>
            <p:txBody>
              <a:bodyPr lIns="0" tIns="0" rIns="0" bIns="0" anchor="ctr" anchorCtr="0"/>
              <a:p>
                <a:pPr>
                  <a:buClrTx/>
                  <a:buFontTx/>
                </a:pPr>
                <a:r>
                  <a:rPr lang="zh-CN" altLang="zh-CN" sz="1400" dirty="0">
                    <a:latin typeface="Times New Roman" panose="02020603050405020304" pitchFamily="18" charset="0"/>
                    <a:ea typeface="宋体" panose="02010600030101010101" pitchFamily="2" charset="-122"/>
                  </a:rPr>
                  <a:t>·</a:t>
                </a:r>
                <a:r>
                  <a:rPr lang="en-US" altLang="zh-CN" sz="1400" b="0" dirty="0">
                    <a:latin typeface="Times New Roman" panose="02020603050405020304" pitchFamily="18" charset="0"/>
                    <a:ea typeface="宋体" panose="02010600030101010101" pitchFamily="2" charset="-122"/>
                  </a:rPr>
                  <a:t>OFDMA</a:t>
                </a:r>
                <a:endParaRPr lang="en-US" altLang="zh-CN" sz="1400" b="0" dirty="0">
                  <a:latin typeface="Arial" panose="020B0604020202020204" pitchFamily="34" charset="0"/>
                  <a:ea typeface="宋体" panose="02010600030101010101" pitchFamily="2" charset="-122"/>
                </a:endParaRPr>
              </a:p>
              <a:p>
                <a:pPr eaLnBrk="0" hangingPunct="0">
                  <a:buClrTx/>
                  <a:buFontTx/>
                </a:pPr>
                <a:r>
                  <a:rPr lang="en-US" altLang="zh-CN" sz="1400" dirty="0">
                    <a:latin typeface="Times New Roman" panose="02020603050405020304" pitchFamily="18" charset="0"/>
                    <a:ea typeface="宋体" panose="02010600030101010101" pitchFamily="2" charset="-122"/>
                  </a:rPr>
                  <a:t>·</a:t>
                </a:r>
                <a:r>
                  <a:rPr lang="en-US" altLang="zh-CN" sz="1400" b="0" dirty="0">
                    <a:latin typeface="Times New Roman" panose="02020603050405020304" pitchFamily="18" charset="0"/>
                    <a:ea typeface="宋体" panose="02010600030101010101" pitchFamily="2" charset="-122"/>
                  </a:rPr>
                  <a:t>SCMA</a:t>
                </a:r>
                <a:endParaRPr lang="en-US" altLang="zh-CN" sz="1400" b="0" dirty="0">
                  <a:latin typeface="Arial" panose="020B0604020202020204" pitchFamily="34" charset="0"/>
                  <a:ea typeface="宋体" panose="02010600030101010101" pitchFamily="2" charset="-122"/>
                </a:endParaRPr>
              </a:p>
              <a:p>
                <a:pPr eaLnBrk="0" hangingPunct="0">
                  <a:buClrTx/>
                  <a:buFontTx/>
                </a:pPr>
                <a:r>
                  <a:rPr lang="en-US" altLang="zh-CN" sz="1400" dirty="0">
                    <a:latin typeface="Times New Roman" panose="02020603050405020304" pitchFamily="18" charset="0"/>
                    <a:ea typeface="宋体" panose="02010600030101010101" pitchFamily="2" charset="-122"/>
                  </a:rPr>
                  <a:t>·</a:t>
                </a:r>
                <a:r>
                  <a:rPr lang="en-US" altLang="zh-CN" sz="1400" b="0" dirty="0">
                    <a:latin typeface="Times New Roman" panose="02020603050405020304" pitchFamily="18" charset="0"/>
                    <a:ea typeface="宋体" panose="02010600030101010101" pitchFamily="2" charset="-122"/>
                  </a:rPr>
                  <a:t>PDMA</a:t>
                </a:r>
                <a:endParaRPr lang="en-US" altLang="zh-CN" sz="1400" b="0" dirty="0">
                  <a:latin typeface="Arial" panose="020B0604020202020204" pitchFamily="34" charset="0"/>
                  <a:ea typeface="宋体" panose="02010600030101010101" pitchFamily="2" charset="-122"/>
                </a:endParaRPr>
              </a:p>
              <a:p>
                <a:pPr eaLnBrk="0" hangingPunct="0">
                  <a:buClrTx/>
                  <a:buFontTx/>
                </a:pPr>
                <a:r>
                  <a:rPr lang="en-US" altLang="zh-CN" sz="1400" dirty="0">
                    <a:latin typeface="Times New Roman" panose="02020603050405020304" pitchFamily="18" charset="0"/>
                    <a:ea typeface="宋体" panose="02010600030101010101" pitchFamily="2" charset="-122"/>
                  </a:rPr>
                  <a:t>·</a:t>
                </a:r>
                <a:r>
                  <a:rPr lang="en-US" altLang="zh-CN" sz="1400" b="0" dirty="0">
                    <a:latin typeface="Times New Roman" panose="02020603050405020304" pitchFamily="18" charset="0"/>
                    <a:ea typeface="宋体" panose="02010600030101010101" pitchFamily="2" charset="-122"/>
                  </a:rPr>
                  <a:t>MUSA</a:t>
                </a:r>
                <a:endParaRPr lang="en-US" altLang="zh-CN" sz="1400" b="0" dirty="0">
                  <a:latin typeface="Arial" panose="020B0604020202020204" pitchFamily="34" charset="0"/>
                  <a:ea typeface="宋体" panose="02010600030101010101" pitchFamily="2" charset="-122"/>
                </a:endParaRPr>
              </a:p>
              <a:p>
                <a:pPr eaLnBrk="0" hangingPunct="0">
                  <a:buClrTx/>
                  <a:buFontTx/>
                </a:pPr>
                <a:r>
                  <a:rPr lang="en-US" altLang="zh-CN" sz="1400" dirty="0">
                    <a:latin typeface="Times New Roman" panose="02020603050405020304" pitchFamily="18" charset="0"/>
                    <a:ea typeface="宋体" panose="02010600030101010101" pitchFamily="2" charset="-122"/>
                  </a:rPr>
                  <a:t>·</a:t>
                </a:r>
                <a:r>
                  <a:rPr lang="en-US" altLang="zh-CN" sz="1400" b="0" dirty="0">
                    <a:latin typeface="Times New Roman" panose="02020603050405020304" pitchFamily="18" charset="0"/>
                    <a:ea typeface="宋体" panose="02010600030101010101" pitchFamily="2" charset="-122"/>
                  </a:rPr>
                  <a:t>NOMA</a:t>
                </a:r>
                <a:endParaRPr lang="en-US" altLang="zh-CN" sz="1400" b="0" dirty="0">
                  <a:latin typeface="Arial" panose="020B0604020202020204" pitchFamily="34" charset="0"/>
                  <a:ea typeface="宋体" panose="02010600030101010101" pitchFamily="2" charset="-122"/>
                </a:endParaRPr>
              </a:p>
            </p:txBody>
          </p:sp>
          <p:sp>
            <p:nvSpPr>
              <p:cNvPr id="87057" name="Text Box 15"/>
              <p:cNvSpPr txBox="1"/>
              <p:nvPr/>
            </p:nvSpPr>
            <p:spPr>
              <a:xfrm>
                <a:off x="6930" y="5716"/>
                <a:ext cx="885" cy="288"/>
              </a:xfrm>
              <a:prstGeom prst="rect">
                <a:avLst/>
              </a:prstGeom>
              <a:solidFill>
                <a:srgbClr val="FFFFFF"/>
              </a:solidFill>
              <a:ln w="6350" cap="flat" cmpd="sng">
                <a:solidFill>
                  <a:srgbClr val="000000"/>
                </a:solidFill>
                <a:prstDash val="solid"/>
                <a:miter/>
                <a:headEnd type="none" w="med" len="med"/>
                <a:tailEnd type="none" w="med" len="med"/>
              </a:ln>
            </p:spPr>
            <p:txBody>
              <a:bodyPr lIns="0" tIns="0" rIns="0" bIns="0" anchor="ctr" anchorCtr="0"/>
              <a:p>
                <a:pPr algn="ctr">
                  <a:buClrTx/>
                  <a:buFontTx/>
                </a:pPr>
                <a:r>
                  <a:rPr lang="zh-CN" altLang="zh-CN" sz="1400" b="0" dirty="0">
                    <a:latin typeface="Times New Roman" panose="02020603050405020304" pitchFamily="18" charset="0"/>
                    <a:ea typeface="宋体" panose="02010600030101010101" pitchFamily="2" charset="-122"/>
                  </a:rPr>
                  <a:t>调制编码</a:t>
                </a:r>
                <a:endParaRPr lang="zh-CN" altLang="zh-CN" sz="1400" b="0" dirty="0">
                  <a:latin typeface="Arial" panose="020B0604020202020204" pitchFamily="34" charset="0"/>
                  <a:ea typeface="宋体" panose="02010600030101010101" pitchFamily="2" charset="-122"/>
                </a:endParaRPr>
              </a:p>
            </p:txBody>
          </p:sp>
          <p:sp>
            <p:nvSpPr>
              <p:cNvPr id="87058" name="Text Box 14"/>
              <p:cNvSpPr txBox="1"/>
              <p:nvPr/>
            </p:nvSpPr>
            <p:spPr>
              <a:xfrm>
                <a:off x="6930" y="6004"/>
                <a:ext cx="885" cy="975"/>
              </a:xfrm>
              <a:prstGeom prst="rect">
                <a:avLst/>
              </a:prstGeom>
              <a:solidFill>
                <a:srgbClr val="FFFFFF"/>
              </a:solidFill>
              <a:ln w="6350" cap="flat" cmpd="sng">
                <a:solidFill>
                  <a:srgbClr val="000000"/>
                </a:solidFill>
                <a:prstDash val="solid"/>
                <a:miter/>
                <a:headEnd type="none" w="med" len="med"/>
                <a:tailEnd type="none" w="med" len="med"/>
              </a:ln>
            </p:spPr>
            <p:txBody>
              <a:bodyPr lIns="0" tIns="0" rIns="0" bIns="0" anchor="ctr" anchorCtr="0"/>
              <a:p>
                <a:pPr>
                  <a:buClrTx/>
                  <a:buFontTx/>
                </a:pPr>
                <a:r>
                  <a:rPr lang="zh-CN" altLang="zh-CN" sz="1400" dirty="0">
                    <a:latin typeface="Times New Roman" panose="02020603050405020304" pitchFamily="18" charset="0"/>
                    <a:ea typeface="宋体" panose="02010600030101010101" pitchFamily="2" charset="-122"/>
                  </a:rPr>
                  <a:t>·</a:t>
                </a:r>
                <a:r>
                  <a:rPr lang="zh-CN" altLang="zh-CN" sz="1400" b="0" dirty="0">
                    <a:latin typeface="Times New Roman" panose="02020603050405020304" pitchFamily="18" charset="0"/>
                    <a:ea typeface="宋体" panose="02010600030101010101" pitchFamily="2" charset="-122"/>
                  </a:rPr>
                  <a:t>极化码</a:t>
                </a:r>
                <a:endParaRPr lang="zh-CN" altLang="zh-CN" sz="1400" b="0" dirty="0">
                  <a:latin typeface="Arial" panose="020B0604020202020204" pitchFamily="34" charset="0"/>
                  <a:ea typeface="宋体" panose="02010600030101010101" pitchFamily="2" charset="-122"/>
                </a:endParaRPr>
              </a:p>
              <a:p>
                <a:pPr eaLnBrk="0" hangingPunct="0">
                  <a:buClrTx/>
                  <a:buFontTx/>
                </a:pPr>
                <a:r>
                  <a:rPr lang="zh-CN" altLang="zh-CN" sz="1400" dirty="0">
                    <a:latin typeface="Times New Roman" panose="02020603050405020304" pitchFamily="18" charset="0"/>
                    <a:ea typeface="宋体" panose="02010600030101010101" pitchFamily="2" charset="-122"/>
                  </a:rPr>
                  <a:t>·</a:t>
                </a:r>
                <a:r>
                  <a:rPr lang="zh-CN" altLang="zh-CN" sz="1400" b="0" dirty="0">
                    <a:latin typeface="Times New Roman" panose="02020603050405020304" pitchFamily="18" charset="0"/>
                    <a:ea typeface="宋体" panose="02010600030101010101" pitchFamily="2" charset="-122"/>
                  </a:rPr>
                  <a:t>多元</a:t>
                </a:r>
                <a:r>
                  <a:rPr lang="en-US" altLang="zh-CN" sz="1400" b="0" dirty="0">
                    <a:latin typeface="Times New Roman" panose="02020603050405020304" pitchFamily="18" charset="0"/>
                    <a:ea typeface="宋体" panose="02010600030101010101" pitchFamily="2" charset="-122"/>
                  </a:rPr>
                  <a:t>LDPC</a:t>
                </a:r>
                <a:endParaRPr lang="en-US" altLang="zh-CN" sz="1400" b="0" dirty="0">
                  <a:latin typeface="Arial" panose="020B0604020202020204" pitchFamily="34" charset="0"/>
                  <a:ea typeface="宋体" panose="02010600030101010101" pitchFamily="2" charset="-122"/>
                </a:endParaRPr>
              </a:p>
              <a:p>
                <a:pPr eaLnBrk="0" hangingPunct="0">
                  <a:buClrTx/>
                  <a:buFontTx/>
                </a:pPr>
                <a:r>
                  <a:rPr lang="en-US" altLang="zh-CN" sz="1400" dirty="0">
                    <a:latin typeface="Times New Roman" panose="02020603050405020304" pitchFamily="18" charset="0"/>
                    <a:ea typeface="宋体" panose="02010600030101010101" pitchFamily="2" charset="-122"/>
                  </a:rPr>
                  <a:t>·</a:t>
                </a:r>
                <a:r>
                  <a:rPr lang="en-US" altLang="zh-CN" sz="1400" b="0" dirty="0">
                    <a:latin typeface="Times New Roman" panose="02020603050405020304" pitchFamily="18" charset="0"/>
                    <a:ea typeface="宋体" panose="02010600030101010101" pitchFamily="2" charset="-122"/>
                  </a:rPr>
                  <a:t>APSK</a:t>
                </a:r>
                <a:endParaRPr lang="en-US" altLang="zh-CN" sz="1400" b="0" dirty="0">
                  <a:latin typeface="Arial" panose="020B0604020202020204" pitchFamily="34" charset="0"/>
                  <a:ea typeface="宋体" panose="02010600030101010101" pitchFamily="2" charset="-122"/>
                </a:endParaRPr>
              </a:p>
              <a:p>
                <a:pPr eaLnBrk="0" hangingPunct="0">
                  <a:buClrTx/>
                  <a:buFontTx/>
                </a:pPr>
                <a:r>
                  <a:rPr lang="en-US" altLang="zh-CN" sz="1400" dirty="0">
                    <a:latin typeface="Times New Roman" panose="02020603050405020304" pitchFamily="18" charset="0"/>
                    <a:ea typeface="宋体" panose="02010600030101010101" pitchFamily="2" charset="-122"/>
                  </a:rPr>
                  <a:t>·</a:t>
                </a:r>
                <a:r>
                  <a:rPr lang="zh-CN" altLang="en-US" sz="1400" b="0" dirty="0">
                    <a:latin typeface="Times New Roman" panose="02020603050405020304" pitchFamily="18" charset="0"/>
                    <a:ea typeface="宋体" panose="02010600030101010101" pitchFamily="2" charset="-122"/>
                  </a:rPr>
                  <a:t>网格编码</a:t>
                </a:r>
                <a:endParaRPr lang="zh-CN" altLang="en-US" sz="1400" b="0" dirty="0">
                  <a:latin typeface="Arial" panose="020B0604020202020204" pitchFamily="34" charset="0"/>
                  <a:ea typeface="宋体" panose="02010600030101010101" pitchFamily="2" charset="-122"/>
                </a:endParaRPr>
              </a:p>
            </p:txBody>
          </p:sp>
          <p:sp>
            <p:nvSpPr>
              <p:cNvPr id="87059" name="Rectangle 13"/>
              <p:cNvSpPr/>
              <p:nvPr/>
            </p:nvSpPr>
            <p:spPr>
              <a:xfrm>
                <a:off x="8025" y="5054"/>
                <a:ext cx="1070" cy="1999"/>
              </a:xfrm>
              <a:prstGeom prst="rect">
                <a:avLst/>
              </a:prstGeom>
              <a:solidFill>
                <a:srgbClr val="D8D8D8"/>
              </a:solidFill>
              <a:ln w="6350" cap="flat" cmpd="sng">
                <a:solidFill>
                  <a:srgbClr val="000000"/>
                </a:solidFill>
                <a:prstDash val="solid"/>
                <a:miter/>
                <a:headEnd type="none" w="med" len="med"/>
                <a:tailEnd type="none" w="med" len="med"/>
              </a:ln>
            </p:spPr>
            <p:txBody>
              <a:bodyPr anchor="ctr" anchorCtr="0"/>
              <a:p>
                <a:pPr>
                  <a:buClrTx/>
                  <a:buFontTx/>
                </a:pPr>
                <a:endParaRPr lang="zh-CN" altLang="en-US" sz="1400" dirty="0">
                  <a:latin typeface="Arial" panose="020B0604020202020204" pitchFamily="34" charset="0"/>
                  <a:ea typeface="宋体" panose="02010600030101010101" pitchFamily="2" charset="-122"/>
                </a:endParaRPr>
              </a:p>
            </p:txBody>
          </p:sp>
          <p:sp>
            <p:nvSpPr>
              <p:cNvPr id="87060" name="Text Box 12"/>
              <p:cNvSpPr txBox="1"/>
              <p:nvPr/>
            </p:nvSpPr>
            <p:spPr>
              <a:xfrm>
                <a:off x="8136" y="5428"/>
                <a:ext cx="884" cy="288"/>
              </a:xfrm>
              <a:prstGeom prst="rect">
                <a:avLst/>
              </a:prstGeom>
              <a:solidFill>
                <a:srgbClr val="FFFFFF"/>
              </a:solidFill>
              <a:ln w="6350" cap="flat" cmpd="sng">
                <a:solidFill>
                  <a:srgbClr val="000000"/>
                </a:solidFill>
                <a:prstDash val="solid"/>
                <a:miter/>
                <a:headEnd type="none" w="med" len="med"/>
                <a:tailEnd type="none" w="med" len="med"/>
              </a:ln>
            </p:spPr>
            <p:txBody>
              <a:bodyPr lIns="0" tIns="0" rIns="0" bIns="0" anchor="ctr" anchorCtr="0"/>
              <a:p>
                <a:pPr algn="ctr">
                  <a:buClrTx/>
                  <a:buFontTx/>
                </a:pPr>
                <a:r>
                  <a:rPr lang="zh-CN" altLang="zh-CN" sz="1400" b="0" dirty="0">
                    <a:latin typeface="Times New Roman" panose="02020603050405020304" pitchFamily="18" charset="0"/>
                    <a:ea typeface="宋体" panose="02010600030101010101" pitchFamily="2" charset="-122"/>
                  </a:rPr>
                  <a:t>协议</a:t>
                </a:r>
                <a:endParaRPr lang="zh-CN" altLang="zh-CN" sz="1400" b="0" dirty="0">
                  <a:latin typeface="Arial" panose="020B0604020202020204" pitchFamily="34" charset="0"/>
                  <a:ea typeface="宋体" panose="02010600030101010101" pitchFamily="2" charset="-122"/>
                </a:endParaRPr>
              </a:p>
            </p:txBody>
          </p:sp>
          <p:sp>
            <p:nvSpPr>
              <p:cNvPr id="87061" name="Text Box 11"/>
              <p:cNvSpPr txBox="1"/>
              <p:nvPr/>
            </p:nvSpPr>
            <p:spPr>
              <a:xfrm>
                <a:off x="8136" y="5716"/>
                <a:ext cx="884" cy="1196"/>
              </a:xfrm>
              <a:prstGeom prst="rect">
                <a:avLst/>
              </a:prstGeom>
              <a:solidFill>
                <a:srgbClr val="FFFFFF"/>
              </a:solidFill>
              <a:ln w="6350" cap="flat" cmpd="sng">
                <a:solidFill>
                  <a:srgbClr val="000000"/>
                </a:solidFill>
                <a:prstDash val="solid"/>
                <a:miter/>
                <a:headEnd type="none" w="med" len="med"/>
                <a:tailEnd type="none" w="med" len="med"/>
              </a:ln>
            </p:spPr>
            <p:txBody>
              <a:bodyPr lIns="0" tIns="0" rIns="0" bIns="0" anchor="ctr" anchorCtr="0"/>
              <a:p>
                <a:pPr>
                  <a:buClrTx/>
                  <a:buFontTx/>
                </a:pPr>
                <a:r>
                  <a:rPr lang="zh-CN" altLang="zh-CN" sz="1400" dirty="0">
                    <a:latin typeface="Times New Roman" panose="02020603050405020304" pitchFamily="18" charset="0"/>
                    <a:ea typeface="宋体" panose="02010600030101010101" pitchFamily="2" charset="-122"/>
                  </a:rPr>
                  <a:t>·</a:t>
                </a:r>
                <a:r>
                  <a:rPr lang="zh-CN" altLang="zh-CN" sz="1400" b="0" dirty="0">
                    <a:latin typeface="Times New Roman" panose="02020603050405020304" pitchFamily="18" charset="0"/>
                    <a:ea typeface="宋体" panose="02010600030101010101" pitchFamily="2" charset="-122"/>
                  </a:rPr>
                  <a:t>免调度</a:t>
                </a:r>
                <a:endParaRPr lang="zh-CN" altLang="zh-CN" sz="1400" b="0" dirty="0">
                  <a:latin typeface="Arial" panose="020B0604020202020204" pitchFamily="34" charset="0"/>
                  <a:ea typeface="宋体" panose="02010600030101010101" pitchFamily="2" charset="-122"/>
                </a:endParaRPr>
              </a:p>
              <a:p>
                <a:pPr eaLnBrk="0" hangingPunct="0">
                  <a:buClrTx/>
                  <a:buFontTx/>
                </a:pPr>
                <a:r>
                  <a:rPr lang="zh-CN" altLang="zh-CN" sz="1400" dirty="0">
                    <a:latin typeface="Times New Roman" panose="02020603050405020304" pitchFamily="18" charset="0"/>
                    <a:ea typeface="宋体" panose="02010600030101010101" pitchFamily="2" charset="-122"/>
                  </a:rPr>
                  <a:t>·</a:t>
                </a:r>
                <a:r>
                  <a:rPr lang="zh-CN" altLang="zh-CN" sz="1400" b="0" dirty="0">
                    <a:latin typeface="Times New Roman" panose="02020603050405020304" pitchFamily="18" charset="0"/>
                    <a:ea typeface="宋体" panose="02010600030101010101" pitchFamily="2" charset="-122"/>
                  </a:rPr>
                  <a:t>自适应</a:t>
                </a:r>
                <a:endParaRPr lang="zh-CN" altLang="zh-CN" sz="1400" b="0" dirty="0">
                  <a:latin typeface="Arial" panose="020B0604020202020204" pitchFamily="34" charset="0"/>
                  <a:ea typeface="宋体" panose="02010600030101010101" pitchFamily="2" charset="-122"/>
                </a:endParaRPr>
              </a:p>
              <a:p>
                <a:pPr eaLnBrk="0" hangingPunct="0">
                  <a:buClrTx/>
                  <a:buFontTx/>
                </a:pPr>
                <a:r>
                  <a:rPr lang="zh-CN" altLang="en-US" sz="1400" b="0" dirty="0">
                    <a:latin typeface="Times New Roman" panose="02020603050405020304" pitchFamily="18" charset="0"/>
                    <a:ea typeface="宋体" panose="02010600030101010101" pitchFamily="2" charset="-122"/>
                  </a:rPr>
                  <a:t>   </a:t>
                </a:r>
                <a:r>
                  <a:rPr lang="en-US" altLang="zh-CN" sz="1400" b="0" dirty="0">
                    <a:latin typeface="Times New Roman" panose="02020603050405020304" pitchFamily="18" charset="0"/>
                    <a:ea typeface="宋体" panose="02010600030101010101" pitchFamily="2" charset="-122"/>
                  </a:rPr>
                  <a:t>HARQ</a:t>
                </a:r>
                <a:endParaRPr lang="en-US" altLang="zh-CN" sz="1400" b="0" dirty="0">
                  <a:latin typeface="Arial" panose="020B0604020202020204" pitchFamily="34" charset="0"/>
                  <a:ea typeface="宋体" panose="02010600030101010101" pitchFamily="2" charset="-122"/>
                </a:endParaRPr>
              </a:p>
              <a:p>
                <a:pPr eaLnBrk="0" hangingPunct="0">
                  <a:buClrTx/>
                  <a:buFontTx/>
                </a:pPr>
                <a:r>
                  <a:rPr lang="en-US" altLang="zh-CN" sz="1400" dirty="0">
                    <a:latin typeface="Times New Roman" panose="02020603050405020304" pitchFamily="18" charset="0"/>
                    <a:ea typeface="宋体" panose="02010600030101010101" pitchFamily="2" charset="-122"/>
                  </a:rPr>
                  <a:t>·</a:t>
                </a:r>
                <a:r>
                  <a:rPr lang="zh-CN" altLang="en-US" sz="1400" b="0" dirty="0">
                    <a:latin typeface="Times New Roman" panose="02020603050405020304" pitchFamily="18" charset="0"/>
                    <a:ea typeface="宋体" panose="02010600030101010101" pitchFamily="2" charset="-122"/>
                  </a:rPr>
                  <a:t>节能机制</a:t>
                </a:r>
                <a:endParaRPr lang="zh-CN" altLang="en-US" sz="1400" b="0" dirty="0">
                  <a:latin typeface="Arial" panose="020B0604020202020204" pitchFamily="34" charset="0"/>
                  <a:ea typeface="宋体" panose="02010600030101010101" pitchFamily="2" charset="-122"/>
                </a:endParaRPr>
              </a:p>
            </p:txBody>
          </p:sp>
          <p:sp>
            <p:nvSpPr>
              <p:cNvPr id="87062" name="Text Box 10"/>
              <p:cNvSpPr txBox="1"/>
              <p:nvPr/>
            </p:nvSpPr>
            <p:spPr>
              <a:xfrm>
                <a:off x="5185" y="4765"/>
                <a:ext cx="1607" cy="289"/>
              </a:xfrm>
              <a:prstGeom prst="rect">
                <a:avLst/>
              </a:prstGeom>
              <a:noFill/>
              <a:ln w="6350">
                <a:noFill/>
              </a:ln>
            </p:spPr>
            <p:txBody>
              <a:bodyPr lIns="0" tIns="0" rIns="0" bIns="0" anchor="ctr" anchorCtr="0"/>
              <a:p>
                <a:pPr algn="ctr">
                  <a:buClrTx/>
                  <a:buFontTx/>
                </a:pPr>
                <a:r>
                  <a:rPr lang="en-US" altLang="zh-CN" sz="1400" b="0" dirty="0">
                    <a:latin typeface="Times New Roman" panose="02020603050405020304" pitchFamily="18" charset="0"/>
                    <a:ea typeface="宋体" panose="02010600030101010101" pitchFamily="2" charset="-122"/>
                  </a:rPr>
                  <a:t>5G</a:t>
                </a:r>
                <a:r>
                  <a:rPr lang="zh-CN" altLang="en-US" sz="1400" b="0" dirty="0">
                    <a:latin typeface="Times New Roman" panose="02020603050405020304" pitchFamily="18" charset="0"/>
                    <a:ea typeface="宋体" panose="02010600030101010101" pitchFamily="2" charset="-122"/>
                  </a:rPr>
                  <a:t>空口技术框架</a:t>
                </a:r>
                <a:endParaRPr lang="zh-CN" altLang="en-US" sz="1400" b="0" dirty="0">
                  <a:latin typeface="Arial" panose="020B0604020202020204" pitchFamily="34" charset="0"/>
                  <a:ea typeface="宋体" panose="02010600030101010101" pitchFamily="2" charset="-122"/>
                </a:endParaRPr>
              </a:p>
            </p:txBody>
          </p:sp>
          <p:sp>
            <p:nvSpPr>
              <p:cNvPr id="87063" name="Rectangle 9"/>
              <p:cNvSpPr/>
              <p:nvPr/>
            </p:nvSpPr>
            <p:spPr>
              <a:xfrm>
                <a:off x="2917" y="4765"/>
                <a:ext cx="6261" cy="2362"/>
              </a:xfrm>
              <a:prstGeom prst="rect">
                <a:avLst/>
              </a:prstGeom>
              <a:noFill/>
              <a:ln w="6350" cap="flat" cmpd="sng">
                <a:solidFill>
                  <a:srgbClr val="000000"/>
                </a:solidFill>
                <a:prstDash val="dash"/>
                <a:miter/>
                <a:headEnd type="none" w="med" len="med"/>
                <a:tailEnd type="none" w="med" len="med"/>
              </a:ln>
            </p:spPr>
            <p:txBody>
              <a:bodyPr anchor="ctr" anchorCtr="0"/>
              <a:p>
                <a:pPr>
                  <a:buClrTx/>
                  <a:buFontTx/>
                </a:pPr>
                <a:endParaRPr lang="zh-CN" altLang="en-US" sz="1400" dirty="0">
                  <a:latin typeface="Arial" panose="020B0604020202020204" pitchFamily="34" charset="0"/>
                  <a:ea typeface="宋体" panose="02010600030101010101" pitchFamily="2" charset="-122"/>
                </a:endParaRPr>
              </a:p>
            </p:txBody>
          </p:sp>
          <p:sp>
            <p:nvSpPr>
              <p:cNvPr id="87064" name="AutoShape 8"/>
              <p:cNvSpPr/>
              <p:nvPr/>
            </p:nvSpPr>
            <p:spPr>
              <a:xfrm>
                <a:off x="5509" y="7191"/>
                <a:ext cx="1069" cy="297"/>
              </a:xfrm>
              <a:prstGeom prst="downArrow">
                <a:avLst>
                  <a:gd name="adj1" fmla="val 50046"/>
                  <a:gd name="adj2" fmla="val 48703"/>
                </a:avLst>
              </a:prstGeom>
              <a:solidFill>
                <a:srgbClr val="FFFFFF"/>
              </a:solidFill>
              <a:ln w="9525" cap="flat" cmpd="sng">
                <a:solidFill>
                  <a:srgbClr val="000000"/>
                </a:solidFill>
                <a:prstDash val="solid"/>
                <a:miter/>
                <a:headEnd type="none" w="med" len="med"/>
                <a:tailEnd type="none" w="med" len="med"/>
              </a:ln>
            </p:spPr>
            <p:txBody>
              <a:bodyPr vert="eaVert" anchor="ctr" anchorCtr="0"/>
              <a:p>
                <a:pPr>
                  <a:buClrTx/>
                  <a:buFontTx/>
                </a:pPr>
                <a:endParaRPr lang="zh-CN" altLang="en-US" sz="1400" dirty="0">
                  <a:latin typeface="Arial" panose="020B0604020202020204" pitchFamily="34" charset="0"/>
                  <a:ea typeface="宋体" panose="02010600030101010101" pitchFamily="2" charset="-122"/>
                </a:endParaRPr>
              </a:p>
            </p:txBody>
          </p:sp>
          <p:sp>
            <p:nvSpPr>
              <p:cNvPr id="87065" name="AutoShape 7"/>
              <p:cNvSpPr/>
              <p:nvPr/>
            </p:nvSpPr>
            <p:spPr>
              <a:xfrm>
                <a:off x="3299" y="7386"/>
                <a:ext cx="1189" cy="1067"/>
              </a:xfrm>
              <a:prstGeom prst="roundRect">
                <a:avLst>
                  <a:gd name="adj" fmla="val 16667"/>
                </a:avLst>
              </a:prstGeom>
              <a:solidFill>
                <a:srgbClr val="D8D8D8"/>
              </a:solidFill>
              <a:ln w="6350" cap="flat" cmpd="sng">
                <a:solidFill>
                  <a:srgbClr val="000000"/>
                </a:solidFill>
                <a:prstDash val="solid"/>
                <a:round/>
                <a:headEnd type="none" w="med" len="med"/>
                <a:tailEnd type="none" w="med" len="med"/>
              </a:ln>
            </p:spPr>
            <p:txBody>
              <a:bodyPr lIns="0" tIns="0" rIns="0" bIns="0" anchor="ctr" anchorCtr="0"/>
              <a:p>
                <a:pPr algn="ctr">
                  <a:buClrTx/>
                  <a:buFontTx/>
                </a:pPr>
                <a:r>
                  <a:rPr lang="zh-CN" altLang="zh-CN" sz="1400" dirty="0">
                    <a:latin typeface="Times New Roman" panose="02020603050405020304" pitchFamily="18" charset="0"/>
                    <a:ea typeface="宋体" panose="02010600030101010101" pitchFamily="2" charset="-122"/>
                  </a:rPr>
                  <a:t>·</a:t>
                </a:r>
                <a:r>
                  <a:rPr lang="zh-CN" altLang="zh-CN" sz="1400" b="0" dirty="0">
                    <a:latin typeface="Times New Roman" panose="02020603050405020304" pitchFamily="18" charset="0"/>
                    <a:ea typeface="宋体" panose="02010600030101010101" pitchFamily="2" charset="-122"/>
                  </a:rPr>
                  <a:t>适用场景</a:t>
                </a:r>
                <a:endParaRPr lang="zh-CN" altLang="zh-CN" sz="1400" b="0" dirty="0">
                  <a:latin typeface="Arial" panose="020B0604020202020204" pitchFamily="34" charset="0"/>
                  <a:ea typeface="宋体" panose="02010600030101010101" pitchFamily="2" charset="-122"/>
                </a:endParaRPr>
              </a:p>
              <a:p>
                <a:pPr algn="ctr" eaLnBrk="0" hangingPunct="0">
                  <a:buClrTx/>
                  <a:buFontTx/>
                </a:pPr>
                <a:r>
                  <a:rPr lang="zh-CN" altLang="zh-CN" sz="1400" dirty="0">
                    <a:latin typeface="Times New Roman" panose="02020603050405020304" pitchFamily="18" charset="0"/>
                    <a:ea typeface="宋体" panose="02010600030101010101" pitchFamily="2" charset="-122"/>
                  </a:rPr>
                  <a:t>·</a:t>
                </a:r>
                <a:r>
                  <a:rPr lang="zh-CN" altLang="zh-CN" sz="1400" b="0" dirty="0">
                    <a:latin typeface="Times New Roman" panose="02020603050405020304" pitchFamily="18" charset="0"/>
                    <a:ea typeface="宋体" panose="02010600030101010101" pitchFamily="2" charset="-122"/>
                  </a:rPr>
                  <a:t>技术需求</a:t>
                </a:r>
                <a:endParaRPr lang="zh-CN" altLang="zh-CN" sz="1400" b="0" dirty="0">
                  <a:latin typeface="Arial" panose="020B0604020202020204" pitchFamily="34" charset="0"/>
                  <a:ea typeface="宋体" panose="02010600030101010101" pitchFamily="2" charset="-122"/>
                </a:endParaRPr>
              </a:p>
              <a:p>
                <a:pPr algn="ctr" eaLnBrk="0" hangingPunct="0">
                  <a:buClrTx/>
                  <a:buFontTx/>
                </a:pPr>
                <a:r>
                  <a:rPr lang="zh-CN" altLang="zh-CN" sz="1400" dirty="0">
                    <a:latin typeface="Times New Roman" panose="02020603050405020304" pitchFamily="18" charset="0"/>
                    <a:ea typeface="宋体" panose="02010600030101010101" pitchFamily="2" charset="-122"/>
                  </a:rPr>
                  <a:t>·</a:t>
                </a:r>
                <a:r>
                  <a:rPr lang="zh-CN" altLang="zh-CN" sz="1400" b="0" dirty="0">
                    <a:latin typeface="Times New Roman" panose="02020603050405020304" pitchFamily="18" charset="0"/>
                    <a:ea typeface="宋体" panose="02010600030101010101" pitchFamily="2" charset="-122"/>
                  </a:rPr>
                  <a:t>工作频段</a:t>
                </a:r>
                <a:endParaRPr lang="zh-CN" altLang="zh-CN" sz="1400" b="0" dirty="0">
                  <a:latin typeface="Arial" panose="020B0604020202020204" pitchFamily="34" charset="0"/>
                  <a:ea typeface="宋体" panose="02010600030101010101" pitchFamily="2" charset="-122"/>
                </a:endParaRPr>
              </a:p>
              <a:p>
                <a:pPr algn="ctr" eaLnBrk="0" hangingPunct="0">
                  <a:buClrTx/>
                  <a:buFontTx/>
                </a:pPr>
                <a:r>
                  <a:rPr lang="zh-CN" altLang="zh-CN" sz="1400" dirty="0">
                    <a:latin typeface="Times New Roman" panose="02020603050405020304" pitchFamily="18" charset="0"/>
                    <a:ea typeface="宋体" panose="02010600030101010101" pitchFamily="2" charset="-122"/>
                  </a:rPr>
                  <a:t>·</a:t>
                </a:r>
                <a:r>
                  <a:rPr lang="zh-CN" altLang="zh-CN" sz="1400" b="0" dirty="0">
                    <a:latin typeface="Times New Roman" panose="02020603050405020304" pitchFamily="18" charset="0"/>
                    <a:ea typeface="宋体" panose="02010600030101010101" pitchFamily="2" charset="-122"/>
                  </a:rPr>
                  <a:t>设备能力</a:t>
                </a:r>
                <a:endParaRPr lang="zh-CN" altLang="zh-CN" sz="1400" b="0" dirty="0">
                  <a:latin typeface="Arial" panose="020B0604020202020204" pitchFamily="34" charset="0"/>
                  <a:ea typeface="宋体" panose="02010600030101010101" pitchFamily="2" charset="-122"/>
                </a:endParaRPr>
              </a:p>
              <a:p>
                <a:pPr algn="ctr" eaLnBrk="0" hangingPunct="0">
                  <a:buClrTx/>
                  <a:buFontTx/>
                </a:pPr>
                <a:r>
                  <a:rPr lang="zh-CN" altLang="zh-CN" sz="1400" dirty="0">
                    <a:latin typeface="Times New Roman" panose="02020603050405020304" pitchFamily="18" charset="0"/>
                    <a:ea typeface="宋体" panose="02010600030101010101" pitchFamily="2" charset="-122"/>
                  </a:rPr>
                  <a:t>·…………</a:t>
                </a:r>
                <a:endParaRPr lang="zh-CN" altLang="zh-CN" sz="1400" b="0" dirty="0">
                  <a:latin typeface="Arial" panose="020B0604020202020204" pitchFamily="34" charset="0"/>
                  <a:ea typeface="宋体" panose="02010600030101010101" pitchFamily="2" charset="-122"/>
                </a:endParaRPr>
              </a:p>
            </p:txBody>
          </p:sp>
          <p:sp>
            <p:nvSpPr>
              <p:cNvPr id="87066" name="Oval 6"/>
              <p:cNvSpPr/>
              <p:nvPr/>
            </p:nvSpPr>
            <p:spPr>
              <a:xfrm>
                <a:off x="5509" y="7636"/>
                <a:ext cx="1189" cy="735"/>
              </a:xfrm>
              <a:prstGeom prst="ellipse">
                <a:avLst/>
              </a:prstGeom>
              <a:solidFill>
                <a:srgbClr val="D8D8D8"/>
              </a:solidFill>
              <a:ln w="6350" cap="flat" cmpd="sng">
                <a:solidFill>
                  <a:srgbClr val="000000"/>
                </a:solidFill>
                <a:prstDash val="solid"/>
                <a:round/>
                <a:headEnd type="none" w="med" len="med"/>
                <a:tailEnd type="none" w="med" len="med"/>
              </a:ln>
            </p:spPr>
            <p:txBody>
              <a:bodyPr anchor="ctr" anchorCtr="0"/>
              <a:p>
                <a:pPr algn="ctr">
                  <a:buClrTx/>
                  <a:buFontTx/>
                </a:pPr>
                <a:r>
                  <a:rPr lang="zh-CN" altLang="zh-CN" sz="1400" dirty="0">
                    <a:latin typeface="Times New Roman" panose="02020603050405020304" pitchFamily="18" charset="0"/>
                    <a:ea typeface="宋体" panose="02010600030101010101" pitchFamily="2" charset="-122"/>
                  </a:rPr>
                  <a:t>空口</a:t>
                </a:r>
                <a:endParaRPr lang="zh-CN" altLang="zh-CN" sz="1400" b="0" dirty="0">
                  <a:latin typeface="Arial" panose="020B0604020202020204" pitchFamily="34" charset="0"/>
                  <a:ea typeface="宋体" panose="02010600030101010101" pitchFamily="2" charset="-122"/>
                </a:endParaRPr>
              </a:p>
              <a:p>
                <a:pPr algn="ctr" eaLnBrk="0" hangingPunct="0">
                  <a:buClrTx/>
                  <a:buFontTx/>
                </a:pPr>
                <a:r>
                  <a:rPr lang="zh-CN" altLang="zh-CN" sz="1400" dirty="0">
                    <a:latin typeface="Times New Roman" panose="02020603050405020304" pitchFamily="18" charset="0"/>
                    <a:ea typeface="宋体" panose="02010600030101010101" pitchFamily="2" charset="-122"/>
                  </a:rPr>
                  <a:t>配置</a:t>
                </a:r>
                <a:endParaRPr lang="zh-CN" altLang="zh-CN" sz="1400" b="0" dirty="0">
                  <a:latin typeface="Arial" panose="020B0604020202020204" pitchFamily="34" charset="0"/>
                  <a:ea typeface="宋体" panose="02010600030101010101" pitchFamily="2" charset="-122"/>
                </a:endParaRPr>
              </a:p>
            </p:txBody>
          </p:sp>
          <p:sp>
            <p:nvSpPr>
              <p:cNvPr id="87067" name="AutoShape 5"/>
              <p:cNvSpPr/>
              <p:nvPr/>
            </p:nvSpPr>
            <p:spPr>
              <a:xfrm>
                <a:off x="7739" y="7468"/>
                <a:ext cx="1190" cy="985"/>
              </a:xfrm>
              <a:prstGeom prst="roundRect">
                <a:avLst>
                  <a:gd name="adj" fmla="val 16667"/>
                </a:avLst>
              </a:prstGeom>
              <a:solidFill>
                <a:srgbClr val="D8D8D8"/>
              </a:solidFill>
              <a:ln w="6350" cap="flat" cmpd="sng">
                <a:solidFill>
                  <a:srgbClr val="000000"/>
                </a:solidFill>
                <a:prstDash val="solid"/>
                <a:round/>
                <a:headEnd type="none" w="med" len="med"/>
                <a:tailEnd type="none" w="med" len="med"/>
              </a:ln>
            </p:spPr>
            <p:txBody>
              <a:bodyPr lIns="0" tIns="0" rIns="0" bIns="0" anchor="ctr" anchorCtr="0"/>
              <a:p>
                <a:pPr algn="ctr">
                  <a:buClrTx/>
                  <a:buFontTx/>
                </a:pPr>
                <a:r>
                  <a:rPr lang="zh-CN" altLang="zh-CN" sz="1400" b="0" dirty="0">
                    <a:latin typeface="Times New Roman" panose="02020603050405020304" pitchFamily="18" charset="0"/>
                    <a:ea typeface="宋体" panose="02010600030101010101" pitchFamily="2" charset="-122"/>
                  </a:rPr>
                  <a:t>优化的空口</a:t>
                </a:r>
                <a:endParaRPr lang="zh-CN" altLang="zh-CN" sz="1400" b="0" dirty="0">
                  <a:latin typeface="Arial" panose="020B0604020202020204" pitchFamily="34" charset="0"/>
                  <a:ea typeface="宋体" panose="02010600030101010101" pitchFamily="2" charset="-122"/>
                </a:endParaRPr>
              </a:p>
              <a:p>
                <a:pPr algn="ctr" eaLnBrk="0" hangingPunct="0">
                  <a:buClrTx/>
                  <a:buFontTx/>
                </a:pPr>
                <a:r>
                  <a:rPr lang="zh-CN" altLang="zh-CN" sz="1400" b="0" dirty="0">
                    <a:latin typeface="Times New Roman" panose="02020603050405020304" pitchFamily="18" charset="0"/>
                    <a:ea typeface="宋体" panose="02010600030101010101" pitchFamily="2" charset="-122"/>
                  </a:rPr>
                  <a:t>技术方案</a:t>
                </a:r>
                <a:endParaRPr lang="zh-CN" altLang="zh-CN" sz="1400" b="0" dirty="0">
                  <a:latin typeface="Arial" panose="020B0604020202020204" pitchFamily="34" charset="0"/>
                  <a:ea typeface="宋体" panose="02010600030101010101" pitchFamily="2" charset="-122"/>
                </a:endParaRPr>
              </a:p>
              <a:p>
                <a:pPr eaLnBrk="0" hangingPunct="0">
                  <a:buClrTx/>
                  <a:buFontTx/>
                </a:pPr>
                <a:endParaRPr lang="zh-CN" altLang="zh-CN" sz="1400" b="0" dirty="0">
                  <a:latin typeface="Arial" panose="020B0604020202020204" pitchFamily="34" charset="0"/>
                  <a:ea typeface="宋体" panose="02010600030101010101" pitchFamily="2" charset="-122"/>
                </a:endParaRPr>
              </a:p>
            </p:txBody>
          </p:sp>
          <p:sp>
            <p:nvSpPr>
              <p:cNvPr id="87068" name="AutoShape 4"/>
              <p:cNvSpPr/>
              <p:nvPr/>
            </p:nvSpPr>
            <p:spPr>
              <a:xfrm>
                <a:off x="4581" y="7684"/>
                <a:ext cx="733" cy="483"/>
              </a:xfrm>
              <a:prstGeom prst="rightArrow">
                <a:avLst>
                  <a:gd name="adj1" fmla="val 50000"/>
                  <a:gd name="adj2" fmla="val 37918"/>
                </a:avLst>
              </a:prstGeom>
              <a:solidFill>
                <a:srgbClr val="FFFFFF"/>
              </a:solidFill>
              <a:ln w="9525" cap="flat" cmpd="sng">
                <a:solidFill>
                  <a:srgbClr val="000000"/>
                </a:solidFill>
                <a:prstDash val="solid"/>
                <a:miter/>
                <a:headEnd type="none" w="med" len="med"/>
                <a:tailEnd type="none" w="med" len="med"/>
              </a:ln>
            </p:spPr>
            <p:txBody>
              <a:bodyPr anchor="ctr" anchorCtr="0"/>
              <a:p>
                <a:pPr>
                  <a:buClrTx/>
                  <a:buFontTx/>
                </a:pPr>
                <a:endParaRPr lang="zh-CN" altLang="en-US" sz="1400" dirty="0">
                  <a:latin typeface="Arial" panose="020B0604020202020204" pitchFamily="34" charset="0"/>
                  <a:ea typeface="宋体" panose="02010600030101010101" pitchFamily="2" charset="-122"/>
                </a:endParaRPr>
              </a:p>
            </p:txBody>
          </p:sp>
          <p:sp>
            <p:nvSpPr>
              <p:cNvPr id="87069" name="AutoShape 3"/>
              <p:cNvSpPr/>
              <p:nvPr/>
            </p:nvSpPr>
            <p:spPr>
              <a:xfrm>
                <a:off x="6930" y="7684"/>
                <a:ext cx="733" cy="483"/>
              </a:xfrm>
              <a:prstGeom prst="rightArrow">
                <a:avLst>
                  <a:gd name="adj1" fmla="val 50000"/>
                  <a:gd name="adj2" fmla="val 37918"/>
                </a:avLst>
              </a:prstGeom>
              <a:solidFill>
                <a:srgbClr val="FFFFFF"/>
              </a:solidFill>
              <a:ln w="9525" cap="flat" cmpd="sng">
                <a:solidFill>
                  <a:srgbClr val="000000"/>
                </a:solidFill>
                <a:prstDash val="solid"/>
                <a:miter/>
                <a:headEnd type="none" w="med" len="med"/>
                <a:tailEnd type="none" w="med" len="med"/>
              </a:ln>
            </p:spPr>
            <p:txBody>
              <a:bodyPr anchor="ctr" anchorCtr="0"/>
              <a:p>
                <a:pPr>
                  <a:buClrTx/>
                  <a:buFontTx/>
                </a:pPr>
                <a:endParaRPr lang="zh-CN" altLang="en-US" sz="1400" dirty="0">
                  <a:latin typeface="Arial" panose="020B0604020202020204" pitchFamily="34" charset="0"/>
                  <a:ea typeface="宋体" panose="02010600030101010101" pitchFamily="2" charset="-122"/>
                </a:endParaRPr>
              </a:p>
            </p:txBody>
          </p:sp>
        </p:grpSp>
      </p:grpSp>
      <p:sp>
        <p:nvSpPr>
          <p:cNvPr id="87070" name="矩形 33"/>
          <p:cNvSpPr/>
          <p:nvPr/>
        </p:nvSpPr>
        <p:spPr>
          <a:xfrm>
            <a:off x="4179888" y="6196013"/>
            <a:ext cx="3830637" cy="368300"/>
          </a:xfrm>
          <a:prstGeom prst="rect">
            <a:avLst/>
          </a:prstGeom>
          <a:noFill/>
          <a:ln w="9525">
            <a:noFill/>
          </a:ln>
        </p:spPr>
        <p:txBody>
          <a:bodyPr wrap="none" anchor="t" anchorCtr="0">
            <a:spAutoFit/>
          </a:bodyPr>
          <a:p>
            <a:pPr>
              <a:buClrTx/>
              <a:buFontTx/>
            </a:pPr>
            <a:r>
              <a:rPr lang="zh-CN" altLang="zh-CN" dirty="0">
                <a:latin typeface="Arial" panose="020B0604020202020204" pitchFamily="34" charset="0"/>
                <a:ea typeface="宋体" panose="02010600030101010101" pitchFamily="2" charset="-122"/>
              </a:rPr>
              <a:t>图</a:t>
            </a:r>
            <a:r>
              <a:rPr lang="en-US" altLang="zh-CN" dirty="0">
                <a:latin typeface="Arial" panose="020B0604020202020204" pitchFamily="34" charset="0"/>
                <a:ea typeface="宋体" panose="02010600030101010101" pitchFamily="2" charset="-122"/>
              </a:rPr>
              <a:t>7-17  </a:t>
            </a:r>
            <a:r>
              <a:rPr lang="zh-CN" altLang="zh-CN" dirty="0">
                <a:latin typeface="Arial" panose="020B0604020202020204" pitchFamily="34" charset="0"/>
                <a:ea typeface="宋体" panose="02010600030101010101" pitchFamily="2" charset="-122"/>
              </a:rPr>
              <a:t>灵活可配的</a:t>
            </a:r>
            <a:r>
              <a:rPr lang="en-US" altLang="zh-CN" dirty="0">
                <a:latin typeface="Arial" panose="020B0604020202020204" pitchFamily="34" charset="0"/>
                <a:ea typeface="宋体" panose="02010600030101010101" pitchFamily="2" charset="-122"/>
              </a:rPr>
              <a:t>5G</a:t>
            </a:r>
            <a:r>
              <a:rPr lang="zh-CN" altLang="zh-CN" dirty="0">
                <a:latin typeface="Arial" panose="020B0604020202020204" pitchFamily="34" charset="0"/>
                <a:ea typeface="宋体" panose="02010600030101010101" pitchFamily="2" charset="-122"/>
              </a:rPr>
              <a:t>空口技术框架</a:t>
            </a:r>
            <a:endParaRPr lang="zh-CN" altLang="zh-CN" dirty="0">
              <a:latin typeface="Arial" panose="020B0604020202020204" pitchFamily="34" charset="0"/>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Arial" panose="020B0604020202020204" pitchFamily="34" charset="0"/>
              </a:rPr>
              <a:t>FR1</a:t>
            </a:r>
            <a:r>
              <a:rPr lang="zh-CN" altLang="en-US" dirty="0">
                <a:sym typeface="Arial" panose="020B0604020202020204" pitchFamily="34" charset="0"/>
              </a:rPr>
              <a:t>频段介绍 </a:t>
            </a:r>
            <a:endParaRPr lang="zh-CN" altLang="en-US" dirty="0">
              <a:sym typeface="Arial" panose="020B0604020202020204" pitchFamily="34" charset="0"/>
            </a:endParaRPr>
          </a:p>
        </p:txBody>
      </p:sp>
      <p:sp>
        <p:nvSpPr>
          <p:cNvPr id="4" name="灯片编号占位符 3"/>
          <p:cNvSpPr>
            <a:spLocks noGrp="1"/>
          </p:cNvSpPr>
          <p:nvPr>
            <p:ph type="sldNum" sz="quarter" idx="10"/>
          </p:nvPr>
        </p:nvSpPr>
        <p:spPr>
          <a:xfrm>
            <a:off x="8128000" y="6524627"/>
            <a:ext cx="2025651" cy="333375"/>
          </a:xfrm>
        </p:spPr>
        <p:txBody>
          <a:bodyPr/>
          <a:lstStyle/>
          <a:p>
            <a:r>
              <a:rPr lang="en-US" altLang="zh-CN" sz="135" smtClean="0">
                <a:sym typeface="Arial" panose="020B0604020202020204" pitchFamily="34" charset="0"/>
              </a:rPr>
              <a:t>Page</a:t>
            </a:r>
            <a:fld id="{B77D227A-1AE4-4BCD-9973-754D0181BA73}" type="slidenum">
              <a:rPr lang="en-US" altLang="zh-CN" sz="135" smtClean="0">
                <a:sym typeface="Arial" panose="020B0604020202020204" pitchFamily="34" charset="0"/>
              </a:rPr>
            </a:fld>
            <a:endParaRPr lang="en-US" altLang="zh-CN" sz="135">
              <a:sym typeface="Arial" panose="020B0604020202020204" pitchFamily="34" charset="0"/>
            </a:endParaRPr>
          </a:p>
        </p:txBody>
      </p:sp>
      <p:graphicFrame>
        <p:nvGraphicFramePr>
          <p:cNvPr id="5" name="表格 4"/>
          <p:cNvGraphicFramePr>
            <a:graphicFrameLocks noGrp="1"/>
          </p:cNvGraphicFramePr>
          <p:nvPr>
            <p:custDataLst>
              <p:tags r:id="rId1"/>
            </p:custDataLst>
          </p:nvPr>
        </p:nvGraphicFramePr>
        <p:xfrm>
          <a:off x="947428" y="1227137"/>
          <a:ext cx="5939790" cy="4865370"/>
        </p:xfrm>
        <a:graphic>
          <a:graphicData uri="http://schemas.openxmlformats.org/drawingml/2006/table">
            <a:tbl>
              <a:tblPr/>
              <a:tblGrid>
                <a:gridCol w="772795"/>
                <a:gridCol w="2127885"/>
                <a:gridCol w="2091055"/>
                <a:gridCol w="948055"/>
              </a:tblGrid>
              <a:tr h="537210">
                <a:tc>
                  <a:txBody>
                    <a:bodyPr/>
                    <a:lstStyle/>
                    <a:p>
                      <a:pPr marL="0" marR="0" algn="ctr" defTabSz="1219200" rtl="0" eaLnBrk="1" latinLnBrk="0" hangingPunct="0">
                        <a:spcBef>
                          <a:spcPts val="0"/>
                        </a:spcBef>
                        <a:spcAft>
                          <a:spcPts val="900"/>
                        </a:spcAft>
                      </a:pPr>
                      <a:r>
                        <a:rPr lang="en-US" sz="1400" b="1" kern="12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NR </a:t>
                      </a:r>
                      <a:r>
                        <a:rPr lang="zh-CN" altLang="en-US" sz="1400" b="1" kern="12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频段</a:t>
                      </a:r>
                      <a:endParaRPr lang="en-US" sz="1400" b="1" kern="1200"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ctr" hangingPunct="0">
                        <a:spcBef>
                          <a:spcPts val="0"/>
                        </a:spcBef>
                        <a:spcAft>
                          <a:spcPts val="900"/>
                        </a:spcAft>
                      </a:pPr>
                      <a:r>
                        <a:rPr lang="zh-CN" altLang="en-US" sz="1400" b="1"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上行</a:t>
                      </a:r>
                      <a:endParaRPr lang="zh-CN" altLang="en-US" sz="1400" b="1"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ctr" hangingPunct="0">
                        <a:spcBef>
                          <a:spcPts val="0"/>
                        </a:spcBef>
                        <a:spcAft>
                          <a:spcPts val="900"/>
                        </a:spcAft>
                      </a:pPr>
                      <a:r>
                        <a:rPr lang="zh-CN" altLang="en-US" sz="1400" b="1"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下行</a:t>
                      </a:r>
                      <a:endParaRPr lang="zh-CN" altLang="en-US" sz="1400" b="1"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ctr" hangingPunct="0">
                        <a:spcBef>
                          <a:spcPts val="0"/>
                        </a:spcBef>
                        <a:spcAft>
                          <a:spcPts val="900"/>
                        </a:spcAft>
                      </a:pPr>
                      <a:r>
                        <a:rPr lang="zh-CN" altLang="en-US" sz="1400" b="1"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双工</a:t>
                      </a:r>
                      <a:endParaRPr lang="zh-CN" altLang="en-US" sz="1400" b="1"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278765">
                <a:tc>
                  <a:txBody>
                    <a:bodyPr/>
                    <a:lstStyle/>
                    <a:p>
                      <a:pPr marL="0" marR="0" indent="0" algn="ctr" defTabSz="1219200" rtl="0" eaLnBrk="1" fontAlgn="auto" latinLnBrk="0" hangingPunct="0">
                        <a:lnSpc>
                          <a:spcPct val="100000"/>
                        </a:lnSpc>
                        <a:spcBef>
                          <a:spcPts val="0"/>
                        </a:spcBef>
                        <a:spcAft>
                          <a:spcPts val="900"/>
                        </a:spcAft>
                        <a:buClrTx/>
                        <a:buSzTx/>
                        <a:buFontTx/>
                        <a:buNone/>
                        <a:defRPr/>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n1</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1920-1980MHz</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2110-2170MHz</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FDD</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8765">
                <a:tc>
                  <a:txBody>
                    <a:bodyPr/>
                    <a:lstStyle/>
                    <a:p>
                      <a:pPr marL="0" marR="0" algn="ctr" defTabSz="1219200" rtl="0" eaLnBrk="1" latinLnBrk="0"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n2</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1850-1910MHz</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1930-1990MHz</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FDD</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0035">
                <a:tc>
                  <a:txBody>
                    <a:bodyPr/>
                    <a:lstStyle/>
                    <a:p>
                      <a:pPr marL="0" marR="0" algn="ctr" defTabSz="1219200" rtl="0" eaLnBrk="1" latinLnBrk="0"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n3</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1710-1785MHz</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1805-1880MHz</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FDD</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8605">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n5</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824-849MHz</a:t>
                      </a:r>
                      <a:endParaRPr lang="en-US" sz="1400" b="0" kern="1200" dirty="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869-894MHz</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FDD</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7970">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n7</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2500-2570MHz</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2620-2690MHz</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FDD</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8605">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n8</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880-915MHz</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925-960MHz</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FDD</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8605">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n20</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832-862MHz</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791-821MHz</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FDD</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8605">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n28</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703-748MHz</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758-803MHz</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FDD</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8605">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n38</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2570-2620MHz</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1219200" rtl="0" eaLnBrk="1" fontAlgn="auto" latinLnBrk="0" hangingPunct="0">
                        <a:lnSpc>
                          <a:spcPct val="100000"/>
                        </a:lnSpc>
                        <a:spcBef>
                          <a:spcPts val="0"/>
                        </a:spcBef>
                        <a:spcAft>
                          <a:spcPts val="900"/>
                        </a:spcAft>
                        <a:buClrTx/>
                        <a:buSzTx/>
                        <a:buFontTx/>
                        <a:buNone/>
                        <a:defRPr/>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2570-2620MHz</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TDD</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8605">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n41</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2496-2690MHz</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2496-2690MHz</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TDD</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8605">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n50</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1432-1517MHz</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1432-1517MHz</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TDD</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8605">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n51</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1427-1432MHz</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1427-1432MHz</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TDD</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7970">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n66</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1710-1780MHz</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2110-2200MHz</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FDD</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8605">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n70</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1695-1710MHz</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1995-2020MHz</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FDD</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8605">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n71</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663-698MHz</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617-652MHz</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FDD</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8605">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n74</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1427-1470MHz</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1475-1518MHz</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FDD</a:t>
                      </a:r>
                      <a:endParaRPr lang="en-US" sz="14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6" name="表格 5"/>
          <p:cNvGraphicFramePr>
            <a:graphicFrameLocks noGrp="1"/>
          </p:cNvGraphicFramePr>
          <p:nvPr>
            <p:custDataLst>
              <p:tags r:id="rId2"/>
            </p:custDataLst>
          </p:nvPr>
        </p:nvGraphicFramePr>
        <p:xfrm>
          <a:off x="7284132" y="1231539"/>
          <a:ext cx="4067810" cy="3471545"/>
        </p:xfrm>
        <a:graphic>
          <a:graphicData uri="http://schemas.openxmlformats.org/drawingml/2006/table">
            <a:tbl>
              <a:tblPr/>
              <a:tblGrid>
                <a:gridCol w="1101090"/>
                <a:gridCol w="1950085"/>
                <a:gridCol w="1016635"/>
              </a:tblGrid>
              <a:tr h="243840">
                <a:tc>
                  <a:txBody>
                    <a:bodyPr/>
                    <a:lstStyle/>
                    <a:p>
                      <a:pPr marL="0" marR="0" algn="ctr" defTabSz="1219200" rtl="0" eaLnBrk="1" latinLnBrk="0" hangingPunct="0">
                        <a:spcBef>
                          <a:spcPts val="0"/>
                        </a:spcBef>
                        <a:spcAft>
                          <a:spcPts val="900"/>
                        </a:spcAft>
                      </a:pPr>
                      <a:r>
                        <a:rPr lang="en-US" sz="1600" b="1" kern="12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NR </a:t>
                      </a:r>
                      <a:r>
                        <a:rPr lang="zh-CN" altLang="en-US" sz="1600" b="1" kern="12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频段</a:t>
                      </a:r>
                      <a:endParaRPr lang="en-US" sz="1600" b="1" kern="1200"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ctr" hangingPunct="0">
                        <a:spcBef>
                          <a:spcPts val="0"/>
                        </a:spcBef>
                        <a:spcAft>
                          <a:spcPts val="900"/>
                        </a:spcAft>
                      </a:pPr>
                      <a:r>
                        <a:rPr lang="zh-CN" altLang="en-US" sz="1600" b="1"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频率范围</a:t>
                      </a:r>
                      <a:endParaRPr lang="zh-CN" altLang="en-US" sz="1600" b="1"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ctr" hangingPunct="0">
                        <a:spcBef>
                          <a:spcPts val="0"/>
                        </a:spcBef>
                        <a:spcAft>
                          <a:spcPts val="900"/>
                        </a:spcAft>
                      </a:pPr>
                      <a:r>
                        <a:rPr lang="zh-CN" altLang="en-US" sz="1600" b="1"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双工</a:t>
                      </a:r>
                      <a:endParaRPr lang="zh-CN" altLang="en-US" sz="1600" b="1"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41325">
                <a:tc>
                  <a:txBody>
                    <a:bodyPr/>
                    <a:lstStyle/>
                    <a:p>
                      <a:pPr marL="0" marR="0" indent="0" algn="ctr" defTabSz="1219200" rtl="0" eaLnBrk="1" fontAlgn="auto" latinLnBrk="0" hangingPunct="0">
                        <a:lnSpc>
                          <a:spcPct val="100000"/>
                        </a:lnSpc>
                        <a:spcBef>
                          <a:spcPts val="0"/>
                        </a:spcBef>
                        <a:spcAft>
                          <a:spcPts val="900"/>
                        </a:spcAft>
                        <a:buClrTx/>
                        <a:buSzTx/>
                        <a:buFontTx/>
                        <a:buNone/>
                        <a:defRPr/>
                      </a:pPr>
                      <a:r>
                        <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n75</a:t>
                      </a:r>
                      <a:endPar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1432-1517MHz</a:t>
                      </a:r>
                      <a:endPar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SDL</a:t>
                      </a:r>
                      <a:endPar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1325">
                <a:tc>
                  <a:txBody>
                    <a:bodyPr/>
                    <a:lstStyle/>
                    <a:p>
                      <a:pPr marL="0" marR="0" algn="ctr" defTabSz="1219200" rtl="0" eaLnBrk="1" latinLnBrk="0" hangingPunct="0">
                        <a:spcBef>
                          <a:spcPts val="0"/>
                        </a:spcBef>
                        <a:spcAft>
                          <a:spcPts val="900"/>
                        </a:spcAft>
                      </a:pPr>
                      <a:r>
                        <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 n76</a:t>
                      </a:r>
                      <a:endPar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1427-1432MHz</a:t>
                      </a:r>
                      <a:endPar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SDL</a:t>
                      </a:r>
                      <a:endPar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3840">
                <a:tc>
                  <a:txBody>
                    <a:bodyPr/>
                    <a:lstStyle/>
                    <a:p>
                      <a:pPr marL="0" marR="0" algn="ctr" defTabSz="1219200" rtl="0" eaLnBrk="1" latinLnBrk="0" hangingPunct="0">
                        <a:spcBef>
                          <a:spcPts val="0"/>
                        </a:spcBef>
                        <a:spcAft>
                          <a:spcPts val="900"/>
                        </a:spcAft>
                      </a:pPr>
                      <a:r>
                        <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n77</a:t>
                      </a:r>
                      <a:endPar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3.3-4.2GHz</a:t>
                      </a:r>
                      <a:endPar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TDD</a:t>
                      </a:r>
                      <a:endPar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3840">
                <a:tc>
                  <a:txBody>
                    <a:bodyPr/>
                    <a:lstStyle/>
                    <a:p>
                      <a:pPr marL="0" marR="0" algn="ctr" hangingPunct="0">
                        <a:spcBef>
                          <a:spcPts val="0"/>
                        </a:spcBef>
                        <a:spcAft>
                          <a:spcPts val="900"/>
                        </a:spcAft>
                      </a:pPr>
                      <a:r>
                        <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n78</a:t>
                      </a:r>
                      <a:endPar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3.3-3.8GHz</a:t>
                      </a:r>
                      <a:endPar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TDD</a:t>
                      </a:r>
                      <a:endPar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3840">
                <a:tc>
                  <a:txBody>
                    <a:bodyPr/>
                    <a:lstStyle/>
                    <a:p>
                      <a:pPr marL="0" marR="0" algn="ctr" hangingPunct="0">
                        <a:spcBef>
                          <a:spcPts val="0"/>
                        </a:spcBef>
                        <a:spcAft>
                          <a:spcPts val="900"/>
                        </a:spcAft>
                      </a:pPr>
                      <a:r>
                        <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n79</a:t>
                      </a:r>
                      <a:endPar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4.4-5.0GHz</a:t>
                      </a:r>
                      <a:endPar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TDD</a:t>
                      </a:r>
                      <a:endPar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0690">
                <a:tc>
                  <a:txBody>
                    <a:bodyPr/>
                    <a:lstStyle/>
                    <a:p>
                      <a:pPr marL="0" marR="0" algn="ctr" hangingPunct="0">
                        <a:spcBef>
                          <a:spcPts val="0"/>
                        </a:spcBef>
                        <a:spcAft>
                          <a:spcPts val="900"/>
                        </a:spcAft>
                      </a:pPr>
                      <a:r>
                        <a:rPr lang="en-US" sz="1600" b="0" kern="1200" baseline="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 n80</a:t>
                      </a:r>
                      <a:endParaRPr lang="en-US" sz="1600" b="0" kern="1200" baseline="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1710-1785MHz</a:t>
                      </a:r>
                      <a:endPar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SUL</a:t>
                      </a:r>
                      <a:endPar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3840">
                <a:tc>
                  <a:txBody>
                    <a:bodyPr/>
                    <a:lstStyle/>
                    <a:p>
                      <a:pPr marL="0" marR="0" algn="ctr" hangingPunct="0">
                        <a:spcBef>
                          <a:spcPts val="0"/>
                        </a:spcBef>
                        <a:spcAft>
                          <a:spcPts val="900"/>
                        </a:spcAft>
                      </a:pPr>
                      <a:r>
                        <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n81</a:t>
                      </a:r>
                      <a:endPar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880-915MHz</a:t>
                      </a:r>
                      <a:endPar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SUL</a:t>
                      </a:r>
                      <a:endPar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3840">
                <a:tc>
                  <a:txBody>
                    <a:bodyPr/>
                    <a:lstStyle/>
                    <a:p>
                      <a:pPr marL="0" marR="0" algn="ctr" hangingPunct="0">
                        <a:spcBef>
                          <a:spcPts val="0"/>
                        </a:spcBef>
                        <a:spcAft>
                          <a:spcPts val="900"/>
                        </a:spcAft>
                      </a:pPr>
                      <a:r>
                        <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n82</a:t>
                      </a:r>
                      <a:endPar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832-862MHz</a:t>
                      </a:r>
                      <a:endPar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SUL</a:t>
                      </a:r>
                      <a:endPar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43840">
                <a:tc>
                  <a:txBody>
                    <a:bodyPr/>
                    <a:lstStyle/>
                    <a:p>
                      <a:pPr marL="0" marR="0" algn="ctr" hangingPunct="0">
                        <a:spcBef>
                          <a:spcPts val="0"/>
                        </a:spcBef>
                        <a:spcAft>
                          <a:spcPts val="900"/>
                        </a:spcAft>
                      </a:pPr>
                      <a:r>
                        <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n83</a:t>
                      </a:r>
                      <a:endPar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703-748MHz</a:t>
                      </a:r>
                      <a:endPar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SUL</a:t>
                      </a:r>
                      <a:endPar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1325">
                <a:tc>
                  <a:txBody>
                    <a:bodyPr/>
                    <a:lstStyle/>
                    <a:p>
                      <a:pPr marL="0" marR="0" algn="ctr" hangingPunct="0">
                        <a:spcBef>
                          <a:spcPts val="0"/>
                        </a:spcBef>
                        <a:spcAft>
                          <a:spcPts val="900"/>
                        </a:spcAft>
                      </a:pPr>
                      <a:r>
                        <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n84</a:t>
                      </a:r>
                      <a:endPar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1920-1980MHz</a:t>
                      </a:r>
                      <a:endPar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hangingPunct="0">
                        <a:spcBef>
                          <a:spcPts val="0"/>
                        </a:spcBef>
                        <a:spcAft>
                          <a:spcPts val="900"/>
                        </a:spcAft>
                      </a:pPr>
                      <a:r>
                        <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rPr>
                        <a:t>SUL</a:t>
                      </a:r>
                      <a:endParaRPr lang="en-US" sz="1600" b="0" kern="1200" dirty="0" smtClean="0">
                        <a:solidFill>
                          <a:schemeClr val="tx1">
                            <a:lumMod val="95000"/>
                            <a:lumOff val="5000"/>
                          </a:schemeClr>
                        </a:solidFill>
                        <a:latin typeface="微软雅黑" panose="020B0503020204020204" charset="-122"/>
                        <a:ea typeface="微软雅黑" panose="020B0503020204020204" charset="-122"/>
                        <a:cs typeface="Times New Roman" panose="02020603050405020304"/>
                        <a:sym typeface="Arial" panose="020B0604020202020204" pitchFamily="34" charset="0"/>
                      </a:endParaRPr>
                    </a:p>
                  </a:txBody>
                  <a:tcPr marL="17780" marR="177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标题 1"/>
          <p:cNvSpPr>
            <a:spLocks noGrp="1"/>
          </p:cNvSpPr>
          <p:nvPr>
            <p:ph type="title"/>
          </p:nvPr>
        </p:nvSpPr>
        <p:spPr/>
        <p:txBody>
          <a:bodyPr vert="horz" wrap="square" lIns="91440" tIns="45720" rIns="91440" bIns="45720" anchor="t" anchorCtr="0"/>
          <a:p>
            <a:pPr eaLnBrk="1" hangingPunct="1"/>
            <a:r>
              <a:rPr lang="en-US" altLang="zh-CN" dirty="0"/>
              <a:t>7.3.3 5G</a:t>
            </a:r>
            <a:r>
              <a:rPr lang="zh-CN" altLang="zh-CN" dirty="0"/>
              <a:t>新空口物理层特征</a:t>
            </a:r>
            <a:endParaRPr lang="zh-CN" altLang="en-US" dirty="0"/>
          </a:p>
        </p:txBody>
      </p:sp>
      <p:sp>
        <p:nvSpPr>
          <p:cNvPr id="88066" name="内容占位符 2"/>
          <p:cNvSpPr>
            <a:spLocks noGrp="1"/>
          </p:cNvSpPr>
          <p:nvPr>
            <p:ph idx="1"/>
          </p:nvPr>
        </p:nvSpPr>
        <p:spPr/>
        <p:txBody>
          <a:bodyPr vert="horz" wrap="square" lIns="91440" tIns="45720" rIns="91440" bIns="45720" anchor="t" anchorCtr="0"/>
          <a:p>
            <a:pPr eaLnBrk="1" hangingPunct="1"/>
            <a:r>
              <a:rPr lang="zh-CN" altLang="zh-CN" dirty="0"/>
              <a:t>（</a:t>
            </a:r>
            <a:r>
              <a:rPr lang="en-US" altLang="zh-CN" dirty="0"/>
              <a:t>1</a:t>
            </a:r>
            <a:r>
              <a:rPr lang="zh-CN" altLang="zh-CN" dirty="0"/>
              <a:t>）在波形和多址方面，</a:t>
            </a:r>
            <a:r>
              <a:rPr lang="en-US" altLang="zh-CN" dirty="0"/>
              <a:t>NR</a:t>
            </a:r>
            <a:r>
              <a:rPr lang="zh-CN" altLang="zh-CN" dirty="0"/>
              <a:t>仍采用正交频分多址（</a:t>
            </a:r>
            <a:r>
              <a:rPr lang="en-US" altLang="zh-CN" dirty="0"/>
              <a:t>OFMA</a:t>
            </a:r>
            <a:r>
              <a:rPr lang="zh-CN" altLang="zh-CN" dirty="0"/>
              <a:t>）作为上行和下行基础多址方案，考虑到上行覆盖问题，上行还支持单载波方案</a:t>
            </a:r>
            <a:r>
              <a:rPr lang="en-US" altLang="zh-CN" dirty="0"/>
              <a:t>DFT-S-OFDMA</a:t>
            </a:r>
            <a:r>
              <a:rPr lang="zh-CN" altLang="zh-CN" dirty="0"/>
              <a:t>，此时，仅支持单流传输。</a:t>
            </a:r>
            <a:endParaRPr lang="en-US" altLang="zh-CN" dirty="0"/>
          </a:p>
          <a:p>
            <a:pPr eaLnBrk="1" hangingPunct="1"/>
            <a:r>
              <a:rPr lang="zh-CN" altLang="zh-CN" dirty="0"/>
              <a:t>（</a:t>
            </a:r>
            <a:r>
              <a:rPr lang="en-US" altLang="zh-CN" dirty="0"/>
              <a:t>2</a:t>
            </a:r>
            <a:r>
              <a:rPr lang="zh-CN" altLang="zh-CN" dirty="0"/>
              <a:t>）</a:t>
            </a:r>
            <a:r>
              <a:rPr lang="en-US" altLang="zh-CN" dirty="0"/>
              <a:t>NR</a:t>
            </a:r>
            <a:r>
              <a:rPr lang="zh-CN" altLang="zh-CN" dirty="0"/>
              <a:t>支持更大带宽。</a:t>
            </a:r>
            <a:endParaRPr lang="en-US" altLang="zh-CN" dirty="0"/>
          </a:p>
          <a:p>
            <a:pPr eaLnBrk="1" hangingPunct="1"/>
            <a:r>
              <a:rPr lang="zh-CN" altLang="zh-CN" dirty="0"/>
              <a:t>（</a:t>
            </a:r>
            <a:r>
              <a:rPr lang="en-US" altLang="zh-CN" dirty="0"/>
              <a:t>3</a:t>
            </a:r>
            <a:r>
              <a:rPr lang="zh-CN" altLang="zh-CN" dirty="0"/>
              <a:t>）</a:t>
            </a:r>
            <a:r>
              <a:rPr lang="en-US" altLang="zh-CN" dirty="0"/>
              <a:t>NR</a:t>
            </a:r>
            <a:r>
              <a:rPr lang="zh-CN" altLang="zh-CN" dirty="0"/>
              <a:t>支持灵活参数集，以满足多样带宽需求。</a:t>
            </a:r>
            <a:endParaRPr lang="en-US" altLang="zh-CN" dirty="0"/>
          </a:p>
          <a:p>
            <a:pPr eaLnBrk="1" hangingPunct="1"/>
            <a:r>
              <a:rPr lang="zh-CN" altLang="zh-CN" dirty="0"/>
              <a:t>（</a:t>
            </a:r>
            <a:r>
              <a:rPr lang="en-US" altLang="zh-CN" dirty="0"/>
              <a:t>4</a:t>
            </a:r>
            <a:r>
              <a:rPr lang="zh-CN" altLang="zh-CN" dirty="0"/>
              <a:t>）</a:t>
            </a:r>
            <a:r>
              <a:rPr lang="en-US" altLang="zh-CN" dirty="0"/>
              <a:t>NR</a:t>
            </a:r>
            <a:r>
              <a:rPr lang="zh-CN" altLang="zh-CN" dirty="0"/>
              <a:t>支持灵活帧结构，定义大量时隙格式，满足各种时延需求。</a:t>
            </a:r>
            <a:endParaRPr lang="en-US" altLang="zh-CN" dirty="0"/>
          </a:p>
          <a:p>
            <a:pPr eaLnBrk="1" hangingPunct="1"/>
            <a:r>
              <a:rPr lang="zh-CN" altLang="zh-CN" dirty="0"/>
              <a:t>（</a:t>
            </a:r>
            <a:r>
              <a:rPr lang="en-US" altLang="zh-CN" dirty="0"/>
              <a:t>5</a:t>
            </a:r>
            <a:r>
              <a:rPr lang="zh-CN" altLang="zh-CN" dirty="0"/>
              <a:t>）</a:t>
            </a:r>
            <a:r>
              <a:rPr lang="en-US" altLang="zh-CN" dirty="0"/>
              <a:t>NR</a:t>
            </a:r>
            <a:r>
              <a:rPr lang="zh-CN" altLang="zh-CN" dirty="0"/>
              <a:t>支持更大数据分组的有效传输和接收，提升控制信道性能。</a:t>
            </a:r>
            <a:endParaRPr lang="zh-CN" altLang="en-US"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内容占位符 2"/>
          <p:cNvSpPr>
            <a:spLocks noGrp="1"/>
          </p:cNvSpPr>
          <p:nvPr>
            <p:ph idx="1"/>
          </p:nvPr>
        </p:nvSpPr>
        <p:spPr>
          <a:xfrm>
            <a:off x="1981200" y="1600200"/>
            <a:ext cx="8229600" cy="3581400"/>
          </a:xfrm>
        </p:spPr>
        <p:txBody>
          <a:bodyPr vert="horz" wrap="square" lIns="91440" tIns="45720" rIns="91440" bIns="45720" anchor="t" anchorCtr="0"/>
          <a:p>
            <a:pPr eaLnBrk="1" hangingPunct="1"/>
            <a:r>
              <a:rPr lang="zh-CN" altLang="zh-CN" dirty="0"/>
              <a:t>（</a:t>
            </a:r>
            <a:r>
              <a:rPr lang="en-US" altLang="zh-CN" dirty="0"/>
              <a:t>6</a:t>
            </a:r>
            <a:r>
              <a:rPr lang="zh-CN" altLang="zh-CN" dirty="0"/>
              <a:t>）</a:t>
            </a:r>
            <a:r>
              <a:rPr lang="en-US" altLang="zh-CN" dirty="0"/>
              <a:t>NR</a:t>
            </a:r>
            <a:r>
              <a:rPr lang="zh-CN" altLang="zh-CN" dirty="0"/>
              <a:t>支持基于波束的系统设计，提供更灵活的网络部署手段。</a:t>
            </a:r>
            <a:endParaRPr lang="en-US" altLang="zh-CN" dirty="0"/>
          </a:p>
          <a:p>
            <a:pPr eaLnBrk="1" hangingPunct="1"/>
            <a:r>
              <a:rPr lang="zh-CN" altLang="zh-CN" dirty="0"/>
              <a:t>（</a:t>
            </a:r>
            <a:r>
              <a:rPr lang="en-US" altLang="zh-CN" dirty="0"/>
              <a:t>7</a:t>
            </a:r>
            <a:r>
              <a:rPr lang="zh-CN" altLang="zh-CN" dirty="0"/>
              <a:t>）</a:t>
            </a:r>
            <a:r>
              <a:rPr lang="en-US" altLang="zh-CN" dirty="0"/>
              <a:t>NR</a:t>
            </a:r>
            <a:r>
              <a:rPr lang="zh-CN" altLang="zh-CN" dirty="0"/>
              <a:t>支持数字和混合波束成形。</a:t>
            </a:r>
            <a:endParaRPr lang="en-US" altLang="zh-CN" dirty="0"/>
          </a:p>
          <a:p>
            <a:pPr eaLnBrk="1" hangingPunct="1"/>
            <a:r>
              <a:rPr lang="zh-CN" altLang="zh-CN" dirty="0"/>
              <a:t>（</a:t>
            </a:r>
            <a:r>
              <a:rPr lang="en-US" altLang="zh-CN" dirty="0"/>
              <a:t>8</a:t>
            </a:r>
            <a:r>
              <a:rPr lang="zh-CN" altLang="zh-CN" dirty="0"/>
              <a:t>）</a:t>
            </a:r>
            <a:r>
              <a:rPr lang="en-US" altLang="zh-CN" dirty="0"/>
              <a:t>NR</a:t>
            </a:r>
            <a:r>
              <a:rPr lang="zh-CN" altLang="zh-CN" dirty="0"/>
              <a:t>实现传输资源和传输时间的灵活可配。</a:t>
            </a:r>
            <a:endParaRPr lang="en-US" altLang="zh-CN" dirty="0"/>
          </a:p>
          <a:p>
            <a:pPr eaLnBrk="1" hangingPunct="1"/>
            <a:r>
              <a:rPr lang="zh-CN" altLang="zh-CN" dirty="0"/>
              <a:t>（</a:t>
            </a:r>
            <a:r>
              <a:rPr lang="en-US" altLang="zh-CN" dirty="0"/>
              <a:t>9</a:t>
            </a:r>
            <a:r>
              <a:rPr lang="zh-CN" altLang="zh-CN" dirty="0"/>
              <a:t>）预计</a:t>
            </a:r>
            <a:r>
              <a:rPr lang="en-US" altLang="zh-CN" dirty="0"/>
              <a:t>5G</a:t>
            </a:r>
            <a:r>
              <a:rPr lang="zh-CN" altLang="zh-CN" dirty="0"/>
              <a:t>新空口将部署在较高频段，考虑到基站和终端天线配置的差异，需要重点研究如何保障</a:t>
            </a:r>
            <a:r>
              <a:rPr lang="en-US" altLang="zh-CN" dirty="0"/>
              <a:t>5G</a:t>
            </a:r>
            <a:r>
              <a:rPr lang="zh-CN" altLang="zh-CN" dirty="0"/>
              <a:t>上行覆盖。</a:t>
            </a:r>
            <a:endParaRPr lang="zh-CN" altLang="en-US"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标题 1"/>
          <p:cNvSpPr>
            <a:spLocks noGrp="1"/>
          </p:cNvSpPr>
          <p:nvPr>
            <p:ph type="title"/>
          </p:nvPr>
        </p:nvSpPr>
        <p:spPr/>
        <p:txBody>
          <a:bodyPr vert="horz" wrap="square" lIns="91440" tIns="45720" rIns="91440" bIns="45720" anchor="t" anchorCtr="0"/>
          <a:p>
            <a:pPr eaLnBrk="1" hangingPunct="1"/>
            <a:r>
              <a:rPr lang="en-US" altLang="zh-CN" dirty="0"/>
              <a:t>7.3.4 5G</a:t>
            </a:r>
            <a:r>
              <a:rPr lang="zh-CN" altLang="zh-CN" dirty="0"/>
              <a:t>关键无线技术</a:t>
            </a:r>
            <a:endParaRPr lang="zh-CN" altLang="en-US" dirty="0"/>
          </a:p>
        </p:txBody>
      </p:sp>
      <p:sp>
        <p:nvSpPr>
          <p:cNvPr id="90114" name="内容占位符 2"/>
          <p:cNvSpPr>
            <a:spLocks noGrp="1"/>
          </p:cNvSpPr>
          <p:nvPr>
            <p:ph idx="1"/>
          </p:nvPr>
        </p:nvSpPr>
        <p:spPr>
          <a:xfrm>
            <a:off x="1981200" y="1600200"/>
            <a:ext cx="8229600" cy="533400"/>
          </a:xfrm>
        </p:spPr>
        <p:txBody>
          <a:bodyPr vert="horz" wrap="square" lIns="91440" tIns="45720" rIns="91440" bIns="45720" anchor="t" anchorCtr="0"/>
          <a:p>
            <a:pPr eaLnBrk="1" hangingPunct="1"/>
            <a:r>
              <a:rPr lang="en-US" altLang="zh-CN" b="1" dirty="0"/>
              <a:t>1</a:t>
            </a:r>
            <a:r>
              <a:rPr lang="zh-CN" altLang="zh-CN" b="1" dirty="0"/>
              <a:t>．大规模天线</a:t>
            </a:r>
            <a:endParaRPr lang="zh-CN" altLang="zh-CN" b="1" dirty="0"/>
          </a:p>
        </p:txBody>
      </p:sp>
      <p:grpSp>
        <p:nvGrpSpPr>
          <p:cNvPr id="90115" name="Group 2"/>
          <p:cNvGrpSpPr/>
          <p:nvPr/>
        </p:nvGrpSpPr>
        <p:grpSpPr>
          <a:xfrm>
            <a:off x="2743200" y="2089150"/>
            <a:ext cx="7150100" cy="3702050"/>
            <a:chOff x="1889" y="4552"/>
            <a:chExt cx="8171" cy="3868"/>
          </a:xfrm>
        </p:grpSpPr>
        <p:sp>
          <p:nvSpPr>
            <p:cNvPr id="90116" name="Text Box 3"/>
            <p:cNvSpPr txBox="1"/>
            <p:nvPr/>
          </p:nvSpPr>
          <p:spPr>
            <a:xfrm>
              <a:off x="5193" y="4960"/>
              <a:ext cx="419" cy="344"/>
            </a:xfrm>
            <a:prstGeom prst="rect">
              <a:avLst/>
            </a:prstGeom>
            <a:noFill/>
            <a:ln w="9525">
              <a:noFill/>
            </a:ln>
          </p:spPr>
          <p:txBody>
            <a:bodyPr lIns="0" tIns="0" rIns="0" bIns="0" anchor="t" anchorCtr="0"/>
            <a:p>
              <a:pPr algn="just">
                <a:buClrTx/>
                <a:buFontTx/>
              </a:pPr>
              <a:r>
                <a:rPr lang="en-US" altLang="zh-CN" sz="1000" b="0" dirty="0">
                  <a:latin typeface="Calibri" panose="020F0502020204030204" pitchFamily="34" charset="0"/>
                  <a:ea typeface="宋体" panose="02010600030101010101" pitchFamily="2" charset="-122"/>
                </a:rPr>
                <a:t>5G</a:t>
              </a:r>
              <a:endParaRPr lang="zh-CN" altLang="zh-CN" b="0" dirty="0">
                <a:latin typeface="Arial" panose="020B0604020202020204" pitchFamily="34" charset="0"/>
                <a:ea typeface="宋体" panose="02010600030101010101" pitchFamily="2" charset="-122"/>
              </a:endParaRPr>
            </a:p>
          </p:txBody>
        </p:sp>
        <p:pic>
          <p:nvPicPr>
            <p:cNvPr id="90117" name="Picture 4"/>
            <p:cNvPicPr>
              <a:picLocks noChangeAspect="1"/>
            </p:cNvPicPr>
            <p:nvPr/>
          </p:nvPicPr>
          <p:blipFill>
            <a:blip r:embed="rId1"/>
            <a:stretch>
              <a:fillRect/>
            </a:stretch>
          </p:blipFill>
          <p:spPr>
            <a:xfrm>
              <a:off x="1889" y="4552"/>
              <a:ext cx="8171" cy="3868"/>
            </a:xfrm>
            <a:prstGeom prst="rect">
              <a:avLst/>
            </a:prstGeom>
            <a:noFill/>
            <a:ln w="9525">
              <a:noFill/>
            </a:ln>
          </p:spPr>
        </p:pic>
      </p:grpSp>
      <p:sp>
        <p:nvSpPr>
          <p:cNvPr id="90118" name="矩形 5"/>
          <p:cNvSpPr/>
          <p:nvPr/>
        </p:nvSpPr>
        <p:spPr>
          <a:xfrm>
            <a:off x="3962400" y="5780088"/>
            <a:ext cx="5638800" cy="368300"/>
          </a:xfrm>
          <a:prstGeom prst="rect">
            <a:avLst/>
          </a:prstGeom>
          <a:noFill/>
          <a:ln w="9525">
            <a:noFill/>
          </a:ln>
        </p:spPr>
        <p:txBody>
          <a:bodyPr anchor="t" anchorCtr="0">
            <a:spAutoFit/>
          </a:bodyPr>
          <a:p>
            <a:pPr>
              <a:buClrTx/>
              <a:buFontTx/>
            </a:pPr>
            <a:r>
              <a:rPr lang="zh-CN" altLang="zh-CN" dirty="0">
                <a:latin typeface="Arial" panose="020B0604020202020204" pitchFamily="34" charset="0"/>
                <a:ea typeface="宋体" panose="02010600030101010101" pitchFamily="2" charset="-122"/>
              </a:rPr>
              <a:t>图</a:t>
            </a:r>
            <a:r>
              <a:rPr lang="en-US" altLang="zh-CN" dirty="0">
                <a:latin typeface="Arial" panose="020B0604020202020204" pitchFamily="34" charset="0"/>
                <a:ea typeface="宋体" panose="02010600030101010101" pitchFamily="2" charset="-122"/>
              </a:rPr>
              <a:t>7-18  MIMO</a:t>
            </a:r>
            <a:r>
              <a:rPr lang="zh-CN" altLang="zh-CN" dirty="0">
                <a:latin typeface="Arial" panose="020B0604020202020204" pitchFamily="34" charset="0"/>
                <a:ea typeface="宋体" panose="02010600030101010101" pitchFamily="2" charset="-122"/>
              </a:rPr>
              <a:t>技术在各代移动通信系统中演进</a:t>
            </a:r>
            <a:endParaRPr lang="zh-CN" altLang="zh-CN" dirty="0">
              <a:latin typeface="Arial" panose="020B0604020202020204" pitchFamily="34" charset="0"/>
              <a:ea typeface="宋体" panose="02010600030101010101" pitchFamily="2" charset="-122"/>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1137" name="Picture 2" descr="图片1"/>
          <p:cNvPicPr>
            <a:picLocks noChangeAspect="1"/>
          </p:cNvPicPr>
          <p:nvPr/>
        </p:nvPicPr>
        <p:blipFill>
          <a:blip r:embed="rId1"/>
          <a:stretch>
            <a:fillRect/>
          </a:stretch>
        </p:blipFill>
        <p:spPr>
          <a:xfrm>
            <a:off x="1905000" y="1074738"/>
            <a:ext cx="8261350" cy="3748087"/>
          </a:xfrm>
          <a:prstGeom prst="rect">
            <a:avLst/>
          </a:prstGeom>
          <a:noFill/>
          <a:ln w="9525">
            <a:noFill/>
          </a:ln>
        </p:spPr>
      </p:pic>
      <p:sp>
        <p:nvSpPr>
          <p:cNvPr id="91138" name="矩形 3"/>
          <p:cNvSpPr/>
          <p:nvPr/>
        </p:nvSpPr>
        <p:spPr>
          <a:xfrm>
            <a:off x="3905250" y="5181600"/>
            <a:ext cx="4214813" cy="368300"/>
          </a:xfrm>
          <a:prstGeom prst="rect">
            <a:avLst/>
          </a:prstGeom>
          <a:noFill/>
          <a:ln w="9525">
            <a:noFill/>
          </a:ln>
        </p:spPr>
        <p:txBody>
          <a:bodyPr wrap="none" anchor="t" anchorCtr="0">
            <a:spAutoFit/>
          </a:bodyPr>
          <a:p>
            <a:pPr>
              <a:buClrTx/>
              <a:buFontTx/>
            </a:pPr>
            <a:r>
              <a:rPr lang="zh-CN" altLang="zh-CN" dirty="0">
                <a:latin typeface="Arial" panose="020B0604020202020204" pitchFamily="34" charset="0"/>
                <a:ea typeface="宋体" panose="02010600030101010101" pitchFamily="2" charset="-122"/>
              </a:rPr>
              <a:t>图7-19  大规模天线系统应用场景示意图</a:t>
            </a:r>
            <a:endParaRPr lang="zh-CN" altLang="zh-CN" dirty="0">
              <a:latin typeface="Arial" panose="020B0604020202020204" pitchFamily="34" charset="0"/>
              <a:ea typeface="宋体" panose="02010600030101010101" pitchFamily="2" charset="-122"/>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标题 1"/>
          <p:cNvSpPr>
            <a:spLocks noGrp="1"/>
          </p:cNvSpPr>
          <p:nvPr>
            <p:ph type="title"/>
          </p:nvPr>
        </p:nvSpPr>
        <p:spPr/>
        <p:txBody>
          <a:bodyPr vert="horz" wrap="square" lIns="91440" tIns="45720" rIns="91440" bIns="45720" anchor="t" anchorCtr="0"/>
          <a:p>
            <a:pPr eaLnBrk="1" hangingPunct="1"/>
            <a:r>
              <a:rPr lang="en-US" altLang="zh-CN" dirty="0"/>
              <a:t>2</a:t>
            </a:r>
            <a:r>
              <a:rPr lang="zh-CN" altLang="zh-CN" dirty="0"/>
              <a:t>．超密集组网</a:t>
            </a:r>
            <a:endParaRPr lang="zh-CN" altLang="en-US" dirty="0"/>
          </a:p>
        </p:txBody>
      </p:sp>
      <p:sp>
        <p:nvSpPr>
          <p:cNvPr id="92162" name="Rectangle 13"/>
          <p:cNvSpPr/>
          <p:nvPr/>
        </p:nvSpPr>
        <p:spPr>
          <a:xfrm>
            <a:off x="1524000" y="44450"/>
            <a:ext cx="309563" cy="368300"/>
          </a:xfrm>
          <a:prstGeom prst="rect">
            <a:avLst/>
          </a:prstGeom>
          <a:noFill/>
          <a:ln w="9525">
            <a:noFill/>
          </a:ln>
        </p:spPr>
        <p:txBody>
          <a:bodyPr wrap="none" anchor="ctr" anchorCtr="0">
            <a:spAutoFit/>
          </a:bodyPr>
          <a:p>
            <a:pPr>
              <a:buClrTx/>
              <a:buFontTx/>
            </a:pPr>
            <a:endParaRPr lang="zh-CN" altLang="en-US" dirty="0">
              <a:latin typeface="Arial" panose="020B0604020202020204" pitchFamily="34" charset="0"/>
              <a:ea typeface="宋体" panose="02010600030101010101" pitchFamily="2" charset="-122"/>
            </a:endParaRPr>
          </a:p>
        </p:txBody>
      </p:sp>
      <p:grpSp>
        <p:nvGrpSpPr>
          <p:cNvPr id="92163" name="Group 1"/>
          <p:cNvGrpSpPr>
            <a:grpSpLocks noChangeAspect="1"/>
          </p:cNvGrpSpPr>
          <p:nvPr/>
        </p:nvGrpSpPr>
        <p:grpSpPr>
          <a:xfrm>
            <a:off x="1797050" y="1408113"/>
            <a:ext cx="8770938" cy="4459287"/>
            <a:chOff x="2366" y="10215"/>
            <a:chExt cx="6810" cy="3463"/>
          </a:xfrm>
        </p:grpSpPr>
        <p:sp>
          <p:nvSpPr>
            <p:cNvPr id="92164" name="AutoShape 12"/>
            <p:cNvSpPr>
              <a:spLocks noChangeAspect="1" noTextEdit="1"/>
            </p:cNvSpPr>
            <p:nvPr/>
          </p:nvSpPr>
          <p:spPr>
            <a:xfrm>
              <a:off x="2366" y="10215"/>
              <a:ext cx="6810" cy="3463"/>
            </a:xfrm>
            <a:prstGeom prst="rect">
              <a:avLst/>
            </a:prstGeom>
            <a:noFill/>
            <a:ln w="9525">
              <a:noFill/>
            </a:ln>
          </p:spPr>
          <p:txBody>
            <a:bodyPr anchor="t" anchorCtr="0"/>
            <a:p>
              <a:endParaRPr lang="zh-CN" altLang="en-US">
                <a:latin typeface="Arial" panose="020B0604020202020204" pitchFamily="34" charset="0"/>
                <a:ea typeface="宋体" panose="02010600030101010101" pitchFamily="2" charset="-122"/>
              </a:endParaRPr>
            </a:p>
          </p:txBody>
        </p:sp>
        <p:grpSp>
          <p:nvGrpSpPr>
            <p:cNvPr id="92165" name="Group 2"/>
            <p:cNvGrpSpPr/>
            <p:nvPr/>
          </p:nvGrpSpPr>
          <p:grpSpPr>
            <a:xfrm>
              <a:off x="2524" y="10215"/>
              <a:ext cx="6652" cy="3463"/>
              <a:chOff x="2524" y="10215"/>
              <a:chExt cx="6652" cy="3463"/>
            </a:xfrm>
          </p:grpSpPr>
          <p:pic>
            <p:nvPicPr>
              <p:cNvPr id="92166" name="Picture 11"/>
              <p:cNvPicPr>
                <a:picLocks noChangeAspect="1"/>
              </p:cNvPicPr>
              <p:nvPr/>
            </p:nvPicPr>
            <p:blipFill>
              <a:blip r:embed="rId1"/>
              <a:stretch>
                <a:fillRect/>
              </a:stretch>
            </p:blipFill>
            <p:spPr>
              <a:xfrm>
                <a:off x="2524" y="10215"/>
                <a:ext cx="6652" cy="3463"/>
              </a:xfrm>
              <a:prstGeom prst="rect">
                <a:avLst/>
              </a:prstGeom>
              <a:noFill/>
              <a:ln w="9525">
                <a:noFill/>
              </a:ln>
            </p:spPr>
          </p:pic>
          <p:sp>
            <p:nvSpPr>
              <p:cNvPr id="92167" name="Text Box 10"/>
              <p:cNvSpPr txBox="1"/>
              <p:nvPr/>
            </p:nvSpPr>
            <p:spPr>
              <a:xfrm>
                <a:off x="5138" y="10535"/>
                <a:ext cx="945" cy="252"/>
              </a:xfrm>
              <a:prstGeom prst="rect">
                <a:avLst/>
              </a:prstGeom>
              <a:solidFill>
                <a:srgbClr val="FFFFFF"/>
              </a:solidFill>
              <a:ln w="9525">
                <a:noFill/>
              </a:ln>
            </p:spPr>
            <p:txBody>
              <a:bodyPr lIns="0" tIns="0" rIns="0" bIns="0" anchor="t" anchorCtr="0"/>
              <a:p>
                <a:pPr>
                  <a:buClrTx/>
                  <a:buFontTx/>
                </a:pPr>
                <a:r>
                  <a:rPr lang="zh-CN" altLang="zh-CN" sz="1200" b="0" dirty="0">
                    <a:latin typeface="Times New Roman" panose="02020603050405020304" pitchFamily="18" charset="0"/>
                    <a:ea typeface="宋体" panose="02010600030101010101" pitchFamily="2" charset="-122"/>
                  </a:rPr>
                  <a:t>集中控制节点</a:t>
                </a:r>
                <a:endParaRPr lang="zh-CN" altLang="zh-CN" sz="1200" b="0" dirty="0">
                  <a:latin typeface="Arial" panose="020B0604020202020204" pitchFamily="34" charset="0"/>
                  <a:ea typeface="宋体" panose="02010600030101010101" pitchFamily="2" charset="-122"/>
                </a:endParaRPr>
              </a:p>
            </p:txBody>
          </p:sp>
          <p:sp>
            <p:nvSpPr>
              <p:cNvPr id="92168" name="Text Box 9"/>
              <p:cNvSpPr txBox="1"/>
              <p:nvPr/>
            </p:nvSpPr>
            <p:spPr>
              <a:xfrm>
                <a:off x="4451" y="10814"/>
                <a:ext cx="862" cy="318"/>
              </a:xfrm>
              <a:prstGeom prst="rect">
                <a:avLst/>
              </a:prstGeom>
              <a:solidFill>
                <a:srgbClr val="FFFFFF"/>
              </a:solidFill>
              <a:ln w="9525">
                <a:noFill/>
              </a:ln>
            </p:spPr>
            <p:txBody>
              <a:bodyPr lIns="0" tIns="0" rIns="0" bIns="0" anchor="t" anchorCtr="0"/>
              <a:p>
                <a:pPr>
                  <a:buClrTx/>
                  <a:buFontTx/>
                </a:pPr>
                <a:r>
                  <a:rPr lang="zh-CN" altLang="zh-CN" sz="1200" b="0" dirty="0">
                    <a:latin typeface="Times New Roman" panose="02020603050405020304" pitchFamily="18" charset="0"/>
                    <a:ea typeface="宋体" panose="02010600030101010101" pitchFamily="2" charset="-122"/>
                  </a:rPr>
                  <a:t>混合分层回传</a:t>
                </a:r>
                <a:endParaRPr lang="zh-CN" altLang="zh-CN" sz="1200" b="0" dirty="0">
                  <a:latin typeface="Arial" panose="020B0604020202020204" pitchFamily="34" charset="0"/>
                  <a:ea typeface="宋体" panose="02010600030101010101" pitchFamily="2" charset="-122"/>
                </a:endParaRPr>
              </a:p>
            </p:txBody>
          </p:sp>
          <p:sp>
            <p:nvSpPr>
              <p:cNvPr id="92169" name="Text Box 8"/>
              <p:cNvSpPr txBox="1"/>
              <p:nvPr/>
            </p:nvSpPr>
            <p:spPr>
              <a:xfrm>
                <a:off x="7981" y="11027"/>
                <a:ext cx="743" cy="252"/>
              </a:xfrm>
              <a:prstGeom prst="rect">
                <a:avLst/>
              </a:prstGeom>
              <a:solidFill>
                <a:srgbClr val="FFFFFF"/>
              </a:solidFill>
              <a:ln w="9525">
                <a:noFill/>
              </a:ln>
            </p:spPr>
            <p:txBody>
              <a:bodyPr lIns="0" tIns="0" rIns="0" bIns="0" anchor="t" anchorCtr="0"/>
              <a:p>
                <a:pPr>
                  <a:buClrTx/>
                  <a:buFontTx/>
                </a:pPr>
                <a:r>
                  <a:rPr lang="zh-CN" altLang="zh-CN" sz="1200" b="0" dirty="0">
                    <a:latin typeface="Times New Roman" panose="02020603050405020304" pitchFamily="18" charset="0"/>
                    <a:ea typeface="宋体" panose="02010600030101010101" pitchFamily="2" charset="-122"/>
                  </a:rPr>
                  <a:t>软扇区</a:t>
                </a:r>
                <a:endParaRPr lang="zh-CN" altLang="zh-CN" sz="1200" b="0" dirty="0">
                  <a:latin typeface="Arial" panose="020B0604020202020204" pitchFamily="34" charset="0"/>
                  <a:ea typeface="宋体" panose="02010600030101010101" pitchFamily="2" charset="-122"/>
                </a:endParaRPr>
              </a:p>
            </p:txBody>
          </p:sp>
          <p:sp>
            <p:nvSpPr>
              <p:cNvPr id="92170" name="Text Box 7"/>
              <p:cNvSpPr txBox="1"/>
              <p:nvPr/>
            </p:nvSpPr>
            <p:spPr>
              <a:xfrm>
                <a:off x="2532" y="11131"/>
                <a:ext cx="878" cy="252"/>
              </a:xfrm>
              <a:prstGeom prst="rect">
                <a:avLst/>
              </a:prstGeom>
              <a:solidFill>
                <a:srgbClr val="FFFFFF"/>
              </a:solidFill>
              <a:ln w="9525">
                <a:noFill/>
              </a:ln>
            </p:spPr>
            <p:txBody>
              <a:bodyPr lIns="0" tIns="0" rIns="0" bIns="0" anchor="t" anchorCtr="0"/>
              <a:p>
                <a:pPr>
                  <a:buClrTx/>
                  <a:buFontTx/>
                </a:pPr>
                <a:r>
                  <a:rPr lang="zh-CN" altLang="zh-CN" sz="1200" b="0" dirty="0">
                    <a:latin typeface="Times New Roman" panose="02020603050405020304" pitchFamily="18" charset="0"/>
                    <a:ea typeface="宋体" panose="02010600030101010101" pitchFamily="2" charset="-122"/>
                  </a:rPr>
                  <a:t>虚拟化小区</a:t>
                </a:r>
                <a:endParaRPr lang="zh-CN" altLang="zh-CN" sz="1200" b="0" dirty="0">
                  <a:latin typeface="Arial" panose="020B0604020202020204" pitchFamily="34" charset="0"/>
                  <a:ea typeface="宋体" panose="02010600030101010101" pitchFamily="2" charset="-122"/>
                </a:endParaRPr>
              </a:p>
            </p:txBody>
          </p:sp>
          <p:sp>
            <p:nvSpPr>
              <p:cNvPr id="92171" name="Text Box 6"/>
              <p:cNvSpPr txBox="1"/>
              <p:nvPr/>
            </p:nvSpPr>
            <p:spPr>
              <a:xfrm>
                <a:off x="2655" y="13276"/>
                <a:ext cx="809" cy="252"/>
              </a:xfrm>
              <a:prstGeom prst="rect">
                <a:avLst/>
              </a:prstGeom>
              <a:solidFill>
                <a:srgbClr val="FFFFFF"/>
              </a:solidFill>
              <a:ln w="9525">
                <a:noFill/>
              </a:ln>
            </p:spPr>
            <p:txBody>
              <a:bodyPr lIns="0" tIns="0" rIns="0" bIns="0" anchor="t" anchorCtr="0"/>
              <a:p>
                <a:pPr>
                  <a:buClrTx/>
                  <a:buFontTx/>
                </a:pPr>
                <a:r>
                  <a:rPr lang="zh-CN" altLang="zh-CN" sz="1200" b="0" dirty="0">
                    <a:latin typeface="Times New Roman" panose="02020603050405020304" pitchFamily="18" charset="0"/>
                    <a:ea typeface="宋体" panose="02010600030101010101" pitchFamily="2" charset="-122"/>
                  </a:rPr>
                  <a:t>虚拟</a:t>
                </a:r>
                <a:r>
                  <a:rPr lang="en-US" altLang="zh-CN" sz="1200" b="0" dirty="0">
                    <a:latin typeface="Times New Roman" panose="02020603050405020304" pitchFamily="18" charset="0"/>
                    <a:ea typeface="宋体" panose="02010600030101010101" pitchFamily="2" charset="-122"/>
                  </a:rPr>
                  <a:t>MIMO</a:t>
                </a:r>
                <a:endParaRPr lang="en-US" altLang="zh-CN" sz="1200" b="0" dirty="0">
                  <a:latin typeface="Arial" panose="020B0604020202020204" pitchFamily="34" charset="0"/>
                  <a:ea typeface="宋体" panose="02010600030101010101" pitchFamily="2" charset="-122"/>
                </a:endParaRPr>
              </a:p>
            </p:txBody>
          </p:sp>
          <p:sp>
            <p:nvSpPr>
              <p:cNvPr id="92172" name="Text Box 5"/>
              <p:cNvSpPr txBox="1"/>
              <p:nvPr/>
            </p:nvSpPr>
            <p:spPr>
              <a:xfrm>
                <a:off x="5443" y="13192"/>
                <a:ext cx="945" cy="252"/>
              </a:xfrm>
              <a:prstGeom prst="rect">
                <a:avLst/>
              </a:prstGeom>
              <a:solidFill>
                <a:srgbClr val="FFFFFF"/>
              </a:solidFill>
              <a:ln w="9525">
                <a:noFill/>
              </a:ln>
            </p:spPr>
            <p:txBody>
              <a:bodyPr lIns="0" tIns="0" rIns="0" bIns="0" anchor="t" anchorCtr="0"/>
              <a:p>
                <a:pPr>
                  <a:buClrTx/>
                  <a:buFontTx/>
                </a:pPr>
                <a:r>
                  <a:rPr lang="zh-CN" altLang="zh-CN" sz="1200" b="0" dirty="0">
                    <a:latin typeface="Times New Roman" panose="02020603050405020304" pitchFamily="18" charset="0"/>
                    <a:ea typeface="宋体" panose="02010600030101010101" pitchFamily="2" charset="-122"/>
                  </a:rPr>
                  <a:t>干扰管理与抑制</a:t>
                </a:r>
                <a:endParaRPr lang="zh-CN" altLang="zh-CN" sz="1200" b="0" dirty="0">
                  <a:latin typeface="Arial" panose="020B0604020202020204" pitchFamily="34" charset="0"/>
                  <a:ea typeface="宋体" panose="02010600030101010101" pitchFamily="2" charset="-122"/>
                </a:endParaRPr>
              </a:p>
            </p:txBody>
          </p:sp>
          <p:sp>
            <p:nvSpPr>
              <p:cNvPr id="92173" name="Text Box 4"/>
              <p:cNvSpPr txBox="1"/>
              <p:nvPr/>
            </p:nvSpPr>
            <p:spPr>
              <a:xfrm>
                <a:off x="4544" y="12153"/>
                <a:ext cx="465" cy="252"/>
              </a:xfrm>
              <a:prstGeom prst="rect">
                <a:avLst/>
              </a:prstGeom>
              <a:solidFill>
                <a:srgbClr val="FFFFFF"/>
              </a:solidFill>
              <a:ln w="9525">
                <a:noFill/>
              </a:ln>
            </p:spPr>
            <p:txBody>
              <a:bodyPr lIns="0" tIns="0" rIns="0" bIns="0" anchor="t" anchorCtr="0"/>
              <a:p>
                <a:pPr>
                  <a:buClrTx/>
                  <a:buFontTx/>
                </a:pPr>
                <a:r>
                  <a:rPr lang="zh-CN" altLang="zh-CN" sz="1200" b="0" dirty="0">
                    <a:latin typeface="Times New Roman" panose="02020603050405020304" pitchFamily="18" charset="0"/>
                    <a:ea typeface="宋体" panose="02010600030101010101" pitchFamily="2" charset="-122"/>
                  </a:rPr>
                  <a:t>虚拟层</a:t>
                </a:r>
                <a:endParaRPr lang="zh-CN" altLang="zh-CN" sz="1200" b="0" dirty="0">
                  <a:latin typeface="Arial" panose="020B0604020202020204" pitchFamily="34" charset="0"/>
                  <a:ea typeface="宋体" panose="02010600030101010101" pitchFamily="2" charset="-122"/>
                </a:endParaRPr>
              </a:p>
            </p:txBody>
          </p:sp>
          <p:sp>
            <p:nvSpPr>
              <p:cNvPr id="92174" name="Text Box 3"/>
              <p:cNvSpPr txBox="1"/>
              <p:nvPr/>
            </p:nvSpPr>
            <p:spPr>
              <a:xfrm>
                <a:off x="4281" y="10433"/>
                <a:ext cx="471" cy="252"/>
              </a:xfrm>
              <a:prstGeom prst="rect">
                <a:avLst/>
              </a:prstGeom>
              <a:solidFill>
                <a:srgbClr val="FFFFFF"/>
              </a:solidFill>
              <a:ln w="9525">
                <a:noFill/>
              </a:ln>
            </p:spPr>
            <p:txBody>
              <a:bodyPr lIns="0" tIns="0" rIns="0" bIns="0" anchor="t" anchorCtr="0"/>
              <a:p>
                <a:pPr>
                  <a:buClrTx/>
                  <a:buFontTx/>
                </a:pPr>
                <a:r>
                  <a:rPr lang="zh-CN" altLang="zh-CN" sz="1200" b="0" dirty="0">
                    <a:latin typeface="Times New Roman" panose="02020603050405020304" pitchFamily="18" charset="0"/>
                    <a:ea typeface="宋体" panose="02010600030101010101" pitchFamily="2" charset="-122"/>
                  </a:rPr>
                  <a:t>核心网</a:t>
                </a:r>
                <a:endParaRPr lang="zh-CN" altLang="zh-CN" sz="1200" b="0" dirty="0">
                  <a:latin typeface="Arial" panose="020B0604020202020204" pitchFamily="34" charset="0"/>
                  <a:ea typeface="宋体" panose="02010600030101010101" pitchFamily="2" charset="-122"/>
                </a:endParaRPr>
              </a:p>
            </p:txBody>
          </p:sp>
        </p:grpSp>
      </p:grpSp>
      <p:sp>
        <p:nvSpPr>
          <p:cNvPr id="92175" name="矩形 16"/>
          <p:cNvSpPr/>
          <p:nvPr/>
        </p:nvSpPr>
        <p:spPr>
          <a:xfrm>
            <a:off x="4546600" y="5715000"/>
            <a:ext cx="3065463" cy="368300"/>
          </a:xfrm>
          <a:prstGeom prst="rect">
            <a:avLst/>
          </a:prstGeom>
          <a:noFill/>
          <a:ln w="9525">
            <a:noFill/>
          </a:ln>
        </p:spPr>
        <p:txBody>
          <a:bodyPr wrap="none" anchor="t" anchorCtr="0">
            <a:spAutoFit/>
          </a:bodyPr>
          <a:p>
            <a:pPr>
              <a:buClrTx/>
              <a:buFontTx/>
            </a:pPr>
            <a:r>
              <a:rPr lang="zh-CN" altLang="zh-CN" dirty="0">
                <a:latin typeface="Arial" panose="020B0604020202020204" pitchFamily="34" charset="0"/>
                <a:ea typeface="宋体" panose="02010600030101010101" pitchFamily="2" charset="-122"/>
              </a:rPr>
              <a:t>图7-20  超密集组网关键技术</a:t>
            </a:r>
            <a:endParaRPr lang="zh-CN" altLang="zh-CN" dirty="0">
              <a:latin typeface="Arial" panose="020B0604020202020204" pitchFamily="34" charset="0"/>
              <a:ea typeface="宋体" panose="02010600030101010101" pitchFamily="2" charset="-122"/>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标题 1"/>
          <p:cNvSpPr>
            <a:spLocks noGrp="1"/>
          </p:cNvSpPr>
          <p:nvPr>
            <p:ph type="title"/>
          </p:nvPr>
        </p:nvSpPr>
        <p:spPr/>
        <p:txBody>
          <a:bodyPr vert="horz" wrap="square" lIns="91440" tIns="45720" rIns="91440" bIns="45720" anchor="t" anchorCtr="0"/>
          <a:p>
            <a:r>
              <a:rPr lang="en-US" altLang="zh-CN" dirty="0"/>
              <a:t>3</a:t>
            </a:r>
            <a:r>
              <a:rPr lang="zh-CN" altLang="zh-CN" dirty="0"/>
              <a:t>．非正交多址接入</a:t>
            </a:r>
            <a:endParaRPr lang="zh-CN" altLang="en-US" dirty="0"/>
          </a:p>
        </p:txBody>
      </p:sp>
      <p:sp>
        <p:nvSpPr>
          <p:cNvPr id="93186" name="Rectangle 8"/>
          <p:cNvSpPr/>
          <p:nvPr/>
        </p:nvSpPr>
        <p:spPr>
          <a:xfrm>
            <a:off x="1524000" y="44450"/>
            <a:ext cx="309563" cy="368300"/>
          </a:xfrm>
          <a:prstGeom prst="rect">
            <a:avLst/>
          </a:prstGeom>
          <a:noFill/>
          <a:ln w="9525">
            <a:noFill/>
          </a:ln>
        </p:spPr>
        <p:txBody>
          <a:bodyPr wrap="none" anchor="ctr" anchorCtr="0">
            <a:spAutoFit/>
          </a:bodyPr>
          <a:p>
            <a:pPr>
              <a:buClrTx/>
              <a:buFontTx/>
            </a:pPr>
            <a:endParaRPr lang="zh-CN" altLang="en-US" dirty="0">
              <a:latin typeface="Arial" panose="020B0604020202020204" pitchFamily="34" charset="0"/>
              <a:ea typeface="宋体" panose="02010600030101010101" pitchFamily="2" charset="-122"/>
            </a:endParaRPr>
          </a:p>
        </p:txBody>
      </p:sp>
      <p:grpSp>
        <p:nvGrpSpPr>
          <p:cNvPr id="93187" name="Group 1"/>
          <p:cNvGrpSpPr>
            <a:grpSpLocks noChangeAspect="1"/>
          </p:cNvGrpSpPr>
          <p:nvPr/>
        </p:nvGrpSpPr>
        <p:grpSpPr>
          <a:xfrm>
            <a:off x="2895600" y="1457325"/>
            <a:ext cx="6923088" cy="3690938"/>
            <a:chOff x="2326" y="8937"/>
            <a:chExt cx="7359" cy="3922"/>
          </a:xfrm>
        </p:grpSpPr>
        <p:sp>
          <p:nvSpPr>
            <p:cNvPr id="93188" name="AutoShape 7"/>
            <p:cNvSpPr>
              <a:spLocks noChangeAspect="1" noTextEdit="1"/>
            </p:cNvSpPr>
            <p:nvPr/>
          </p:nvSpPr>
          <p:spPr>
            <a:xfrm>
              <a:off x="2326" y="8937"/>
              <a:ext cx="7359" cy="3922"/>
            </a:xfrm>
            <a:prstGeom prst="rect">
              <a:avLst/>
            </a:prstGeom>
            <a:noFill/>
            <a:ln w="9525">
              <a:noFill/>
            </a:ln>
          </p:spPr>
          <p:txBody>
            <a:bodyPr anchor="t" anchorCtr="0"/>
            <a:p>
              <a:endParaRPr lang="zh-CN" altLang="en-US">
                <a:latin typeface="Arial" panose="020B0604020202020204" pitchFamily="34" charset="0"/>
                <a:ea typeface="宋体" panose="02010600030101010101" pitchFamily="2" charset="-122"/>
              </a:endParaRPr>
            </a:p>
          </p:txBody>
        </p:sp>
        <p:grpSp>
          <p:nvGrpSpPr>
            <p:cNvPr id="93189" name="Group 2"/>
            <p:cNvGrpSpPr/>
            <p:nvPr/>
          </p:nvGrpSpPr>
          <p:grpSpPr>
            <a:xfrm>
              <a:off x="2471" y="8937"/>
              <a:ext cx="7048" cy="3922"/>
              <a:chOff x="2471" y="8937"/>
              <a:chExt cx="7048" cy="3922"/>
            </a:xfrm>
          </p:grpSpPr>
          <p:pic>
            <p:nvPicPr>
              <p:cNvPr id="93190" name="Picture 6"/>
              <p:cNvPicPr>
                <a:picLocks noChangeAspect="1"/>
              </p:cNvPicPr>
              <p:nvPr/>
            </p:nvPicPr>
            <p:blipFill>
              <a:blip r:embed="rId1"/>
              <a:stretch>
                <a:fillRect/>
              </a:stretch>
            </p:blipFill>
            <p:spPr>
              <a:xfrm>
                <a:off x="2471" y="8937"/>
                <a:ext cx="7048" cy="2109"/>
              </a:xfrm>
              <a:prstGeom prst="rect">
                <a:avLst/>
              </a:prstGeom>
              <a:noFill/>
              <a:ln w="9525">
                <a:noFill/>
              </a:ln>
            </p:spPr>
          </p:pic>
          <p:pic>
            <p:nvPicPr>
              <p:cNvPr id="93191" name="Picture 5"/>
              <p:cNvPicPr>
                <a:picLocks noChangeAspect="1"/>
              </p:cNvPicPr>
              <p:nvPr/>
            </p:nvPicPr>
            <p:blipFill>
              <a:blip r:embed="rId2"/>
              <a:srcRect l="-523" t="5809"/>
              <a:stretch>
                <a:fillRect/>
              </a:stretch>
            </p:blipFill>
            <p:spPr>
              <a:xfrm>
                <a:off x="2875" y="11205"/>
                <a:ext cx="6344" cy="1654"/>
              </a:xfrm>
              <a:prstGeom prst="rect">
                <a:avLst/>
              </a:prstGeom>
              <a:noFill/>
              <a:ln w="9525">
                <a:noFill/>
              </a:ln>
            </p:spPr>
          </p:pic>
          <p:sp>
            <p:nvSpPr>
              <p:cNvPr id="93192" name="Text Box 4"/>
              <p:cNvSpPr txBox="1"/>
              <p:nvPr/>
            </p:nvSpPr>
            <p:spPr>
              <a:xfrm>
                <a:off x="4631" y="11046"/>
                <a:ext cx="3043" cy="334"/>
              </a:xfrm>
              <a:prstGeom prst="rect">
                <a:avLst/>
              </a:prstGeom>
              <a:noFill/>
              <a:ln w="9525">
                <a:noFill/>
              </a:ln>
            </p:spPr>
            <p:txBody>
              <a:bodyPr lIns="0" tIns="0" rIns="0" bIns="0" anchor="t" anchorCtr="0"/>
              <a:p>
                <a:pPr eaLnBrk="0" hangingPunct="0">
                  <a:buClrTx/>
                  <a:buFontTx/>
                </a:pPr>
                <a:r>
                  <a:rPr lang="en-US" altLang="zh-CN" sz="700" dirty="0">
                    <a:solidFill>
                      <a:srgbClr val="000000"/>
                    </a:solidFill>
                    <a:latin typeface="Times New Roman" panose="02020603050405020304" pitchFamily="18" charset="0"/>
                    <a:ea typeface="宋体" panose="02010600030101010101" pitchFamily="2" charset="-122"/>
                  </a:rPr>
                  <a:t>(a) NOMA</a:t>
                </a:r>
                <a:r>
                  <a:rPr lang="zh-CN" altLang="en-US" sz="700" dirty="0">
                    <a:solidFill>
                      <a:srgbClr val="000000"/>
                    </a:solidFill>
                    <a:latin typeface="Times New Roman" panose="02020603050405020304" pitchFamily="18" charset="0"/>
                    <a:ea typeface="宋体" panose="02010600030101010101" pitchFamily="2" charset="-122"/>
                  </a:rPr>
                  <a:t>和</a:t>
                </a:r>
                <a:r>
                  <a:rPr lang="en-US" altLang="zh-CN" sz="700" dirty="0">
                    <a:solidFill>
                      <a:srgbClr val="000000"/>
                    </a:solidFill>
                    <a:latin typeface="Times New Roman" panose="02020603050405020304" pitchFamily="18" charset="0"/>
                    <a:ea typeface="宋体" panose="02010600030101010101" pitchFamily="2" charset="-122"/>
                  </a:rPr>
                  <a:t>OFDMA</a:t>
                </a:r>
                <a:r>
                  <a:rPr lang="zh-CN" altLang="en-US" sz="700" dirty="0">
                    <a:solidFill>
                      <a:srgbClr val="000000"/>
                    </a:solidFill>
                    <a:latin typeface="Times New Roman" panose="02020603050405020304" pitchFamily="18" charset="0"/>
                    <a:ea typeface="宋体" panose="02010600030101010101" pitchFamily="2" charset="-122"/>
                  </a:rPr>
                  <a:t>频谱效率比较</a:t>
                </a:r>
                <a:endParaRPr lang="zh-CN" altLang="en-US" dirty="0">
                  <a:latin typeface="Arial" panose="020B0604020202020204" pitchFamily="34" charset="0"/>
                  <a:ea typeface="宋体" panose="02010600030101010101" pitchFamily="2" charset="-122"/>
                </a:endParaRPr>
              </a:p>
            </p:txBody>
          </p:sp>
          <p:sp>
            <p:nvSpPr>
              <p:cNvPr id="93193" name="Text Box 3"/>
              <p:cNvSpPr txBox="1"/>
              <p:nvPr/>
            </p:nvSpPr>
            <p:spPr>
              <a:xfrm>
                <a:off x="4858" y="12526"/>
                <a:ext cx="2259" cy="333"/>
              </a:xfrm>
              <a:prstGeom prst="rect">
                <a:avLst/>
              </a:prstGeom>
              <a:noFill/>
              <a:ln w="9525">
                <a:noFill/>
              </a:ln>
            </p:spPr>
            <p:txBody>
              <a:bodyPr lIns="0" tIns="0" rIns="0" bIns="0" anchor="t" anchorCtr="0"/>
              <a:p>
                <a:pPr eaLnBrk="0" hangingPunct="0">
                  <a:buClrTx/>
                  <a:buFontTx/>
                </a:pPr>
                <a:r>
                  <a:rPr lang="en-US" altLang="zh-CN" sz="700" dirty="0">
                    <a:solidFill>
                      <a:srgbClr val="000000"/>
                    </a:solidFill>
                    <a:latin typeface="Times New Roman" panose="02020603050405020304" pitchFamily="18" charset="0"/>
                    <a:ea typeface="宋体" panose="02010600030101010101" pitchFamily="2" charset="-122"/>
                  </a:rPr>
                  <a:t>(b) UE</a:t>
                </a:r>
                <a:r>
                  <a:rPr lang="zh-CN" altLang="en-US" sz="700" dirty="0">
                    <a:solidFill>
                      <a:srgbClr val="000000"/>
                    </a:solidFill>
                    <a:latin typeface="Times New Roman" panose="02020603050405020304" pitchFamily="18" charset="0"/>
                    <a:ea typeface="宋体" panose="02010600030101010101" pitchFamily="2" charset="-122"/>
                  </a:rPr>
                  <a:t>接收端利用</a:t>
                </a:r>
                <a:r>
                  <a:rPr lang="en-US" altLang="zh-CN" sz="700" dirty="0">
                    <a:solidFill>
                      <a:srgbClr val="000000"/>
                    </a:solidFill>
                    <a:latin typeface="Times New Roman" panose="02020603050405020304" pitchFamily="18" charset="0"/>
                    <a:ea typeface="宋体" panose="02010600030101010101" pitchFamily="2" charset="-122"/>
                  </a:rPr>
                  <a:t>SIC</a:t>
                </a:r>
                <a:r>
                  <a:rPr lang="zh-CN" altLang="en-US" sz="700" dirty="0">
                    <a:solidFill>
                      <a:srgbClr val="000000"/>
                    </a:solidFill>
                    <a:latin typeface="Times New Roman" panose="02020603050405020304" pitchFamily="18" charset="0"/>
                    <a:ea typeface="宋体" panose="02010600030101010101" pitchFamily="2" charset="-122"/>
                  </a:rPr>
                  <a:t>解码流程</a:t>
                </a:r>
                <a:endParaRPr lang="zh-CN" altLang="en-US" dirty="0">
                  <a:latin typeface="Arial" panose="020B0604020202020204" pitchFamily="34" charset="0"/>
                  <a:ea typeface="宋体" panose="02010600030101010101" pitchFamily="2" charset="-122"/>
                </a:endParaRPr>
              </a:p>
            </p:txBody>
          </p:sp>
        </p:grpSp>
      </p:grpSp>
      <p:sp>
        <p:nvSpPr>
          <p:cNvPr id="93194" name="矩形 10"/>
          <p:cNvSpPr/>
          <p:nvPr/>
        </p:nvSpPr>
        <p:spPr>
          <a:xfrm>
            <a:off x="3200400" y="5410200"/>
            <a:ext cx="6005513" cy="368300"/>
          </a:xfrm>
          <a:prstGeom prst="rect">
            <a:avLst/>
          </a:prstGeom>
          <a:noFill/>
          <a:ln w="9525">
            <a:noFill/>
          </a:ln>
        </p:spPr>
        <p:txBody>
          <a:bodyPr anchor="t" anchorCtr="0">
            <a:spAutoFit/>
          </a:bodyPr>
          <a:p>
            <a:pPr>
              <a:buClrTx/>
              <a:buFontTx/>
            </a:pPr>
            <a:r>
              <a:rPr lang="zh-CN" altLang="zh-CN" dirty="0">
                <a:latin typeface="Arial" panose="020B0604020202020204" pitchFamily="34" charset="0"/>
                <a:ea typeface="宋体" panose="02010600030101010101" pitchFamily="2" charset="-122"/>
              </a:rPr>
              <a:t>图7-21  NOMA解码流程及与OFDMA间频谱效率比较</a:t>
            </a:r>
            <a:endParaRPr lang="zh-CN" altLang="zh-CN" dirty="0">
              <a:latin typeface="Arial" panose="020B0604020202020204" pitchFamily="34" charset="0"/>
              <a:ea typeface="宋体" panose="02010600030101010101" pitchFamily="2" charset="-122"/>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Rectangle 9"/>
          <p:cNvSpPr/>
          <p:nvPr/>
        </p:nvSpPr>
        <p:spPr>
          <a:xfrm>
            <a:off x="1524000" y="44450"/>
            <a:ext cx="309563" cy="368300"/>
          </a:xfrm>
          <a:prstGeom prst="rect">
            <a:avLst/>
          </a:prstGeom>
          <a:noFill/>
          <a:ln w="9525">
            <a:noFill/>
          </a:ln>
        </p:spPr>
        <p:txBody>
          <a:bodyPr wrap="none" anchor="ctr" anchorCtr="0">
            <a:spAutoFit/>
          </a:bodyPr>
          <a:p>
            <a:pPr>
              <a:buClrTx/>
              <a:buFontTx/>
            </a:pPr>
            <a:endParaRPr lang="zh-CN" altLang="en-US" dirty="0">
              <a:latin typeface="Arial" panose="020B0604020202020204" pitchFamily="34" charset="0"/>
              <a:ea typeface="宋体" panose="02010600030101010101" pitchFamily="2" charset="-122"/>
            </a:endParaRPr>
          </a:p>
        </p:txBody>
      </p:sp>
      <p:grpSp>
        <p:nvGrpSpPr>
          <p:cNvPr id="95234" name="Group 4"/>
          <p:cNvGrpSpPr>
            <a:grpSpLocks noChangeAspect="1"/>
          </p:cNvGrpSpPr>
          <p:nvPr/>
        </p:nvGrpSpPr>
        <p:grpSpPr>
          <a:xfrm>
            <a:off x="1625600" y="1066800"/>
            <a:ext cx="8940800" cy="4419600"/>
            <a:chOff x="3232" y="3333"/>
            <a:chExt cx="5798" cy="2867"/>
          </a:xfrm>
        </p:grpSpPr>
        <p:sp>
          <p:nvSpPr>
            <p:cNvPr id="95235" name="AutoShape 8"/>
            <p:cNvSpPr>
              <a:spLocks noChangeAspect="1" noTextEdit="1"/>
            </p:cNvSpPr>
            <p:nvPr/>
          </p:nvSpPr>
          <p:spPr>
            <a:xfrm>
              <a:off x="3232" y="3333"/>
              <a:ext cx="5798" cy="2867"/>
            </a:xfrm>
            <a:prstGeom prst="rect">
              <a:avLst/>
            </a:prstGeom>
            <a:noFill/>
            <a:ln w="9525">
              <a:noFill/>
            </a:ln>
          </p:spPr>
          <p:txBody>
            <a:bodyPr anchor="t" anchorCtr="0"/>
            <a:p>
              <a:endParaRPr lang="zh-CN" altLang="en-US">
                <a:latin typeface="Arial" panose="020B0604020202020204" pitchFamily="34" charset="0"/>
                <a:ea typeface="宋体" panose="02010600030101010101" pitchFamily="2" charset="-122"/>
              </a:endParaRPr>
            </a:p>
          </p:txBody>
        </p:sp>
        <p:grpSp>
          <p:nvGrpSpPr>
            <p:cNvPr id="95236" name="Group 5"/>
            <p:cNvGrpSpPr/>
            <p:nvPr/>
          </p:nvGrpSpPr>
          <p:grpSpPr>
            <a:xfrm>
              <a:off x="3232" y="3333"/>
              <a:ext cx="5798" cy="2867"/>
              <a:chOff x="3232" y="3333"/>
              <a:chExt cx="5798" cy="2867"/>
            </a:xfrm>
          </p:grpSpPr>
          <p:pic>
            <p:nvPicPr>
              <p:cNvPr id="95237" name="Picture 7"/>
              <p:cNvPicPr>
                <a:picLocks noChangeAspect="1"/>
              </p:cNvPicPr>
              <p:nvPr/>
            </p:nvPicPr>
            <p:blipFill>
              <a:blip r:embed="rId1"/>
              <a:stretch>
                <a:fillRect/>
              </a:stretch>
            </p:blipFill>
            <p:spPr>
              <a:xfrm>
                <a:off x="3232" y="3333"/>
                <a:ext cx="5798" cy="2867"/>
              </a:xfrm>
              <a:prstGeom prst="rect">
                <a:avLst/>
              </a:prstGeom>
              <a:noFill/>
              <a:ln w="9525">
                <a:noFill/>
              </a:ln>
            </p:spPr>
          </p:pic>
          <p:sp>
            <p:nvSpPr>
              <p:cNvPr id="95238" name="Text Box 6"/>
              <p:cNvSpPr txBox="1"/>
              <p:nvPr/>
            </p:nvSpPr>
            <p:spPr>
              <a:xfrm>
                <a:off x="7684" y="4940"/>
                <a:ext cx="999" cy="379"/>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p>
                <a:pPr algn="ctr" eaLnBrk="0" hangingPunct="0">
                  <a:buClrTx/>
                  <a:buFontTx/>
                </a:pPr>
                <a:r>
                  <a:rPr lang="zh-CN" altLang="zh-CN" sz="600" dirty="0">
                    <a:latin typeface="Times New Roman" panose="02020603050405020304" pitchFamily="18" charset="0"/>
                    <a:ea typeface="宋体" panose="02010600030101010101" pitchFamily="2" charset="-122"/>
                  </a:rPr>
                  <a:t>稀疏模式</a:t>
                </a:r>
                <a:endParaRPr lang="zh-CN" altLang="zh-CN" dirty="0">
                  <a:latin typeface="Arial" panose="020B0604020202020204" pitchFamily="34" charset="0"/>
                  <a:ea typeface="宋体" panose="02010600030101010101" pitchFamily="2" charset="-122"/>
                </a:endParaRPr>
              </a:p>
            </p:txBody>
          </p:sp>
        </p:grpSp>
      </p:grpSp>
      <p:sp>
        <p:nvSpPr>
          <p:cNvPr id="95239" name="Rectangle 11"/>
          <p:cNvSpPr/>
          <p:nvPr/>
        </p:nvSpPr>
        <p:spPr>
          <a:xfrm>
            <a:off x="4495800" y="5526088"/>
            <a:ext cx="3429000" cy="460375"/>
          </a:xfrm>
          <a:prstGeom prst="rect">
            <a:avLst/>
          </a:prstGeom>
          <a:noFill/>
          <a:ln w="9525">
            <a:noFill/>
          </a:ln>
        </p:spPr>
        <p:txBody>
          <a:bodyPr anchor="ctr" anchorCtr="0">
            <a:spAutoFit/>
          </a:bodyPr>
          <a:p>
            <a:pPr algn="ctr" eaLnBrk="0" hangingPunct="0">
              <a:buClrTx/>
              <a:buFontTx/>
            </a:pPr>
            <a:r>
              <a:rPr lang="zh-CN" altLang="zh-CN" sz="2400" dirty="0">
                <a:latin typeface="Times New Roman" panose="02020603050405020304" pitchFamily="18" charset="0"/>
                <a:ea typeface="黑体" panose="02010609060101010101" charset="-122"/>
              </a:rPr>
              <a:t>图7-22  SCMA工作原图</a:t>
            </a:r>
            <a:endParaRPr lang="zh-CN" altLang="zh-CN" sz="2400" dirty="0">
              <a:latin typeface="Arial" panose="020B0604020202020204" pitchFamily="34" charset="0"/>
              <a:ea typeface="宋体" panose="02010600030101010101" pitchFamily="2" charset="-122"/>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Rectangle 4"/>
          <p:cNvSpPr/>
          <p:nvPr/>
        </p:nvSpPr>
        <p:spPr>
          <a:xfrm>
            <a:off x="1524000" y="44450"/>
            <a:ext cx="309563" cy="368300"/>
          </a:xfrm>
          <a:prstGeom prst="rect">
            <a:avLst/>
          </a:prstGeom>
          <a:noFill/>
          <a:ln w="9525">
            <a:noFill/>
          </a:ln>
        </p:spPr>
        <p:txBody>
          <a:bodyPr wrap="none" anchor="ctr" anchorCtr="0">
            <a:spAutoFit/>
          </a:bodyPr>
          <a:p>
            <a:pPr>
              <a:buClrTx/>
              <a:buFontTx/>
            </a:pPr>
            <a:endParaRPr lang="zh-CN" altLang="en-US" dirty="0">
              <a:latin typeface="Arial" panose="020B0604020202020204" pitchFamily="34" charset="0"/>
              <a:ea typeface="宋体" panose="02010600030101010101" pitchFamily="2" charset="-122"/>
            </a:endParaRPr>
          </a:p>
        </p:txBody>
      </p:sp>
      <p:grpSp>
        <p:nvGrpSpPr>
          <p:cNvPr id="97282" name="Group 1"/>
          <p:cNvGrpSpPr>
            <a:grpSpLocks noChangeAspect="1"/>
          </p:cNvGrpSpPr>
          <p:nvPr/>
        </p:nvGrpSpPr>
        <p:grpSpPr>
          <a:xfrm>
            <a:off x="1524000" y="457200"/>
            <a:ext cx="9056688" cy="4486275"/>
            <a:chOff x="3059" y="9682"/>
            <a:chExt cx="5851" cy="2900"/>
          </a:xfrm>
        </p:grpSpPr>
        <p:sp>
          <p:nvSpPr>
            <p:cNvPr id="97283" name="AutoShape 3"/>
            <p:cNvSpPr>
              <a:spLocks noChangeAspect="1" noTextEdit="1"/>
            </p:cNvSpPr>
            <p:nvPr/>
          </p:nvSpPr>
          <p:spPr>
            <a:xfrm>
              <a:off x="3059" y="9682"/>
              <a:ext cx="5794" cy="2463"/>
            </a:xfrm>
            <a:prstGeom prst="rect">
              <a:avLst/>
            </a:prstGeom>
            <a:noFill/>
            <a:ln w="9525">
              <a:noFill/>
            </a:ln>
          </p:spPr>
          <p:txBody>
            <a:bodyPr anchor="t" anchorCtr="0"/>
            <a:p>
              <a:endParaRPr lang="zh-CN" altLang="en-US">
                <a:latin typeface="Arial" panose="020B0604020202020204" pitchFamily="34" charset="0"/>
                <a:ea typeface="宋体" panose="02010600030101010101" pitchFamily="2" charset="-122"/>
              </a:endParaRPr>
            </a:p>
          </p:txBody>
        </p:sp>
        <p:graphicFrame>
          <p:nvGraphicFramePr>
            <p:cNvPr id="97284" name="对象 6"/>
            <p:cNvGraphicFramePr>
              <a:graphicFrameLocks noChangeAspect="1"/>
            </p:cNvGraphicFramePr>
            <p:nvPr/>
          </p:nvGraphicFramePr>
          <p:xfrm>
            <a:off x="3116" y="10175"/>
            <a:ext cx="5794" cy="2407"/>
          </p:xfrm>
          <a:graphic>
            <a:graphicData uri="http://schemas.openxmlformats.org/presentationml/2006/ole">
              <mc:AlternateContent xmlns:mc="http://schemas.openxmlformats.org/markup-compatibility/2006">
                <mc:Choice xmlns:v="urn:schemas-microsoft-com:vml" Requires="v">
                  <p:oleObj spid="_x0000_s3076" name="" r:id="rId1" imgW="5220335" imgH="2179955" progId="Visio.Drawing.11">
                    <p:embed/>
                  </p:oleObj>
                </mc:Choice>
                <mc:Fallback>
                  <p:oleObj name="" r:id="rId1" imgW="5220335" imgH="2179955" progId="Visio.Drawing.11">
                    <p:embed/>
                    <p:pic>
                      <p:nvPicPr>
                        <p:cNvPr id="0" name="图片 3075"/>
                        <p:cNvPicPr/>
                        <p:nvPr/>
                      </p:nvPicPr>
                      <p:blipFill>
                        <a:blip r:embed="rId2">
                          <a:grayscl/>
                        </a:blip>
                        <a:stretch>
                          <a:fillRect/>
                        </a:stretch>
                      </p:blipFill>
                      <p:spPr>
                        <a:xfrm>
                          <a:off x="3116" y="10175"/>
                          <a:ext cx="5794" cy="2407"/>
                        </a:xfrm>
                        <a:prstGeom prst="rect">
                          <a:avLst/>
                        </a:prstGeom>
                        <a:noFill/>
                        <a:ln w="38100">
                          <a:noFill/>
                          <a:miter/>
                        </a:ln>
                      </p:spPr>
                    </p:pic>
                  </p:oleObj>
                </mc:Fallback>
              </mc:AlternateContent>
            </a:graphicData>
          </a:graphic>
        </p:graphicFrame>
      </p:grpSp>
      <p:sp>
        <p:nvSpPr>
          <p:cNvPr id="97285" name="矩形 8"/>
          <p:cNvSpPr/>
          <p:nvPr/>
        </p:nvSpPr>
        <p:spPr>
          <a:xfrm>
            <a:off x="4495800" y="5334000"/>
            <a:ext cx="2819400" cy="368300"/>
          </a:xfrm>
          <a:prstGeom prst="rect">
            <a:avLst/>
          </a:prstGeom>
          <a:noFill/>
          <a:ln w="9525">
            <a:noFill/>
          </a:ln>
        </p:spPr>
        <p:txBody>
          <a:bodyPr wrap="none" anchor="t" anchorCtr="0">
            <a:spAutoFit/>
          </a:bodyPr>
          <a:p>
            <a:pPr>
              <a:buClrTx/>
              <a:buFontTx/>
            </a:pPr>
            <a:r>
              <a:rPr lang="zh-CN" altLang="zh-CN" dirty="0">
                <a:latin typeface="Arial" panose="020B0604020202020204" pitchFamily="34" charset="0"/>
                <a:ea typeface="宋体" panose="02010600030101010101" pitchFamily="2" charset="-122"/>
              </a:rPr>
              <a:t>图7-23  PDMA工作原理图</a:t>
            </a:r>
            <a:endParaRPr lang="zh-CN" altLang="zh-CN" dirty="0">
              <a:latin typeface="Arial" panose="020B0604020202020204" pitchFamily="34" charset="0"/>
              <a:ea typeface="宋体" panose="02010600030101010101" pitchFamily="2" charset="-122"/>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Rectangle 4"/>
          <p:cNvSpPr/>
          <p:nvPr/>
        </p:nvSpPr>
        <p:spPr>
          <a:xfrm>
            <a:off x="1524000" y="44450"/>
            <a:ext cx="309563" cy="368300"/>
          </a:xfrm>
          <a:prstGeom prst="rect">
            <a:avLst/>
          </a:prstGeom>
          <a:noFill/>
          <a:ln w="9525">
            <a:noFill/>
          </a:ln>
        </p:spPr>
        <p:txBody>
          <a:bodyPr wrap="none" anchor="ctr" anchorCtr="0">
            <a:spAutoFit/>
          </a:bodyPr>
          <a:p>
            <a:pPr>
              <a:buClrTx/>
              <a:buFontTx/>
            </a:pPr>
            <a:endParaRPr lang="zh-CN" altLang="en-US" dirty="0">
              <a:latin typeface="Arial" panose="020B0604020202020204" pitchFamily="34" charset="0"/>
              <a:ea typeface="宋体" panose="02010600030101010101" pitchFamily="2" charset="-122"/>
            </a:endParaRPr>
          </a:p>
        </p:txBody>
      </p:sp>
      <p:grpSp>
        <p:nvGrpSpPr>
          <p:cNvPr id="99330" name="Group 1"/>
          <p:cNvGrpSpPr>
            <a:grpSpLocks noChangeAspect="1"/>
          </p:cNvGrpSpPr>
          <p:nvPr/>
        </p:nvGrpSpPr>
        <p:grpSpPr>
          <a:xfrm>
            <a:off x="1670050" y="762000"/>
            <a:ext cx="8851900" cy="4572000"/>
            <a:chOff x="3614" y="-659"/>
            <a:chExt cx="5253" cy="2714"/>
          </a:xfrm>
        </p:grpSpPr>
        <p:sp>
          <p:nvSpPr>
            <p:cNvPr id="99331" name="AutoShape 3"/>
            <p:cNvSpPr>
              <a:spLocks noChangeAspect="1" noTextEdit="1"/>
            </p:cNvSpPr>
            <p:nvPr/>
          </p:nvSpPr>
          <p:spPr>
            <a:xfrm>
              <a:off x="3614" y="-659"/>
              <a:ext cx="5253" cy="2714"/>
            </a:xfrm>
            <a:prstGeom prst="rect">
              <a:avLst/>
            </a:prstGeom>
            <a:noFill/>
            <a:ln w="9525">
              <a:noFill/>
            </a:ln>
          </p:spPr>
          <p:txBody>
            <a:bodyPr anchor="t" anchorCtr="0"/>
            <a:p>
              <a:endParaRPr lang="zh-CN" altLang="en-US">
                <a:latin typeface="Arial" panose="020B0604020202020204" pitchFamily="34" charset="0"/>
                <a:ea typeface="宋体" panose="02010600030101010101" pitchFamily="2" charset="-122"/>
              </a:endParaRPr>
            </a:p>
          </p:txBody>
        </p:sp>
        <p:pic>
          <p:nvPicPr>
            <p:cNvPr id="99332" name="Picture 2"/>
            <p:cNvPicPr>
              <a:picLocks noChangeAspect="1"/>
            </p:cNvPicPr>
            <p:nvPr/>
          </p:nvPicPr>
          <p:blipFill>
            <a:blip r:embed="rId1"/>
            <a:stretch>
              <a:fillRect/>
            </a:stretch>
          </p:blipFill>
          <p:spPr>
            <a:xfrm>
              <a:off x="3614" y="-659"/>
              <a:ext cx="5253" cy="2714"/>
            </a:xfrm>
            <a:prstGeom prst="rect">
              <a:avLst/>
            </a:prstGeom>
            <a:noFill/>
            <a:ln w="9525">
              <a:noFill/>
            </a:ln>
          </p:spPr>
        </p:pic>
      </p:grpSp>
      <p:sp>
        <p:nvSpPr>
          <p:cNvPr id="99333" name="矩形 7"/>
          <p:cNvSpPr/>
          <p:nvPr/>
        </p:nvSpPr>
        <p:spPr>
          <a:xfrm>
            <a:off x="4637088" y="5562600"/>
            <a:ext cx="2819400" cy="368300"/>
          </a:xfrm>
          <a:prstGeom prst="rect">
            <a:avLst/>
          </a:prstGeom>
          <a:noFill/>
          <a:ln w="9525">
            <a:noFill/>
          </a:ln>
        </p:spPr>
        <p:txBody>
          <a:bodyPr wrap="none" anchor="t" anchorCtr="0">
            <a:spAutoFit/>
          </a:bodyPr>
          <a:p>
            <a:pPr>
              <a:buClrTx/>
              <a:buFontTx/>
            </a:pPr>
            <a:r>
              <a:rPr lang="zh-CN" altLang="zh-CN" dirty="0">
                <a:latin typeface="Arial" panose="020B0604020202020204" pitchFamily="34" charset="0"/>
                <a:ea typeface="宋体" panose="02010600030101010101" pitchFamily="2" charset="-122"/>
              </a:rPr>
              <a:t>图7-24  MUSA工作原理图</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标题 1"/>
          <p:cNvSpPr>
            <a:spLocks noGrp="1"/>
          </p:cNvSpPr>
          <p:nvPr>
            <p:ph type="title"/>
          </p:nvPr>
        </p:nvSpPr>
        <p:spPr/>
        <p:txBody>
          <a:bodyPr vert="horz" wrap="square" lIns="91440" tIns="45720" rIns="91440" bIns="45720" anchor="t" anchorCtr="0"/>
          <a:p>
            <a:r>
              <a:rPr lang="en-US" altLang="zh-CN" dirty="0"/>
              <a:t>4</a:t>
            </a:r>
            <a:r>
              <a:rPr lang="zh-CN" altLang="zh-CN" dirty="0"/>
              <a:t>．新型传输波形</a:t>
            </a:r>
            <a:endParaRPr lang="zh-CN" altLang="en-US" dirty="0"/>
          </a:p>
        </p:txBody>
      </p:sp>
      <p:sp>
        <p:nvSpPr>
          <p:cNvPr id="3" name="内容占位符 2"/>
          <p:cNvSpPr>
            <a:spLocks noGrp="1"/>
          </p:cNvSpPr>
          <p:nvPr>
            <p:ph idx="1"/>
          </p:nvPr>
        </p:nvSpPr>
        <p:spPr>
          <a:xfrm>
            <a:off x="2209800" y="1981200"/>
            <a:ext cx="8229600" cy="35052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Blip>
                <a:blip r:embed="rId1"/>
              </a:buBlip>
              <a:defRPr/>
            </a:pPr>
            <a:r>
              <a:rPr kumimoji="0" lang="zh-CN" altLang="zh-CN" sz="2800" b="0" i="0" u="none" strike="noStrike" kern="0" cap="none" spc="0" normalizeH="0" baseline="0" noProof="0" dirty="0">
                <a:ln>
                  <a:noFill/>
                </a:ln>
                <a:solidFill>
                  <a:schemeClr val="tx1"/>
                </a:solidFill>
                <a:effectLst/>
                <a:uLnTx/>
                <a:uFillTx/>
                <a:latin typeface="+mn-lt"/>
                <a:ea typeface="+mn-ea"/>
                <a:cs typeface="楷体_GB2312" panose="02010609030101010101" charset="-122"/>
              </a:rPr>
              <a:t>（</a:t>
            </a:r>
            <a:r>
              <a:rPr kumimoji="0" lang="en-US" altLang="zh-CN" sz="2800" b="0" i="0" u="none" strike="noStrike" kern="0" cap="none" spc="0" normalizeH="0" baseline="0" noProof="0" dirty="0">
                <a:ln>
                  <a:noFill/>
                </a:ln>
                <a:solidFill>
                  <a:schemeClr val="tx1"/>
                </a:solidFill>
                <a:effectLst/>
                <a:uLnTx/>
                <a:uFillTx/>
                <a:latin typeface="+mn-lt"/>
                <a:ea typeface="+mn-ea"/>
                <a:cs typeface="楷体_GB2312" panose="02010609030101010101" charset="-122"/>
              </a:rPr>
              <a:t>1</a:t>
            </a:r>
            <a:r>
              <a:rPr kumimoji="0" lang="zh-CN" altLang="zh-CN" sz="2800" b="0" i="0" u="none" strike="noStrike" kern="0" cap="none" spc="0" normalizeH="0" baseline="0" noProof="0" dirty="0">
                <a:ln>
                  <a:noFill/>
                </a:ln>
                <a:solidFill>
                  <a:schemeClr val="tx1"/>
                </a:solidFill>
                <a:effectLst/>
                <a:uLnTx/>
                <a:uFillTx/>
                <a:latin typeface="+mn-lt"/>
                <a:ea typeface="+mn-ea"/>
                <a:cs typeface="楷体_GB2312" panose="02010609030101010101" charset="-122"/>
              </a:rPr>
              <a:t>）</a:t>
            </a:r>
            <a:r>
              <a:rPr kumimoji="0" lang="en-US" altLang="zh-CN" sz="2800" b="0" i="0" u="none" strike="noStrike" kern="0" cap="none" spc="0" normalizeH="0" baseline="0" noProof="0" dirty="0">
                <a:ln>
                  <a:noFill/>
                </a:ln>
                <a:solidFill>
                  <a:schemeClr val="tx1"/>
                </a:solidFill>
                <a:effectLst/>
                <a:uLnTx/>
                <a:uFillTx/>
                <a:latin typeface="+mn-lt"/>
                <a:ea typeface="+mn-ea"/>
                <a:cs typeface="楷体_GB2312" panose="02010609030101010101" charset="-122"/>
              </a:rPr>
              <a:t>OFDM</a:t>
            </a:r>
            <a:r>
              <a:rPr kumimoji="0" lang="zh-CN" altLang="zh-CN" sz="2800" b="0" i="0" u="none" strike="noStrike" kern="0" cap="none" spc="0" normalizeH="0" baseline="0" noProof="0" dirty="0">
                <a:ln>
                  <a:noFill/>
                </a:ln>
                <a:solidFill>
                  <a:schemeClr val="tx1"/>
                </a:solidFill>
                <a:effectLst/>
                <a:uLnTx/>
                <a:uFillTx/>
                <a:latin typeface="+mn-lt"/>
                <a:ea typeface="+mn-ea"/>
                <a:cs typeface="楷体_GB2312" panose="02010609030101010101" charset="-122"/>
              </a:rPr>
              <a:t>传输波形</a:t>
            </a:r>
            <a:r>
              <a:rPr kumimoji="0" lang="zh-CN" altLang="zh-CN" sz="2800" b="0" i="0" u="none" strike="noStrike" kern="0" cap="none" spc="0" normalizeH="0" baseline="0" noProof="0" dirty="0" smtClean="0">
                <a:ln>
                  <a:noFill/>
                </a:ln>
                <a:solidFill>
                  <a:schemeClr val="tx1"/>
                </a:solidFill>
                <a:effectLst/>
                <a:uLnTx/>
                <a:uFillTx/>
                <a:latin typeface="+mn-lt"/>
                <a:ea typeface="+mn-ea"/>
                <a:cs typeface="楷体_GB2312" panose="02010609030101010101" charset="-122"/>
              </a:rPr>
              <a:t>技术</a:t>
            </a:r>
            <a:endParaRPr kumimoji="0" lang="en-US" altLang="zh-CN" sz="2800" b="0" i="0" u="none" strike="noStrike" kern="0" cap="none" spc="0" normalizeH="0" baseline="0" noProof="0" dirty="0" smtClean="0">
              <a:ln>
                <a:noFill/>
              </a:ln>
              <a:solidFill>
                <a:schemeClr val="tx1"/>
              </a:solidFill>
              <a:effectLst/>
              <a:uLnTx/>
              <a:uFillTx/>
              <a:latin typeface="+mn-lt"/>
              <a:ea typeface="+mn-ea"/>
              <a:cs typeface="楷体_GB2312" panose="02010609030101010101" charset="-122"/>
            </a:endParaRPr>
          </a:p>
          <a:p>
            <a:pPr marL="342900" marR="0" lvl="0" indent="-34290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Blip>
                <a:blip r:embed="rId1"/>
              </a:buBlip>
              <a:defRPr/>
            </a:pPr>
            <a:r>
              <a:rPr kumimoji="0" lang="zh-CN" altLang="zh-CN" sz="2800" b="0" i="0" u="none" strike="noStrike" kern="0" cap="none" spc="0" normalizeH="0" baseline="0" noProof="0" dirty="0">
                <a:ln>
                  <a:noFill/>
                </a:ln>
                <a:solidFill>
                  <a:schemeClr val="tx1"/>
                </a:solidFill>
                <a:effectLst/>
                <a:uLnTx/>
                <a:uFillTx/>
                <a:latin typeface="+mn-lt"/>
                <a:ea typeface="+mn-ea"/>
                <a:cs typeface="楷体_GB2312" panose="02010609030101010101" charset="-122"/>
              </a:rPr>
              <a:t>（</a:t>
            </a:r>
            <a:r>
              <a:rPr kumimoji="0" lang="en-US" altLang="zh-CN" sz="2800" b="0" i="0" u="none" strike="noStrike" kern="0" cap="none" spc="0" normalizeH="0" baseline="0" noProof="0" dirty="0">
                <a:ln>
                  <a:noFill/>
                </a:ln>
                <a:solidFill>
                  <a:schemeClr val="tx1"/>
                </a:solidFill>
                <a:effectLst/>
                <a:uLnTx/>
                <a:uFillTx/>
                <a:latin typeface="+mn-lt"/>
                <a:ea typeface="+mn-ea"/>
                <a:cs typeface="楷体_GB2312" panose="02010609030101010101" charset="-122"/>
              </a:rPr>
              <a:t>2</a:t>
            </a:r>
            <a:r>
              <a:rPr kumimoji="0" lang="zh-CN" altLang="zh-CN" sz="2800" b="0" i="0" u="none" strike="noStrike" kern="0" cap="none" spc="0" normalizeH="0" baseline="0" noProof="0" dirty="0">
                <a:ln>
                  <a:noFill/>
                </a:ln>
                <a:solidFill>
                  <a:schemeClr val="tx1"/>
                </a:solidFill>
                <a:effectLst/>
                <a:uLnTx/>
                <a:uFillTx/>
                <a:latin typeface="+mn-lt"/>
                <a:ea typeface="+mn-ea"/>
                <a:cs typeface="楷体_GB2312" panose="02010609030101010101" charset="-122"/>
              </a:rPr>
              <a:t>）滤波器组多载波（</a:t>
            </a:r>
            <a:r>
              <a:rPr kumimoji="0" lang="en-US" altLang="zh-CN" sz="2800" b="0" i="0" u="none" strike="noStrike" kern="0" cap="none" spc="0" normalizeH="0" baseline="0" noProof="0" dirty="0">
                <a:ln>
                  <a:noFill/>
                </a:ln>
                <a:solidFill>
                  <a:schemeClr val="tx1"/>
                </a:solidFill>
                <a:effectLst/>
                <a:uLnTx/>
                <a:uFillTx/>
                <a:latin typeface="+mn-lt"/>
                <a:ea typeface="+mn-ea"/>
                <a:cs typeface="楷体_GB2312" panose="02010609030101010101" charset="-122"/>
              </a:rPr>
              <a:t>FBMC</a:t>
            </a:r>
            <a:r>
              <a:rPr kumimoji="0" lang="zh-CN" altLang="zh-CN" sz="2800" b="0" i="0" u="none" strike="noStrike" kern="0" cap="none" spc="0" normalizeH="0" baseline="0" noProof="0" dirty="0" smtClean="0">
                <a:ln>
                  <a:noFill/>
                </a:ln>
                <a:solidFill>
                  <a:schemeClr val="tx1"/>
                </a:solidFill>
                <a:effectLst/>
                <a:uLnTx/>
                <a:uFillTx/>
                <a:latin typeface="+mn-lt"/>
                <a:ea typeface="+mn-ea"/>
                <a:cs typeface="楷体_GB2312" panose="02010609030101010101" charset="-122"/>
              </a:rPr>
              <a:t>）</a:t>
            </a:r>
            <a:endParaRPr kumimoji="0" lang="en-US" altLang="zh-CN" sz="2800" b="0" i="0" u="none" strike="noStrike" kern="0" cap="none" spc="0" normalizeH="0" baseline="0" noProof="0" dirty="0" smtClean="0">
              <a:ln>
                <a:noFill/>
              </a:ln>
              <a:solidFill>
                <a:schemeClr val="tx1"/>
              </a:solidFill>
              <a:effectLst/>
              <a:uLnTx/>
              <a:uFillTx/>
              <a:latin typeface="+mn-lt"/>
              <a:ea typeface="+mn-ea"/>
              <a:cs typeface="楷体_GB2312" panose="02010609030101010101" charset="-122"/>
            </a:endParaRPr>
          </a:p>
          <a:p>
            <a:pPr marL="0" marR="0" lvl="0" indent="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defRPr/>
            </a:pPr>
            <a:r>
              <a:rPr kumimoji="0" lang="en-US" altLang="zh-CN" sz="2800" b="0" i="0" u="none" strike="noStrike" kern="0" cap="none" spc="0" normalizeH="0" baseline="0" noProof="0" dirty="0" smtClean="0">
                <a:ln>
                  <a:noFill/>
                </a:ln>
                <a:solidFill>
                  <a:schemeClr val="tx1"/>
                </a:solidFill>
                <a:effectLst/>
                <a:uLnTx/>
                <a:uFillTx/>
                <a:latin typeface="+mn-lt"/>
                <a:ea typeface="+mn-ea"/>
                <a:cs typeface="楷体_GB2312" panose="02010609030101010101" charset="-122"/>
              </a:rPr>
              <a:t>        </a:t>
            </a:r>
            <a:r>
              <a:rPr kumimoji="0" lang="zh-CN" altLang="zh-CN" sz="2800" b="0" i="0" u="none" strike="noStrike" kern="0" cap="none" spc="0" normalizeH="0" baseline="0" noProof="0" dirty="0" smtClean="0">
                <a:ln>
                  <a:noFill/>
                </a:ln>
                <a:solidFill>
                  <a:schemeClr val="tx1"/>
                </a:solidFill>
                <a:effectLst/>
                <a:uLnTx/>
                <a:uFillTx/>
                <a:latin typeface="+mn-lt"/>
                <a:ea typeface="+mn-ea"/>
                <a:cs typeface="楷体_GB2312" panose="02010609030101010101" charset="-122"/>
              </a:rPr>
              <a:t>其他</a:t>
            </a:r>
            <a:r>
              <a:rPr kumimoji="0" lang="zh-CN" altLang="zh-CN" sz="2800" b="0" i="0" u="none" strike="noStrike" kern="0" cap="none" spc="0" normalizeH="0" baseline="0" noProof="0" dirty="0">
                <a:ln>
                  <a:noFill/>
                </a:ln>
                <a:solidFill>
                  <a:schemeClr val="tx1"/>
                </a:solidFill>
                <a:effectLst/>
                <a:uLnTx/>
                <a:uFillTx/>
                <a:latin typeface="+mn-lt"/>
                <a:ea typeface="+mn-ea"/>
                <a:cs typeface="楷体_GB2312" panose="02010609030101010101" charset="-122"/>
              </a:rPr>
              <a:t>可能的新型多载波技术还有</a:t>
            </a:r>
            <a:r>
              <a:rPr kumimoji="0" lang="en-US" altLang="zh-CN" sz="2800" b="0" i="0" u="none" strike="noStrike" kern="0" cap="none" spc="0" normalizeH="0" baseline="0" noProof="0" dirty="0">
                <a:ln>
                  <a:noFill/>
                </a:ln>
                <a:solidFill>
                  <a:schemeClr val="tx1"/>
                </a:solidFill>
                <a:effectLst/>
                <a:uLnTx/>
                <a:uFillTx/>
                <a:latin typeface="+mn-lt"/>
                <a:ea typeface="+mn-ea"/>
                <a:cs typeface="楷体_GB2312" panose="02010609030101010101" charset="-122"/>
              </a:rPr>
              <a:t>F-OFDM</a:t>
            </a:r>
            <a:r>
              <a:rPr kumimoji="0" lang="zh-CN" altLang="zh-CN" sz="2800" b="0" i="0" u="none" strike="noStrike" kern="0" cap="none" spc="0" normalizeH="0" baseline="0" noProof="0" dirty="0">
                <a:ln>
                  <a:noFill/>
                </a:ln>
                <a:solidFill>
                  <a:schemeClr val="tx1"/>
                </a:solidFill>
                <a:effectLst/>
                <a:uLnTx/>
                <a:uFillTx/>
                <a:latin typeface="+mn-lt"/>
                <a:ea typeface="+mn-ea"/>
                <a:cs typeface="楷体_GB2312" panose="02010609030101010101" charset="-122"/>
              </a:rPr>
              <a:t>（子带滤波的正交频分复用）、</a:t>
            </a:r>
            <a:r>
              <a:rPr kumimoji="0" lang="en-US" altLang="zh-CN" sz="2800" b="0" i="0" u="none" strike="noStrike" kern="0" cap="none" spc="0" normalizeH="0" baseline="0" noProof="0" dirty="0">
                <a:ln>
                  <a:noFill/>
                </a:ln>
                <a:solidFill>
                  <a:schemeClr val="tx1"/>
                </a:solidFill>
                <a:effectLst/>
                <a:uLnTx/>
                <a:uFillTx/>
                <a:latin typeface="+mn-lt"/>
                <a:ea typeface="+mn-ea"/>
                <a:cs typeface="楷体_GB2312" panose="02010609030101010101" charset="-122"/>
              </a:rPr>
              <a:t>UFMC</a:t>
            </a:r>
            <a:r>
              <a:rPr kumimoji="0" lang="zh-CN" altLang="zh-CN" sz="2800" b="0" i="0" u="none" strike="noStrike" kern="0" cap="none" spc="0" normalizeH="0" baseline="0" noProof="0" dirty="0">
                <a:ln>
                  <a:noFill/>
                </a:ln>
                <a:solidFill>
                  <a:schemeClr val="tx1"/>
                </a:solidFill>
                <a:effectLst/>
                <a:uLnTx/>
                <a:uFillTx/>
                <a:latin typeface="+mn-lt"/>
                <a:ea typeface="+mn-ea"/>
                <a:cs typeface="楷体_GB2312" panose="02010609030101010101" charset="-122"/>
              </a:rPr>
              <a:t>（通用滤波多载波）等。总之由于</a:t>
            </a:r>
            <a:r>
              <a:rPr kumimoji="0" lang="en-US" altLang="zh-CN" sz="2800" b="0" i="0" u="none" strike="noStrike" kern="0" cap="none" spc="0" normalizeH="0" baseline="0" noProof="0" dirty="0">
                <a:ln>
                  <a:noFill/>
                </a:ln>
                <a:solidFill>
                  <a:schemeClr val="tx1"/>
                </a:solidFill>
                <a:effectLst/>
                <a:uLnTx/>
                <a:uFillTx/>
                <a:latin typeface="+mn-lt"/>
                <a:ea typeface="+mn-ea"/>
                <a:cs typeface="楷体_GB2312" panose="02010609030101010101" charset="-122"/>
              </a:rPr>
              <a:t>5G</a:t>
            </a:r>
            <a:r>
              <a:rPr kumimoji="0" lang="zh-CN" altLang="zh-CN" sz="2800" b="0" i="0" u="none" strike="noStrike" kern="0" cap="none" spc="0" normalizeH="0" baseline="0" noProof="0" dirty="0">
                <a:ln>
                  <a:noFill/>
                </a:ln>
                <a:solidFill>
                  <a:schemeClr val="tx1"/>
                </a:solidFill>
                <a:effectLst/>
                <a:uLnTx/>
                <a:uFillTx/>
                <a:latin typeface="+mn-lt"/>
                <a:ea typeface="+mn-ea"/>
                <a:cs typeface="楷体_GB2312" panose="02010609030101010101" charset="-122"/>
              </a:rPr>
              <a:t>应用场景和业务类型的巨大差异，单一的波形很难满足所有需求，多种波形技术将共存，在不同场景下发挥着各自的作用。</a:t>
            </a:r>
            <a:endParaRPr kumimoji="0" lang="zh-CN" altLang="en-US" sz="2800" b="0" i="0" u="none" strike="noStrike" kern="0" cap="none" spc="0" normalizeH="0" baseline="0" noProof="0" dirty="0">
              <a:ln>
                <a:noFill/>
              </a:ln>
              <a:solidFill>
                <a:schemeClr val="tx1"/>
              </a:solidFill>
              <a:effectLst/>
              <a:uLnTx/>
              <a:uFillTx/>
              <a:latin typeface="+mn-lt"/>
              <a:ea typeface="+mn-ea"/>
              <a:cs typeface="楷体_GB2312" panose="02010609030101010101"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Arial" panose="020B0604020202020204" pitchFamily="34" charset="0"/>
              </a:rPr>
              <a:t>FR2</a:t>
            </a:r>
            <a:r>
              <a:rPr lang="zh-CN" altLang="en-US" dirty="0">
                <a:sym typeface="Arial" panose="020B0604020202020204" pitchFamily="34" charset="0"/>
              </a:rPr>
              <a:t>频段介绍</a:t>
            </a:r>
            <a:endParaRPr lang="zh-CN" altLang="en-US" dirty="0">
              <a:sym typeface="Arial" panose="020B0604020202020204" pitchFamily="34" charset="0"/>
            </a:endParaRPr>
          </a:p>
        </p:txBody>
      </p:sp>
      <p:sp>
        <p:nvSpPr>
          <p:cNvPr id="3" name="内容占位符 2"/>
          <p:cNvSpPr>
            <a:spLocks noGrp="1"/>
          </p:cNvSpPr>
          <p:nvPr>
            <p:ph idx="1"/>
          </p:nvPr>
        </p:nvSpPr>
        <p:spPr/>
        <p:txBody>
          <a:bodyPr/>
          <a:lstStyle/>
          <a:p>
            <a:r>
              <a:rPr lang="zh-CN" altLang="en-US" sz="2400" b="1" dirty="0">
                <a:sym typeface="Arial" panose="020B0604020202020204" pitchFamily="34" charset="0"/>
              </a:rPr>
              <a:t>当前版本毫米波定义的频段</a:t>
            </a:r>
            <a:r>
              <a:rPr lang="zh-CN" altLang="en-US" sz="2400" b="1" dirty="0" smtClean="0">
                <a:sym typeface="Arial" panose="020B0604020202020204" pitchFamily="34" charset="0"/>
              </a:rPr>
              <a:t>只有四个</a:t>
            </a:r>
            <a:r>
              <a:rPr lang="zh-CN" altLang="en-US" sz="2400" b="1" dirty="0">
                <a:sym typeface="Arial" panose="020B0604020202020204" pitchFamily="34" charset="0"/>
              </a:rPr>
              <a:t>，全部为</a:t>
            </a:r>
            <a:r>
              <a:rPr lang="en-US" altLang="zh-CN" sz="2400" b="1" dirty="0">
                <a:solidFill>
                  <a:srgbClr val="0000FF"/>
                </a:solidFill>
                <a:sym typeface="Arial" panose="020B0604020202020204" pitchFamily="34" charset="0"/>
              </a:rPr>
              <a:t>TDD</a:t>
            </a:r>
            <a:r>
              <a:rPr lang="zh-CN" altLang="en-US" sz="2400" b="1" dirty="0">
                <a:solidFill>
                  <a:srgbClr val="0000FF"/>
                </a:solidFill>
                <a:sym typeface="Arial" panose="020B0604020202020204" pitchFamily="34" charset="0"/>
              </a:rPr>
              <a:t>模式</a:t>
            </a:r>
            <a:r>
              <a:rPr lang="zh-CN" altLang="en-US" sz="2400" b="1" dirty="0">
                <a:sym typeface="Arial" panose="020B0604020202020204" pitchFamily="34" charset="0"/>
              </a:rPr>
              <a:t>，最大小区带宽支持</a:t>
            </a:r>
            <a:r>
              <a:rPr lang="en-US" altLang="zh-CN" sz="2400" b="1" dirty="0">
                <a:sym typeface="Arial" panose="020B0604020202020204" pitchFamily="34" charset="0"/>
              </a:rPr>
              <a:t>400MHz</a:t>
            </a:r>
            <a:r>
              <a:rPr lang="zh-CN" altLang="en-US" sz="2400" b="1" dirty="0">
                <a:sym typeface="Arial" panose="020B0604020202020204" pitchFamily="34" charset="0"/>
              </a:rPr>
              <a:t>。</a:t>
            </a:r>
            <a:r>
              <a:rPr lang="zh-CN" altLang="en-US" sz="2400" dirty="0">
                <a:sym typeface="Arial" panose="020B0604020202020204" pitchFamily="34" charset="0"/>
              </a:rPr>
              <a:t> </a:t>
            </a:r>
            <a:endParaRPr lang="zh-CN" altLang="en-US" sz="2400" dirty="0">
              <a:sym typeface="Arial" panose="020B0604020202020204" pitchFamily="34" charset="0"/>
            </a:endParaRPr>
          </a:p>
          <a:p>
            <a:endParaRPr lang="zh-CN" altLang="en-US" sz="2400" dirty="0">
              <a:sym typeface="Arial" panose="020B0604020202020204" pitchFamily="34" charset="0"/>
            </a:endParaRPr>
          </a:p>
        </p:txBody>
      </p:sp>
      <p:sp>
        <p:nvSpPr>
          <p:cNvPr id="4" name="灯片编号占位符 3"/>
          <p:cNvSpPr>
            <a:spLocks noGrp="1"/>
          </p:cNvSpPr>
          <p:nvPr>
            <p:ph type="sldNum" sz="quarter" idx="10"/>
          </p:nvPr>
        </p:nvSpPr>
        <p:spPr>
          <a:xfrm>
            <a:off x="8128000" y="6524627"/>
            <a:ext cx="2025651" cy="333375"/>
          </a:xfrm>
        </p:spPr>
        <p:txBody>
          <a:bodyPr/>
          <a:lstStyle/>
          <a:p>
            <a:r>
              <a:rPr lang="en-US" altLang="zh-CN" sz="135" smtClean="0">
                <a:sym typeface="Arial" panose="020B0604020202020204" pitchFamily="34" charset="0"/>
              </a:rPr>
              <a:t>Page</a:t>
            </a:r>
            <a:fld id="{B77D227A-1AE4-4BCD-9973-754D0181BA73}" type="slidenum">
              <a:rPr lang="en-US" altLang="zh-CN" sz="135" smtClean="0">
                <a:sym typeface="Arial" panose="020B0604020202020204" pitchFamily="34" charset="0"/>
              </a:rPr>
            </a:fld>
            <a:endParaRPr lang="en-US" altLang="zh-CN" sz="135">
              <a:sym typeface="Arial" panose="020B0604020202020204" pitchFamily="34" charset="0"/>
            </a:endParaRPr>
          </a:p>
        </p:txBody>
      </p:sp>
      <p:graphicFrame>
        <p:nvGraphicFramePr>
          <p:cNvPr id="7" name="内容占位符 4"/>
          <p:cNvGraphicFramePr/>
          <p:nvPr>
            <p:custDataLst>
              <p:tags r:id="rId1"/>
            </p:custDataLst>
          </p:nvPr>
        </p:nvGraphicFramePr>
        <p:xfrm>
          <a:off x="1847215" y="3048000"/>
          <a:ext cx="8754110" cy="2247900"/>
        </p:xfrm>
        <a:graphic>
          <a:graphicData uri="http://schemas.openxmlformats.org/drawingml/2006/table">
            <a:tbl>
              <a:tblPr firstRow="1" firstCol="1" bandRow="1">
                <a:tableStyleId>{5C22544A-7EE6-4342-B048-85BDC9FD1C3A}</a:tableStyleId>
              </a:tblPr>
              <a:tblGrid>
                <a:gridCol w="1672590"/>
                <a:gridCol w="5008245"/>
                <a:gridCol w="2073275"/>
              </a:tblGrid>
              <a:tr h="449580">
                <a:tc>
                  <a:txBody>
                    <a:bodyPr/>
                    <a:lstStyle/>
                    <a:p>
                      <a:pPr marL="0" marR="0" algn="ctr" defTabSz="1219200" rtl="0" eaLnBrk="1" latinLnBrk="0" hangingPunct="0">
                        <a:spcBef>
                          <a:spcPts val="0"/>
                        </a:spcBef>
                        <a:spcAft>
                          <a:spcPts val="900"/>
                        </a:spcAft>
                      </a:pPr>
                      <a:r>
                        <a:rPr lang="en-US" altLang="zh-CN" sz="2000" b="1" kern="12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NR</a:t>
                      </a:r>
                      <a:r>
                        <a:rPr lang="zh-CN" altLang="en-US" sz="2000" b="1" kern="1200" dirty="0" smtClean="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频段</a:t>
                      </a:r>
                      <a:endParaRPr lang="en-US" altLang="zh-CN" sz="2000" b="1" kern="1200" dirty="0">
                        <a:solidFill>
                          <a:schemeClr val="tx1">
                            <a:lumMod val="95000"/>
                            <a:lumOff val="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ctr" hangingPunct="0">
                        <a:spcBef>
                          <a:spcPts val="0"/>
                        </a:spcBef>
                        <a:spcAft>
                          <a:spcPts val="900"/>
                        </a:spcAft>
                      </a:pPr>
                      <a:r>
                        <a:rPr lang="zh-CN" altLang="en-US" sz="2000" b="1" i="0" kern="1200" dirty="0" smtClean="0">
                          <a:solidFill>
                            <a:schemeClr val="tx1">
                              <a:lumMod val="95000"/>
                              <a:lumOff val="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频率范围</a:t>
                      </a:r>
                      <a:endParaRPr lang="zh-CN" altLang="en-US" sz="2000" b="1" i="0" kern="1200" dirty="0" smtClean="0">
                        <a:solidFill>
                          <a:schemeClr val="tx1">
                            <a:lumMod val="95000"/>
                            <a:lumOff val="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1219200" rtl="0" eaLnBrk="1" fontAlgn="auto" latinLnBrk="0" hangingPunct="0">
                        <a:lnSpc>
                          <a:spcPct val="100000"/>
                        </a:lnSpc>
                        <a:spcBef>
                          <a:spcPts val="0"/>
                        </a:spcBef>
                        <a:spcAft>
                          <a:spcPts val="900"/>
                        </a:spcAft>
                        <a:buClrTx/>
                        <a:buSzTx/>
                        <a:buFontTx/>
                        <a:buNone/>
                        <a:defRPr/>
                      </a:pPr>
                      <a:r>
                        <a:rPr lang="zh-CN" altLang="en-US" sz="2000" b="1" i="0" kern="1200" dirty="0" smtClean="0">
                          <a:solidFill>
                            <a:schemeClr val="tx1">
                              <a:lumMod val="95000"/>
                              <a:lumOff val="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rPr>
                        <a:t>双工模式</a:t>
                      </a:r>
                      <a:endParaRPr lang="zh-CN" altLang="en-US" sz="2000" b="1" i="0" kern="1200" dirty="0" smtClean="0">
                        <a:solidFill>
                          <a:schemeClr val="tx1">
                            <a:lumMod val="95000"/>
                            <a:lumOff val="5000"/>
                          </a:schemeClr>
                        </a:solidFill>
                        <a:latin typeface="微软雅黑" panose="020B0503020204020204" charset="-122"/>
                        <a:ea typeface="微软雅黑" panose="020B0503020204020204" charset="-122"/>
                        <a:cs typeface="Arial" panose="020B0604020202020204" pitchFamily="34" charset="0"/>
                        <a:sym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49580">
                <a:tc>
                  <a:txBody>
                    <a:bodyPr/>
                    <a:lstStyle/>
                    <a:p>
                      <a:pPr marL="0" algn="ctr" defTabSz="914400" rtl="0" eaLnBrk="1" latinLnBrk="0" hangingPunct="1">
                        <a:spcAft>
                          <a:spcPts val="0"/>
                        </a:spcAft>
                      </a:pPr>
                      <a:r>
                        <a:rPr lang="en-GB" sz="2000" b="0" kern="1200" dirty="0">
                          <a:solidFill>
                            <a:schemeClr val="dk1"/>
                          </a:solidFill>
                          <a:effectLst/>
                          <a:latin typeface="微软雅黑" panose="020B0503020204020204" charset="-122"/>
                          <a:ea typeface="微软雅黑" panose="020B0503020204020204" charset="-122"/>
                          <a:cs typeface="Arial" panose="020B0604020202020204" pitchFamily="34" charset="0"/>
                          <a:sym typeface="Arial" panose="020B0604020202020204" pitchFamily="34" charset="0"/>
                        </a:rPr>
                        <a:t>n257</a:t>
                      </a:r>
                      <a:endParaRPr lang="en-GB" sz="2000" b="0" kern="1200" dirty="0">
                        <a:solidFill>
                          <a:schemeClr val="dk1"/>
                        </a:solidFill>
                        <a:effectLst/>
                        <a:latin typeface="微软雅黑" panose="020B0503020204020204" charset="-122"/>
                        <a:ea typeface="微软雅黑" panose="020B0503020204020204" charset="-122"/>
                        <a:cs typeface="Arial" panose="020B0604020202020204" pitchFamily="34" charset="0"/>
                        <a:sym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2000" dirty="0">
                          <a:effectLst/>
                          <a:latin typeface="微软雅黑" panose="020B0503020204020204" charset="-122"/>
                          <a:ea typeface="微软雅黑" panose="020B0503020204020204" charset="-122"/>
                          <a:cs typeface="Arial" panose="020B0604020202020204" pitchFamily="34" charset="0"/>
                          <a:sym typeface="Arial" panose="020B0604020202020204" pitchFamily="34" charset="0"/>
                        </a:rPr>
                        <a:t>26500 MHz – 29500 MHz</a:t>
                      </a:r>
                      <a:endParaRPr lang="en-GB" sz="2000" dirty="0">
                        <a:effectLst/>
                        <a:latin typeface="微软雅黑" panose="020B0503020204020204" charset="-122"/>
                        <a:ea typeface="微软雅黑" panose="020B0503020204020204" charset="-122"/>
                        <a:cs typeface="Arial" panose="020B0604020202020204" pitchFamily="34" charset="0"/>
                        <a:sym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2000" dirty="0">
                          <a:effectLst/>
                          <a:latin typeface="微软雅黑" panose="020B0503020204020204" charset="-122"/>
                          <a:ea typeface="微软雅黑" panose="020B0503020204020204" charset="-122"/>
                          <a:cs typeface="Arial" panose="020B0604020202020204" pitchFamily="34" charset="0"/>
                          <a:sym typeface="Arial" panose="020B0604020202020204" pitchFamily="34" charset="0"/>
                        </a:rPr>
                        <a:t>TDD</a:t>
                      </a:r>
                      <a:endParaRPr lang="en-GB" sz="2000" dirty="0">
                        <a:effectLst/>
                        <a:latin typeface="微软雅黑" panose="020B0503020204020204" charset="-122"/>
                        <a:ea typeface="微软雅黑" panose="020B0503020204020204" charset="-122"/>
                        <a:cs typeface="Arial" panose="020B0604020202020204" pitchFamily="34" charset="0"/>
                        <a:sym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49580">
                <a:tc>
                  <a:txBody>
                    <a:bodyPr/>
                    <a:lstStyle/>
                    <a:p>
                      <a:pPr marL="0" algn="ctr" defTabSz="914400" rtl="0" eaLnBrk="1" latinLnBrk="0" hangingPunct="1">
                        <a:spcAft>
                          <a:spcPts val="0"/>
                        </a:spcAft>
                      </a:pPr>
                      <a:r>
                        <a:rPr lang="en-GB" sz="2000" b="0" kern="1200" dirty="0">
                          <a:solidFill>
                            <a:schemeClr val="dk1"/>
                          </a:solidFill>
                          <a:effectLst/>
                          <a:latin typeface="微软雅黑" panose="020B0503020204020204" charset="-122"/>
                          <a:ea typeface="微软雅黑" panose="020B0503020204020204" charset="-122"/>
                          <a:cs typeface="Arial" panose="020B0604020202020204" pitchFamily="34" charset="0"/>
                          <a:sym typeface="Arial" panose="020B0604020202020204" pitchFamily="34" charset="0"/>
                        </a:rPr>
                        <a:t>n258</a:t>
                      </a:r>
                      <a:endParaRPr lang="en-GB" sz="2000" b="0" kern="1200" dirty="0">
                        <a:solidFill>
                          <a:schemeClr val="dk1"/>
                        </a:solidFill>
                        <a:effectLst/>
                        <a:latin typeface="微软雅黑" panose="020B0503020204020204" charset="-122"/>
                        <a:ea typeface="微软雅黑" panose="020B0503020204020204" charset="-122"/>
                        <a:cs typeface="Arial" panose="020B0604020202020204" pitchFamily="34" charset="0"/>
                        <a:sym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2000" dirty="0">
                          <a:effectLst/>
                          <a:latin typeface="微软雅黑" panose="020B0503020204020204" charset="-122"/>
                          <a:ea typeface="微软雅黑" panose="020B0503020204020204" charset="-122"/>
                          <a:cs typeface="Arial" panose="020B0604020202020204" pitchFamily="34" charset="0"/>
                          <a:sym typeface="Arial" panose="020B0604020202020204" pitchFamily="34" charset="0"/>
                        </a:rPr>
                        <a:t>24250 MHz – 27500 MHz</a:t>
                      </a:r>
                      <a:endParaRPr lang="en-GB" sz="2000" dirty="0">
                        <a:effectLst/>
                        <a:latin typeface="微软雅黑" panose="020B0503020204020204" charset="-122"/>
                        <a:ea typeface="微软雅黑" panose="020B0503020204020204" charset="-122"/>
                        <a:cs typeface="Arial" panose="020B0604020202020204" pitchFamily="34" charset="0"/>
                        <a:sym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2000" dirty="0">
                          <a:effectLst/>
                          <a:latin typeface="微软雅黑" panose="020B0503020204020204" charset="-122"/>
                          <a:ea typeface="微软雅黑" panose="020B0503020204020204" charset="-122"/>
                          <a:cs typeface="Arial" panose="020B0604020202020204" pitchFamily="34" charset="0"/>
                          <a:sym typeface="Arial" panose="020B0604020202020204" pitchFamily="34" charset="0"/>
                        </a:rPr>
                        <a:t>TDD</a:t>
                      </a:r>
                      <a:endParaRPr lang="en-GB" sz="2000" dirty="0">
                        <a:effectLst/>
                        <a:latin typeface="微软雅黑" panose="020B0503020204020204" charset="-122"/>
                        <a:ea typeface="微软雅黑" panose="020B0503020204020204" charset="-122"/>
                        <a:cs typeface="Arial" panose="020B0604020202020204" pitchFamily="34" charset="0"/>
                        <a:sym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49580">
                <a:tc>
                  <a:txBody>
                    <a:bodyPr/>
                    <a:lstStyle/>
                    <a:p>
                      <a:pPr marL="0" algn="ctr" defTabSz="914400" rtl="0" eaLnBrk="1" latinLnBrk="0" hangingPunct="1">
                        <a:spcAft>
                          <a:spcPts val="0"/>
                        </a:spcAft>
                      </a:pPr>
                      <a:r>
                        <a:rPr lang="en-GB" sz="2000" b="0" kern="1200" dirty="0">
                          <a:solidFill>
                            <a:schemeClr val="dk1"/>
                          </a:solidFill>
                          <a:effectLst/>
                          <a:latin typeface="微软雅黑" panose="020B0503020204020204" charset="-122"/>
                          <a:ea typeface="微软雅黑" panose="020B0503020204020204" charset="-122"/>
                          <a:cs typeface="Arial" panose="020B0604020202020204" pitchFamily="34" charset="0"/>
                          <a:sym typeface="Arial" panose="020B0604020202020204" pitchFamily="34" charset="0"/>
                        </a:rPr>
                        <a:t>n260</a:t>
                      </a:r>
                      <a:endParaRPr lang="en-GB" sz="2000" b="0" kern="1200" dirty="0">
                        <a:solidFill>
                          <a:schemeClr val="dk1"/>
                        </a:solidFill>
                        <a:effectLst/>
                        <a:latin typeface="微软雅黑" panose="020B0503020204020204" charset="-122"/>
                        <a:ea typeface="微软雅黑" panose="020B0503020204020204" charset="-122"/>
                        <a:cs typeface="Arial" panose="020B0604020202020204" pitchFamily="34" charset="0"/>
                        <a:sym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2000" dirty="0">
                          <a:effectLst/>
                          <a:latin typeface="微软雅黑" panose="020B0503020204020204" charset="-122"/>
                          <a:ea typeface="微软雅黑" panose="020B0503020204020204" charset="-122"/>
                          <a:cs typeface="Arial" panose="020B0604020202020204" pitchFamily="34" charset="0"/>
                          <a:sym typeface="Arial" panose="020B0604020202020204" pitchFamily="34" charset="0"/>
                        </a:rPr>
                        <a:t>37000 MHz – 40000 MHz</a:t>
                      </a:r>
                      <a:endParaRPr lang="en-GB" sz="2000" dirty="0">
                        <a:effectLst/>
                        <a:latin typeface="微软雅黑" panose="020B0503020204020204" charset="-122"/>
                        <a:ea typeface="微软雅黑" panose="020B0503020204020204" charset="-122"/>
                        <a:cs typeface="Arial" panose="020B0604020202020204" pitchFamily="34" charset="0"/>
                        <a:sym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GB" sz="2000" dirty="0">
                          <a:effectLst/>
                          <a:latin typeface="微软雅黑" panose="020B0503020204020204" charset="-122"/>
                          <a:ea typeface="微软雅黑" panose="020B0503020204020204" charset="-122"/>
                          <a:cs typeface="Arial" panose="020B0604020202020204" pitchFamily="34" charset="0"/>
                          <a:sym typeface="Arial" panose="020B0604020202020204" pitchFamily="34" charset="0"/>
                        </a:rPr>
                        <a:t>TDD</a:t>
                      </a:r>
                      <a:endParaRPr lang="en-GB" sz="2000" dirty="0">
                        <a:effectLst/>
                        <a:latin typeface="微软雅黑" panose="020B0503020204020204" charset="-122"/>
                        <a:ea typeface="微软雅黑" panose="020B0503020204020204" charset="-122"/>
                        <a:cs typeface="Arial" panose="020B0604020202020204" pitchFamily="34" charset="0"/>
                        <a:sym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49580">
                <a:tc>
                  <a:txBody>
                    <a:bodyPr/>
                    <a:lstStyle/>
                    <a:p>
                      <a:pPr marL="0" algn="ctr" defTabSz="914400" rtl="0" eaLnBrk="1" latinLnBrk="0" hangingPunct="1">
                        <a:spcAft>
                          <a:spcPts val="0"/>
                        </a:spcAft>
                      </a:pPr>
                      <a:r>
                        <a:rPr lang="en-US" altLang="zh-CN" sz="2000" b="0" kern="1200" dirty="0" smtClean="0">
                          <a:solidFill>
                            <a:schemeClr val="dk1"/>
                          </a:solidFill>
                          <a:effectLst/>
                          <a:latin typeface="微软雅黑" panose="020B0503020204020204" charset="-122"/>
                          <a:ea typeface="微软雅黑" panose="020B0503020204020204" charset="-122"/>
                          <a:cs typeface="Arial" panose="020B0604020202020204" pitchFamily="34" charset="0"/>
                          <a:sym typeface="Arial" panose="020B0604020202020204" pitchFamily="34" charset="0"/>
                        </a:rPr>
                        <a:t>n261</a:t>
                      </a:r>
                      <a:endParaRPr lang="en-US" altLang="zh-CN" sz="2000" b="0" kern="1200" dirty="0" smtClean="0">
                        <a:solidFill>
                          <a:schemeClr val="dk1"/>
                        </a:solidFill>
                        <a:effectLst/>
                        <a:latin typeface="微软雅黑" panose="020B0503020204020204" charset="-122"/>
                        <a:ea typeface="微软雅黑" panose="020B0503020204020204" charset="-122"/>
                        <a:cs typeface="Arial" panose="020B0604020202020204" pitchFamily="34" charset="0"/>
                        <a:sym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defRPr/>
                      </a:pPr>
                      <a:r>
                        <a:rPr lang="en-US" altLang="zh-CN" sz="2000" kern="1200" dirty="0" smtClean="0">
                          <a:solidFill>
                            <a:schemeClr val="dk1"/>
                          </a:solidFill>
                          <a:effectLst/>
                          <a:latin typeface="微软雅黑" panose="020B0503020204020204" charset="-122"/>
                          <a:ea typeface="微软雅黑" panose="020B0503020204020204" charset="-122"/>
                          <a:cs typeface="Arial" panose="020B0604020202020204" pitchFamily="34" charset="0"/>
                          <a:sym typeface="Arial" panose="020B0604020202020204" pitchFamily="34" charset="0"/>
                        </a:rPr>
                        <a:t>27500 MHz – 28350 MHz</a:t>
                      </a:r>
                      <a:endParaRPr lang="en-US" altLang="zh-CN" sz="2000" kern="1200" dirty="0" smtClean="0">
                        <a:solidFill>
                          <a:schemeClr val="dk1"/>
                        </a:solidFill>
                        <a:effectLst/>
                        <a:latin typeface="微软雅黑" panose="020B0503020204020204" charset="-122"/>
                        <a:ea typeface="微软雅黑" panose="020B0503020204020204" charset="-122"/>
                        <a:cs typeface="Arial" panose="020B0604020202020204" pitchFamily="34" charset="0"/>
                        <a:sym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US" altLang="zh-CN" sz="2000" dirty="0" smtClean="0">
                          <a:effectLst/>
                          <a:latin typeface="微软雅黑" panose="020B0503020204020204" charset="-122"/>
                          <a:ea typeface="微软雅黑" panose="020B0503020204020204" charset="-122"/>
                          <a:cs typeface="Arial" panose="020B0604020202020204" pitchFamily="34" charset="0"/>
                          <a:sym typeface="Arial" panose="020B0604020202020204" pitchFamily="34" charset="0"/>
                        </a:rPr>
                        <a:t>TDD</a:t>
                      </a:r>
                      <a:endParaRPr lang="en-US" altLang="zh-CN" sz="2000" dirty="0" smtClean="0">
                        <a:effectLst/>
                        <a:latin typeface="微软雅黑" panose="020B0503020204020204" charset="-122"/>
                        <a:ea typeface="微软雅黑" panose="020B0503020204020204" charset="-122"/>
                        <a:cs typeface="Arial" panose="020B0604020202020204" pitchFamily="34" charset="0"/>
                        <a:sym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标题 1"/>
          <p:cNvSpPr>
            <a:spLocks noGrp="1"/>
          </p:cNvSpPr>
          <p:nvPr>
            <p:ph type="title"/>
          </p:nvPr>
        </p:nvSpPr>
        <p:spPr/>
        <p:txBody>
          <a:bodyPr vert="horz" wrap="square" lIns="91440" tIns="45720" rIns="91440" bIns="45720" anchor="t" anchorCtr="0"/>
          <a:p>
            <a:r>
              <a:rPr lang="en-US" altLang="zh-CN" dirty="0"/>
              <a:t>5</a:t>
            </a:r>
            <a:r>
              <a:rPr lang="zh-CN" altLang="zh-CN" dirty="0"/>
              <a:t>．先进编码和调制</a:t>
            </a:r>
            <a:endParaRPr lang="zh-CN" altLang="en-US" dirty="0"/>
          </a:p>
        </p:txBody>
      </p:sp>
      <p:pic>
        <p:nvPicPr>
          <p:cNvPr id="103426" name="Picture 2"/>
          <p:cNvPicPr>
            <a:picLocks noChangeAspect="1"/>
          </p:cNvPicPr>
          <p:nvPr/>
        </p:nvPicPr>
        <p:blipFill>
          <a:blip r:embed="rId1"/>
          <a:srcRect l="610" t="5814"/>
          <a:stretch>
            <a:fillRect/>
          </a:stretch>
        </p:blipFill>
        <p:spPr>
          <a:xfrm>
            <a:off x="1922463" y="1905000"/>
            <a:ext cx="8296275" cy="3124200"/>
          </a:xfrm>
          <a:prstGeom prst="rect">
            <a:avLst/>
          </a:prstGeom>
          <a:noFill/>
          <a:ln w="9525">
            <a:noFill/>
          </a:ln>
        </p:spPr>
      </p:pic>
      <p:sp>
        <p:nvSpPr>
          <p:cNvPr id="103427" name="矩形 3"/>
          <p:cNvSpPr/>
          <p:nvPr/>
        </p:nvSpPr>
        <p:spPr>
          <a:xfrm>
            <a:off x="4267200" y="5257800"/>
            <a:ext cx="3295650" cy="368300"/>
          </a:xfrm>
          <a:prstGeom prst="rect">
            <a:avLst/>
          </a:prstGeom>
          <a:noFill/>
          <a:ln w="9525">
            <a:noFill/>
          </a:ln>
        </p:spPr>
        <p:txBody>
          <a:bodyPr wrap="none" anchor="t" anchorCtr="0">
            <a:spAutoFit/>
          </a:bodyPr>
          <a:p>
            <a:pPr>
              <a:buClrTx/>
              <a:buFontTx/>
            </a:pPr>
            <a:r>
              <a:rPr lang="zh-CN" altLang="zh-CN" dirty="0">
                <a:latin typeface="Arial" panose="020B0604020202020204" pitchFamily="34" charset="0"/>
                <a:ea typeface="宋体" panose="02010600030101010101" pitchFamily="2" charset="-122"/>
              </a:rPr>
              <a:t>图7-25  编码与调制技术的演进</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04449" name="Rectangle 7"/>
          <p:cNvSpPr/>
          <p:nvPr/>
        </p:nvSpPr>
        <p:spPr>
          <a:xfrm>
            <a:off x="1524000" y="44450"/>
            <a:ext cx="309563" cy="368300"/>
          </a:xfrm>
          <a:prstGeom prst="rect">
            <a:avLst/>
          </a:prstGeom>
          <a:noFill/>
          <a:ln w="9525">
            <a:noFill/>
          </a:ln>
        </p:spPr>
        <p:txBody>
          <a:bodyPr wrap="none" anchor="ctr" anchorCtr="0">
            <a:spAutoFit/>
          </a:bodyPr>
          <a:p>
            <a:pPr>
              <a:buClrTx/>
              <a:buFontTx/>
            </a:pPr>
            <a:endParaRPr lang="zh-CN" altLang="en-US" dirty="0">
              <a:latin typeface="Arial" panose="020B0604020202020204" pitchFamily="34" charset="0"/>
              <a:ea typeface="宋体" panose="02010600030101010101" pitchFamily="2" charset="-122"/>
            </a:endParaRPr>
          </a:p>
        </p:txBody>
      </p:sp>
      <p:grpSp>
        <p:nvGrpSpPr>
          <p:cNvPr id="104450" name="Group 1"/>
          <p:cNvGrpSpPr>
            <a:grpSpLocks noChangeAspect="1"/>
          </p:cNvGrpSpPr>
          <p:nvPr/>
        </p:nvGrpSpPr>
        <p:grpSpPr>
          <a:xfrm>
            <a:off x="1701800" y="1371600"/>
            <a:ext cx="8788400" cy="3124200"/>
            <a:chOff x="2090" y="4863"/>
            <a:chExt cx="7454" cy="2649"/>
          </a:xfrm>
        </p:grpSpPr>
        <p:sp>
          <p:nvSpPr>
            <p:cNvPr id="104451" name="AutoShape 6"/>
            <p:cNvSpPr>
              <a:spLocks noChangeAspect="1" noTextEdit="1"/>
            </p:cNvSpPr>
            <p:nvPr/>
          </p:nvSpPr>
          <p:spPr>
            <a:xfrm>
              <a:off x="2090" y="4863"/>
              <a:ext cx="7454" cy="2649"/>
            </a:xfrm>
            <a:prstGeom prst="rect">
              <a:avLst/>
            </a:prstGeom>
            <a:noFill/>
            <a:ln w="9525">
              <a:noFill/>
            </a:ln>
          </p:spPr>
          <p:txBody>
            <a:bodyPr anchor="t" anchorCtr="0"/>
            <a:p>
              <a:endParaRPr lang="zh-CN" altLang="en-US">
                <a:latin typeface="Arial" panose="020B0604020202020204" pitchFamily="34" charset="0"/>
                <a:ea typeface="宋体" panose="02010600030101010101" pitchFamily="2" charset="-122"/>
              </a:endParaRPr>
            </a:p>
          </p:txBody>
        </p:sp>
        <p:grpSp>
          <p:nvGrpSpPr>
            <p:cNvPr id="104452" name="Group 2"/>
            <p:cNvGrpSpPr/>
            <p:nvPr/>
          </p:nvGrpSpPr>
          <p:grpSpPr>
            <a:xfrm>
              <a:off x="2156" y="4863"/>
              <a:ext cx="7265" cy="2649"/>
              <a:chOff x="2156" y="4863"/>
              <a:chExt cx="7265" cy="2649"/>
            </a:xfrm>
          </p:grpSpPr>
          <p:pic>
            <p:nvPicPr>
              <p:cNvPr id="104453" name="Picture 5"/>
              <p:cNvPicPr>
                <a:picLocks noChangeAspect="1"/>
              </p:cNvPicPr>
              <p:nvPr/>
            </p:nvPicPr>
            <p:blipFill>
              <a:blip r:embed="rId1">
                <a:grayscl/>
              </a:blip>
              <a:stretch>
                <a:fillRect/>
              </a:stretch>
            </p:blipFill>
            <p:spPr>
              <a:xfrm>
                <a:off x="2156" y="5921"/>
                <a:ext cx="4365" cy="1528"/>
              </a:xfrm>
              <a:prstGeom prst="rect">
                <a:avLst/>
              </a:prstGeom>
              <a:noFill/>
              <a:ln w="9525">
                <a:noFill/>
              </a:ln>
            </p:spPr>
          </p:pic>
          <p:pic>
            <p:nvPicPr>
              <p:cNvPr id="104454" name="Picture 4"/>
              <p:cNvPicPr>
                <a:picLocks noChangeAspect="1"/>
              </p:cNvPicPr>
              <p:nvPr/>
            </p:nvPicPr>
            <p:blipFill>
              <a:blip r:embed="rId2"/>
              <a:stretch>
                <a:fillRect/>
              </a:stretch>
            </p:blipFill>
            <p:spPr>
              <a:xfrm>
                <a:off x="6947" y="4863"/>
                <a:ext cx="2474" cy="2370"/>
              </a:xfrm>
              <a:prstGeom prst="rect">
                <a:avLst/>
              </a:prstGeom>
              <a:noFill/>
              <a:ln w="9525">
                <a:noFill/>
              </a:ln>
            </p:spPr>
          </p:pic>
          <p:sp>
            <p:nvSpPr>
              <p:cNvPr id="104455" name="Text Box 3"/>
              <p:cNvSpPr txBox="1"/>
              <p:nvPr/>
            </p:nvSpPr>
            <p:spPr>
              <a:xfrm>
                <a:off x="7300" y="7195"/>
                <a:ext cx="1712" cy="317"/>
              </a:xfrm>
              <a:prstGeom prst="rect">
                <a:avLst/>
              </a:prstGeom>
              <a:noFill/>
              <a:ln w="9525">
                <a:noFill/>
              </a:ln>
            </p:spPr>
            <p:txBody>
              <a:bodyPr lIns="0" tIns="0" rIns="0" bIns="0" anchor="t" anchorCtr="0"/>
              <a:p>
                <a:pPr eaLnBrk="0" hangingPunct="0">
                  <a:buClrTx/>
                  <a:buFontTx/>
                </a:pPr>
                <a:r>
                  <a:rPr lang="en-US" altLang="zh-CN" sz="1600" dirty="0">
                    <a:latin typeface="Times New Roman" panose="02020603050405020304" pitchFamily="18" charset="0"/>
                    <a:ea typeface="宋体" panose="02010600030101010101" pitchFamily="2" charset="-122"/>
                  </a:rPr>
                  <a:t>(b)4</a:t>
                </a:r>
                <a:r>
                  <a:rPr lang="zh-CN" altLang="en-US" sz="1600" dirty="0">
                    <a:latin typeface="Times New Roman" panose="02020603050405020304" pitchFamily="18" charset="0"/>
                    <a:ea typeface="宋体" panose="02010600030101010101" pitchFamily="2" charset="-122"/>
                  </a:rPr>
                  <a:t>发射天线空间调制星座图</a:t>
                </a:r>
                <a:endParaRPr lang="zh-CN" altLang="en-US" sz="1600" dirty="0">
                  <a:latin typeface="Arial" panose="020B0604020202020204" pitchFamily="34" charset="0"/>
                  <a:ea typeface="宋体" panose="02010600030101010101" pitchFamily="2" charset="-122"/>
                </a:endParaRPr>
              </a:p>
            </p:txBody>
          </p:sp>
        </p:grpSp>
      </p:grpSp>
      <p:sp>
        <p:nvSpPr>
          <p:cNvPr id="104456" name="Rectangle 9"/>
          <p:cNvSpPr/>
          <p:nvPr/>
        </p:nvSpPr>
        <p:spPr>
          <a:xfrm>
            <a:off x="3759200" y="4725988"/>
            <a:ext cx="4873625" cy="460375"/>
          </a:xfrm>
          <a:prstGeom prst="rect">
            <a:avLst/>
          </a:prstGeom>
          <a:noFill/>
          <a:ln w="9525">
            <a:noFill/>
          </a:ln>
        </p:spPr>
        <p:txBody>
          <a:bodyPr wrap="none" anchor="ctr" anchorCtr="0">
            <a:spAutoFit/>
          </a:bodyPr>
          <a:p>
            <a:pPr algn="ctr" eaLnBrk="0" hangingPunct="0">
              <a:buClrTx/>
              <a:buFontTx/>
            </a:pPr>
            <a:r>
              <a:rPr lang="zh-CN" altLang="zh-CN" sz="2400" dirty="0">
                <a:latin typeface="Times New Roman" panose="02020603050405020304" pitchFamily="18" charset="0"/>
                <a:ea typeface="黑体" panose="02010609060101010101" charset="-122"/>
              </a:rPr>
              <a:t>图7-26  空间调制系统原理图及座图</a:t>
            </a:r>
            <a:endParaRPr lang="zh-CN" altLang="zh-CN" sz="2400" dirty="0">
              <a:latin typeface="Arial" panose="020B0604020202020204" pitchFamily="34" charset="0"/>
              <a:ea typeface="宋体" panose="02010600030101010101" pitchFamily="2" charset="-122"/>
            </a:endParaRPr>
          </a:p>
        </p:txBody>
      </p:sp>
    </p:spTree>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105473" name="Picture 2"/>
          <p:cNvPicPr>
            <a:picLocks noChangeAspect="1"/>
          </p:cNvPicPr>
          <p:nvPr/>
        </p:nvPicPr>
        <p:blipFill>
          <a:blip r:embed="rId1"/>
          <a:stretch>
            <a:fillRect/>
          </a:stretch>
        </p:blipFill>
        <p:spPr>
          <a:xfrm>
            <a:off x="2667000" y="533400"/>
            <a:ext cx="6637338" cy="5029200"/>
          </a:xfrm>
          <a:prstGeom prst="rect">
            <a:avLst/>
          </a:prstGeom>
          <a:noFill/>
          <a:ln w="9525">
            <a:noFill/>
          </a:ln>
        </p:spPr>
      </p:pic>
      <p:sp>
        <p:nvSpPr>
          <p:cNvPr id="105474" name="矩形 3"/>
          <p:cNvSpPr/>
          <p:nvPr/>
        </p:nvSpPr>
        <p:spPr>
          <a:xfrm>
            <a:off x="3810000" y="5588000"/>
            <a:ext cx="5257800" cy="368300"/>
          </a:xfrm>
          <a:prstGeom prst="rect">
            <a:avLst/>
          </a:prstGeom>
          <a:noFill/>
          <a:ln w="9525">
            <a:noFill/>
          </a:ln>
        </p:spPr>
        <p:txBody>
          <a:bodyPr anchor="t" anchorCtr="0">
            <a:spAutoFit/>
          </a:bodyPr>
          <a:p>
            <a:pPr>
              <a:buClrTx/>
              <a:buFontTx/>
            </a:pPr>
            <a:r>
              <a:rPr lang="zh-CN" altLang="zh-CN" dirty="0">
                <a:latin typeface="Arial" panose="020B0604020202020204" pitchFamily="34" charset="0"/>
                <a:ea typeface="宋体" panose="02010600030101010101" pitchFamily="2" charset="-122"/>
              </a:rPr>
              <a:t>图7-27  LDPC码的校验矩阵和Tanner图表示</a:t>
            </a:r>
            <a:endParaRPr lang="zh-CN" altLang="zh-CN" dirty="0">
              <a:latin typeface="Arial" panose="020B0604020202020204" pitchFamily="34" charset="0"/>
              <a:ea typeface="宋体" panose="02010600030101010101" pitchFamily="2" charset="-122"/>
            </a:endParaRPr>
          </a:p>
        </p:txBody>
      </p:sp>
    </p:spTree>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7" name="标题 1"/>
          <p:cNvSpPr>
            <a:spLocks noGrp="1"/>
          </p:cNvSpPr>
          <p:nvPr>
            <p:ph type="title"/>
          </p:nvPr>
        </p:nvSpPr>
        <p:spPr/>
        <p:txBody>
          <a:bodyPr vert="horz" wrap="square" lIns="91440" tIns="45720" rIns="91440" bIns="45720" anchor="t" anchorCtr="0"/>
          <a:p>
            <a:r>
              <a:rPr lang="en-US" altLang="zh-CN" dirty="0"/>
              <a:t>6</a:t>
            </a:r>
            <a:r>
              <a:rPr lang="zh-CN" altLang="zh-CN" dirty="0"/>
              <a:t>．双工技术</a:t>
            </a:r>
            <a:endParaRPr lang="zh-CN" altLang="en-US" dirty="0"/>
          </a:p>
        </p:txBody>
      </p:sp>
      <p:sp>
        <p:nvSpPr>
          <p:cNvPr id="106498" name="Rectangle 8"/>
          <p:cNvSpPr/>
          <p:nvPr/>
        </p:nvSpPr>
        <p:spPr>
          <a:xfrm>
            <a:off x="1524000" y="44450"/>
            <a:ext cx="309563" cy="36830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grpSp>
        <p:nvGrpSpPr>
          <p:cNvPr id="106499" name="Group 3"/>
          <p:cNvGrpSpPr>
            <a:grpSpLocks noChangeAspect="1"/>
          </p:cNvGrpSpPr>
          <p:nvPr/>
        </p:nvGrpSpPr>
        <p:grpSpPr>
          <a:xfrm>
            <a:off x="1998663" y="1524000"/>
            <a:ext cx="8232775" cy="3581400"/>
            <a:chOff x="2612" y="7399"/>
            <a:chExt cx="6751" cy="2936"/>
          </a:xfrm>
        </p:grpSpPr>
        <p:sp>
          <p:nvSpPr>
            <p:cNvPr id="106500" name="AutoShape 7"/>
            <p:cNvSpPr>
              <a:spLocks noChangeAspect="1" noTextEdit="1"/>
            </p:cNvSpPr>
            <p:nvPr/>
          </p:nvSpPr>
          <p:spPr>
            <a:xfrm>
              <a:off x="2612" y="7399"/>
              <a:ext cx="6751" cy="2936"/>
            </a:xfrm>
            <a:prstGeom prst="rect">
              <a:avLst/>
            </a:prstGeom>
            <a:noFill/>
            <a:ln w="9525">
              <a:noFill/>
            </a:ln>
          </p:spPr>
          <p:txBody>
            <a:bodyPr anchor="t" anchorCtr="0"/>
            <a:p>
              <a:endParaRPr lang="zh-CN" altLang="en-US">
                <a:latin typeface="Arial" panose="020B0604020202020204" pitchFamily="34" charset="0"/>
                <a:ea typeface="宋体" panose="02010600030101010101" pitchFamily="2" charset="-122"/>
              </a:endParaRPr>
            </a:p>
          </p:txBody>
        </p:sp>
        <p:grpSp>
          <p:nvGrpSpPr>
            <p:cNvPr id="106501" name="Group 4"/>
            <p:cNvGrpSpPr/>
            <p:nvPr/>
          </p:nvGrpSpPr>
          <p:grpSpPr>
            <a:xfrm>
              <a:off x="2653" y="7399"/>
              <a:ext cx="6642" cy="2936"/>
              <a:chOff x="2694" y="7463"/>
              <a:chExt cx="6641" cy="2937"/>
            </a:xfrm>
          </p:grpSpPr>
          <p:pic>
            <p:nvPicPr>
              <p:cNvPr id="106502" name="Picture 6"/>
              <p:cNvPicPr>
                <a:picLocks noChangeAspect="1"/>
              </p:cNvPicPr>
              <p:nvPr/>
            </p:nvPicPr>
            <p:blipFill>
              <a:blip r:embed="rId1"/>
              <a:stretch>
                <a:fillRect/>
              </a:stretch>
            </p:blipFill>
            <p:spPr>
              <a:xfrm>
                <a:off x="2694" y="7463"/>
                <a:ext cx="4072" cy="2937"/>
              </a:xfrm>
              <a:prstGeom prst="rect">
                <a:avLst/>
              </a:prstGeom>
              <a:noFill/>
              <a:ln w="9525">
                <a:noFill/>
              </a:ln>
            </p:spPr>
          </p:pic>
          <p:sp>
            <p:nvSpPr>
              <p:cNvPr id="106503" name="Text Box 5"/>
              <p:cNvSpPr txBox="1"/>
              <p:nvPr/>
            </p:nvSpPr>
            <p:spPr>
              <a:xfrm>
                <a:off x="6766" y="8077"/>
                <a:ext cx="2569" cy="1780"/>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p>
                <a:pPr eaLnBrk="0" hangingPunct="0">
                  <a:buChar char="•"/>
                </a:pPr>
                <a:r>
                  <a:rPr lang="zh-CN" altLang="zh-CN" sz="1600" dirty="0">
                    <a:latin typeface="Times New Roman" panose="02020603050405020304" pitchFamily="18" charset="0"/>
                    <a:ea typeface="宋体" panose="02010600030101010101" pitchFamily="2" charset="-122"/>
                  </a:rPr>
                  <a:t>小基站根据上下行业务量灵活自适应；</a:t>
                </a:r>
                <a:endParaRPr lang="zh-CN" altLang="zh-CN" sz="1600" dirty="0">
                  <a:latin typeface="Arial" panose="020B0604020202020204" pitchFamily="34" charset="0"/>
                  <a:ea typeface="宋体" panose="02010600030101010101" pitchFamily="2" charset="-122"/>
                </a:endParaRPr>
              </a:p>
              <a:p>
                <a:pPr eaLnBrk="0" hangingPunct="0">
                  <a:buChar char="•"/>
                </a:pPr>
                <a:r>
                  <a:rPr lang="zh-CN" altLang="zh-CN" sz="1600" dirty="0">
                    <a:latin typeface="Times New Roman" panose="02020603050405020304" pitchFamily="18" charset="0"/>
                    <a:ea typeface="宋体" panose="02010600030101010101" pitchFamily="2" charset="-122"/>
                  </a:rPr>
                  <a:t>上下行信号对称统一，消除上下行干扰；</a:t>
                </a:r>
                <a:endParaRPr lang="zh-CN" altLang="zh-CN" sz="1600" dirty="0">
                  <a:latin typeface="Arial" panose="020B0604020202020204" pitchFamily="34" charset="0"/>
                  <a:ea typeface="宋体" panose="02010600030101010101" pitchFamily="2" charset="-122"/>
                </a:endParaRPr>
              </a:p>
              <a:p>
                <a:pPr eaLnBrk="0" hangingPunct="0">
                  <a:buChar char="•"/>
                </a:pPr>
                <a:r>
                  <a:rPr lang="zh-CN" altLang="zh-CN" sz="1600" dirty="0">
                    <a:latin typeface="Times New Roman" panose="02020603050405020304" pitchFamily="18" charset="0"/>
                    <a:ea typeface="宋体" panose="02010600030101010101" pitchFamily="2" charset="-122"/>
                  </a:rPr>
                  <a:t>宏站管理、控制；小站业务、低功率。</a:t>
                </a:r>
                <a:endParaRPr lang="zh-CN" altLang="zh-CN" sz="1600" dirty="0">
                  <a:latin typeface="Arial" panose="020B0604020202020204" pitchFamily="34" charset="0"/>
                  <a:ea typeface="宋体" panose="02010600030101010101" pitchFamily="2" charset="-122"/>
                </a:endParaRPr>
              </a:p>
            </p:txBody>
          </p:sp>
        </p:grpSp>
      </p:grpSp>
      <p:sp>
        <p:nvSpPr>
          <p:cNvPr id="106504" name="矩形 7"/>
          <p:cNvSpPr/>
          <p:nvPr/>
        </p:nvSpPr>
        <p:spPr>
          <a:xfrm>
            <a:off x="3354388" y="5205413"/>
            <a:ext cx="5486400" cy="368300"/>
          </a:xfrm>
          <a:prstGeom prst="rect">
            <a:avLst/>
          </a:prstGeom>
          <a:noFill/>
          <a:ln w="9525">
            <a:noFill/>
          </a:ln>
        </p:spPr>
        <p:txBody>
          <a:bodyPr anchor="t" anchorCtr="0">
            <a:spAutoFit/>
          </a:bodyPr>
          <a:p>
            <a:r>
              <a:rPr lang="zh-CN" altLang="zh-CN" dirty="0">
                <a:latin typeface="Arial" panose="020B0604020202020204" pitchFamily="34" charset="0"/>
                <a:ea typeface="宋体" panose="02010600030101010101" pitchFamily="2" charset="-122"/>
              </a:rPr>
              <a:t>图7-28  时域和频域灵活分配资源方式实现灵活双工</a:t>
            </a:r>
            <a:endParaRPr lang="zh-CN" altLang="zh-CN" dirty="0">
              <a:latin typeface="Arial" panose="020B0604020202020204" pitchFamily="34" charset="0"/>
              <a:ea typeface="宋体" panose="02010600030101010101" pitchFamily="2" charset="-122"/>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标题 1"/>
          <p:cNvSpPr>
            <a:spLocks noGrp="1"/>
          </p:cNvSpPr>
          <p:nvPr>
            <p:ph type="title"/>
          </p:nvPr>
        </p:nvSpPr>
        <p:spPr/>
        <p:txBody>
          <a:bodyPr vert="horz" wrap="square" lIns="91440" tIns="45720" rIns="91440" bIns="45720" anchor="t" anchorCtr="0"/>
          <a:p>
            <a:pPr>
              <a:buNone/>
            </a:pPr>
            <a:r>
              <a:rPr lang="en-US" altLang="zh-CN" dirty="0"/>
              <a:t>7</a:t>
            </a:r>
            <a:r>
              <a:rPr lang="zh-CN" altLang="zh-CN" dirty="0"/>
              <a:t>．</a:t>
            </a:r>
            <a:r>
              <a:rPr lang="en-US" altLang="zh-CN" dirty="0"/>
              <a:t>D2D</a:t>
            </a:r>
            <a:r>
              <a:rPr lang="zh-CN" altLang="zh-CN" dirty="0"/>
              <a:t>通信</a:t>
            </a:r>
            <a:endParaRPr lang="zh-CN" altLang="en-US" dirty="0"/>
          </a:p>
        </p:txBody>
      </p:sp>
      <p:sp>
        <p:nvSpPr>
          <p:cNvPr id="107522" name="内容占位符 2"/>
          <p:cNvSpPr>
            <a:spLocks noGrp="1"/>
          </p:cNvSpPr>
          <p:nvPr>
            <p:ph idx="1"/>
          </p:nvPr>
        </p:nvSpPr>
        <p:spPr>
          <a:xfrm>
            <a:off x="736600" y="1460500"/>
            <a:ext cx="10693400" cy="4605338"/>
          </a:xfrm>
        </p:spPr>
        <p:txBody>
          <a:bodyPr vert="horz" wrap="square" lIns="91440" tIns="45720" rIns="91440" bIns="45720" anchor="t" anchorCtr="0"/>
          <a:p>
            <a:r>
              <a:rPr lang="en-US" altLang="zh-CN" sz="2400" b="1" dirty="0">
                <a:solidFill>
                  <a:srgbClr val="0000FF"/>
                </a:solidFill>
              </a:rPr>
              <a:t>D2D</a:t>
            </a:r>
            <a:r>
              <a:rPr lang="zh-CN" altLang="zh-CN" sz="2400" b="1" dirty="0">
                <a:solidFill>
                  <a:srgbClr val="0000FF"/>
                </a:solidFill>
              </a:rPr>
              <a:t>技术无需借助基站的帮助就能够实现通信终端之间的直接通信，拓展网络连接和接入方式。</a:t>
            </a:r>
            <a:r>
              <a:rPr lang="zh-CN" altLang="zh-CN" sz="2400" dirty="0"/>
              <a:t>由于短距离直接通信，信道质量高，</a:t>
            </a:r>
            <a:r>
              <a:rPr lang="en-US" altLang="zh-CN" sz="2400" dirty="0"/>
              <a:t>D2D</a:t>
            </a:r>
            <a:r>
              <a:rPr lang="zh-CN" altLang="zh-CN" sz="2400" dirty="0"/>
              <a:t>能够实现较高的数据速率、较低的时延和较低的功耗；通过广泛分布的终端，能够改善覆盖，实现频谱资源的高效利用；支持更灵活的网络架构和连接方法，提升链路灵活性和网络可靠性。</a:t>
            </a:r>
            <a:endParaRPr lang="zh-CN" altLang="zh-CN" sz="2400" dirty="0"/>
          </a:p>
          <a:p>
            <a:r>
              <a:rPr lang="zh-CN" altLang="zh-CN" sz="2400" dirty="0"/>
              <a:t>目前，</a:t>
            </a:r>
            <a:r>
              <a:rPr lang="en-US" altLang="zh-CN" sz="2400" dirty="0"/>
              <a:t>D2D</a:t>
            </a:r>
            <a:r>
              <a:rPr lang="zh-CN" altLang="zh-CN" sz="2400" dirty="0"/>
              <a:t>采用广播、组播和单播技术方案，未来将发展其增强技术，包括基于</a:t>
            </a:r>
            <a:r>
              <a:rPr lang="en-US" altLang="zh-CN" sz="2400" dirty="0"/>
              <a:t>D2D</a:t>
            </a:r>
            <a:r>
              <a:rPr lang="zh-CN" altLang="zh-CN" sz="2400" dirty="0"/>
              <a:t>的中继技术、多天线技术和联合编码技术等。同样的，</a:t>
            </a:r>
            <a:r>
              <a:rPr lang="en-US" altLang="zh-CN" sz="2400" dirty="0"/>
              <a:t>D2D</a:t>
            </a:r>
            <a:r>
              <a:rPr lang="zh-CN" altLang="zh-CN" sz="2400" dirty="0"/>
              <a:t>通信中仍存在一些需要继续思考和探索的问题。需要考虑怎样进行合法的监听，以确保信息安全。怎样保证用户的信息安全，隐私不被侵犯，并激励用户把自已的终端用作中继终端。由于涉及到海量数据中继和传输，用户终端的电池电量消耗也势必会增加，如何控制也是一个值得研究的问题。</a:t>
            </a:r>
            <a:endParaRPr lang="zh-CN" altLang="zh-CN" sz="2400"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5" name="标题 1"/>
          <p:cNvSpPr>
            <a:spLocks noGrp="1"/>
          </p:cNvSpPr>
          <p:nvPr>
            <p:ph type="title"/>
          </p:nvPr>
        </p:nvSpPr>
        <p:spPr/>
        <p:txBody>
          <a:bodyPr vert="horz" wrap="square" lIns="91440" tIns="45720" rIns="91440" bIns="45720" anchor="t" anchorCtr="0"/>
          <a:p>
            <a:pPr>
              <a:buNone/>
            </a:pPr>
            <a:r>
              <a:rPr lang="en-US" altLang="zh-CN" dirty="0"/>
              <a:t>8</a:t>
            </a:r>
            <a:r>
              <a:rPr lang="zh-CN" altLang="zh-CN" dirty="0"/>
              <a:t>．灵活频谱共享</a:t>
            </a:r>
            <a:endParaRPr lang="zh-CN" altLang="en-US" dirty="0"/>
          </a:p>
        </p:txBody>
      </p:sp>
      <p:sp>
        <p:nvSpPr>
          <p:cNvPr id="108546" name="内容占位符 2"/>
          <p:cNvSpPr>
            <a:spLocks noGrp="1"/>
          </p:cNvSpPr>
          <p:nvPr>
            <p:ph idx="1"/>
          </p:nvPr>
        </p:nvSpPr>
        <p:spPr/>
        <p:txBody>
          <a:bodyPr vert="horz" wrap="square" lIns="91440" tIns="45720" rIns="91440" bIns="45720" anchor="t" anchorCtr="0"/>
          <a:p>
            <a:r>
              <a:rPr lang="zh-CN" altLang="zh-CN" dirty="0"/>
              <a:t>为满足</a:t>
            </a:r>
            <a:r>
              <a:rPr lang="en-US" altLang="zh-CN" dirty="0"/>
              <a:t>5G</a:t>
            </a:r>
            <a:r>
              <a:rPr lang="zh-CN" altLang="zh-CN" dirty="0"/>
              <a:t>超高流量和超高速率需求，除尽力争取更多</a:t>
            </a:r>
            <a:r>
              <a:rPr lang="en-US" altLang="zh-CN" dirty="0"/>
              <a:t>IMT</a:t>
            </a:r>
            <a:r>
              <a:rPr lang="zh-CN" altLang="zh-CN" dirty="0"/>
              <a:t>专用频谱外，还可进一步探索新的频谱使用方式，扩展</a:t>
            </a:r>
            <a:r>
              <a:rPr lang="en-US" altLang="zh-CN" dirty="0"/>
              <a:t>IMT</a:t>
            </a:r>
            <a:r>
              <a:rPr lang="zh-CN" altLang="zh-CN" dirty="0"/>
              <a:t>的可用频谱。在</a:t>
            </a:r>
            <a:r>
              <a:rPr lang="en-US" altLang="zh-CN" dirty="0"/>
              <a:t>5G</a:t>
            </a:r>
            <a:r>
              <a:rPr lang="zh-CN" altLang="zh-CN" dirty="0"/>
              <a:t>中，</a:t>
            </a:r>
            <a:r>
              <a:rPr lang="zh-CN" altLang="zh-CN" b="1" dirty="0">
                <a:solidFill>
                  <a:srgbClr val="0000FF"/>
                </a:solidFill>
              </a:rPr>
              <a:t>频谱共享技术具备横跨不同网络或系统的最优动态频谱配置和管理功能</a:t>
            </a:r>
            <a:r>
              <a:rPr lang="zh-CN" altLang="zh-CN" dirty="0"/>
              <a:t>，以及智能自主接入网络和网络间切换的自适应功能，可实现高效、动态、灵活的频谱使用，以提升空口效率，系统覆盖层次和密度等，从而提高频谱综合利用效率。要解决的主要问题有：网络架构与接口、高层技术、物理层技术、射频技术。</a:t>
            </a:r>
            <a:endParaRPr lang="zh-CN" altLang="en-US"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69" name="标题 1"/>
          <p:cNvSpPr>
            <a:spLocks noGrp="1"/>
          </p:cNvSpPr>
          <p:nvPr>
            <p:ph type="title"/>
          </p:nvPr>
        </p:nvSpPr>
        <p:spPr/>
        <p:txBody>
          <a:bodyPr vert="horz" wrap="square" lIns="91440" tIns="45720" rIns="91440" bIns="45720" anchor="t" anchorCtr="0"/>
          <a:p>
            <a:pPr>
              <a:buNone/>
            </a:pPr>
            <a:r>
              <a:rPr lang="en-US" altLang="zh-CN" dirty="0"/>
              <a:t>7.4 5G</a:t>
            </a:r>
            <a:r>
              <a:rPr lang="zh-CN" altLang="zh-CN" dirty="0"/>
              <a:t>移动性管理与安全机制</a:t>
            </a:r>
            <a:endParaRPr lang="zh-CN" altLang="en-US" dirty="0"/>
          </a:p>
        </p:txBody>
      </p:sp>
      <p:sp>
        <p:nvSpPr>
          <p:cNvPr id="3" name="内容占位符 2"/>
          <p:cNvSpPr>
            <a:spLocks noGrp="1"/>
          </p:cNvSpPr>
          <p:nvPr>
            <p:ph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Blip>
                <a:blip r:embed="rId1"/>
              </a:buBlip>
              <a:defRPr/>
            </a:pPr>
            <a:r>
              <a:rPr kumimoji="0" lang="en-US" altLang="zh-CN" sz="2800" b="1" i="0" u="none" strike="noStrike" kern="0" cap="none" spc="0" normalizeH="0" baseline="0" noProof="0" dirty="0">
                <a:ln>
                  <a:noFill/>
                </a:ln>
                <a:solidFill>
                  <a:schemeClr val="tx1"/>
                </a:solidFill>
                <a:effectLst/>
                <a:uLnTx/>
                <a:uFillTx/>
                <a:latin typeface="+mn-lt"/>
                <a:ea typeface="+mn-ea"/>
                <a:cs typeface="楷体_GB2312" panose="02010609030101010101" charset="-122"/>
              </a:rPr>
              <a:t>7.4.1 5G</a:t>
            </a:r>
            <a:r>
              <a:rPr kumimoji="0" lang="zh-CN" altLang="zh-CN" sz="2800" b="1" i="0" u="none" strike="noStrike" kern="0" cap="none" spc="0" normalizeH="0" baseline="0" noProof="0" dirty="0">
                <a:ln>
                  <a:noFill/>
                </a:ln>
                <a:solidFill>
                  <a:schemeClr val="tx1"/>
                </a:solidFill>
                <a:effectLst/>
                <a:uLnTx/>
                <a:uFillTx/>
                <a:latin typeface="+mn-lt"/>
                <a:ea typeface="+mn-ea"/>
                <a:cs typeface="楷体_GB2312" panose="02010609030101010101" charset="-122"/>
              </a:rPr>
              <a:t>移动性管理</a:t>
            </a:r>
            <a:endParaRPr kumimoji="0" lang="zh-CN" altLang="zh-CN" sz="2800" b="1" i="0" u="none" strike="noStrike" kern="0" cap="none" spc="0" normalizeH="0" baseline="0" noProof="0" dirty="0">
              <a:ln>
                <a:noFill/>
              </a:ln>
              <a:solidFill>
                <a:schemeClr val="tx1"/>
              </a:solidFill>
              <a:effectLst/>
              <a:uLnTx/>
              <a:uFillTx/>
              <a:latin typeface="+mn-lt"/>
              <a:ea typeface="+mn-ea"/>
              <a:cs typeface="楷体_GB2312" panose="02010609030101010101" charset="-122"/>
            </a:endParaRPr>
          </a:p>
          <a:p>
            <a:pPr marL="342900" marR="0" lvl="0" indent="-34290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Blip>
                <a:blip r:embed="rId1"/>
              </a:buBlip>
              <a:defRPr/>
            </a:pPr>
            <a:r>
              <a:rPr kumimoji="0" lang="en-US" altLang="zh-CN" sz="2800" b="1" i="0" u="none" strike="noStrike" kern="0" cap="none" spc="0" normalizeH="0" baseline="0" noProof="0" dirty="0">
                <a:ln>
                  <a:noFill/>
                </a:ln>
                <a:solidFill>
                  <a:schemeClr val="tx1"/>
                </a:solidFill>
                <a:effectLst/>
                <a:uLnTx/>
                <a:uFillTx/>
                <a:latin typeface="+mn-lt"/>
                <a:ea typeface="+mn-ea"/>
                <a:cs typeface="楷体_GB2312" panose="02010609030101010101" charset="-122"/>
              </a:rPr>
              <a:t>1</a:t>
            </a:r>
            <a:r>
              <a:rPr kumimoji="0" lang="zh-CN" altLang="zh-CN" sz="2800" b="1" i="0" u="none" strike="noStrike" kern="0" cap="none" spc="0" normalizeH="0" baseline="0" noProof="0" dirty="0">
                <a:ln>
                  <a:noFill/>
                </a:ln>
                <a:solidFill>
                  <a:schemeClr val="tx1"/>
                </a:solidFill>
                <a:effectLst/>
                <a:uLnTx/>
                <a:uFillTx/>
                <a:latin typeface="+mn-lt"/>
                <a:ea typeface="+mn-ea"/>
                <a:cs typeface="楷体_GB2312" panose="02010609030101010101" charset="-122"/>
              </a:rPr>
              <a:t>．移动性管理需求</a:t>
            </a:r>
            <a:endParaRPr kumimoji="0" lang="zh-CN" altLang="zh-CN" sz="2800" b="1" i="0" u="none" strike="noStrike" kern="0" cap="none" spc="0" normalizeH="0" baseline="0" noProof="0" dirty="0">
              <a:ln>
                <a:noFill/>
              </a:ln>
              <a:solidFill>
                <a:schemeClr val="tx1"/>
              </a:solidFill>
              <a:effectLst/>
              <a:uLnTx/>
              <a:uFillTx/>
              <a:latin typeface="+mn-lt"/>
              <a:ea typeface="+mn-ea"/>
              <a:cs typeface="楷体_GB2312" panose="02010609030101010101" charset="-122"/>
            </a:endParaRPr>
          </a:p>
          <a:p>
            <a:pPr marL="342900" marR="0" lvl="0" indent="-34290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Blip>
                <a:blip r:embed="rId1"/>
              </a:buBlip>
              <a:defRPr/>
            </a:pPr>
            <a:r>
              <a:rPr kumimoji="0" lang="en-US" altLang="zh-CN" sz="2800" b="0" i="0" u="none" strike="noStrike" kern="0" cap="none" spc="0" normalizeH="0" baseline="0" noProof="0" dirty="0">
                <a:ln>
                  <a:noFill/>
                </a:ln>
                <a:solidFill>
                  <a:schemeClr val="tx1"/>
                </a:solidFill>
                <a:effectLst/>
                <a:uLnTx/>
                <a:uFillTx/>
                <a:latin typeface="+mn-lt"/>
                <a:ea typeface="+mn-ea"/>
                <a:cs typeface="楷体_GB2312" panose="02010609030101010101" charset="-122"/>
              </a:rPr>
              <a:t>IMT-2020</a:t>
            </a:r>
            <a:r>
              <a:rPr kumimoji="0" lang="zh-CN" altLang="zh-CN" sz="2800" b="0" i="0" u="none" strike="noStrike" kern="0" cap="none" spc="0" normalizeH="0" baseline="0" noProof="0" dirty="0">
                <a:ln>
                  <a:noFill/>
                </a:ln>
                <a:solidFill>
                  <a:schemeClr val="tx1"/>
                </a:solidFill>
                <a:effectLst/>
                <a:uLnTx/>
                <a:uFillTx/>
                <a:latin typeface="+mn-lt"/>
                <a:ea typeface="+mn-ea"/>
                <a:cs typeface="楷体_GB2312" panose="02010609030101010101" charset="-122"/>
              </a:rPr>
              <a:t>（</a:t>
            </a:r>
            <a:r>
              <a:rPr kumimoji="0" lang="en-US" altLang="zh-CN" sz="2800" b="0" i="0" u="none" strike="noStrike" kern="0" cap="none" spc="0" normalizeH="0" baseline="0" noProof="0" dirty="0">
                <a:ln>
                  <a:noFill/>
                </a:ln>
                <a:solidFill>
                  <a:schemeClr val="tx1"/>
                </a:solidFill>
                <a:effectLst/>
                <a:uLnTx/>
                <a:uFillTx/>
                <a:latin typeface="+mn-lt"/>
                <a:ea typeface="+mn-ea"/>
                <a:cs typeface="楷体_GB2312" panose="02010609030101010101" charset="-122"/>
              </a:rPr>
              <a:t>5G</a:t>
            </a:r>
            <a:r>
              <a:rPr kumimoji="0" lang="zh-CN" altLang="zh-CN" sz="2800" b="0" i="0" u="none" strike="noStrike" kern="0" cap="none" spc="0" normalizeH="0" baseline="0" noProof="0" dirty="0">
                <a:ln>
                  <a:noFill/>
                </a:ln>
                <a:solidFill>
                  <a:schemeClr val="tx1"/>
                </a:solidFill>
                <a:effectLst/>
                <a:uLnTx/>
                <a:uFillTx/>
                <a:latin typeface="+mn-lt"/>
                <a:ea typeface="+mn-ea"/>
                <a:cs typeface="楷体_GB2312" panose="02010609030101010101" charset="-122"/>
              </a:rPr>
              <a:t>）推进组提出的</a:t>
            </a:r>
            <a:r>
              <a:rPr kumimoji="0" lang="en-US" altLang="zh-CN" sz="2800" b="0" i="0" u="none" strike="noStrike" kern="0" cap="none" spc="0" normalizeH="0" baseline="0" noProof="0" dirty="0">
                <a:ln>
                  <a:noFill/>
                </a:ln>
                <a:solidFill>
                  <a:schemeClr val="tx1"/>
                </a:solidFill>
                <a:effectLst/>
                <a:uLnTx/>
                <a:uFillTx/>
                <a:latin typeface="+mn-lt"/>
                <a:ea typeface="+mn-ea"/>
                <a:cs typeface="楷体_GB2312" panose="02010609030101010101" charset="-122"/>
              </a:rPr>
              <a:t>5G</a:t>
            </a:r>
            <a:r>
              <a:rPr kumimoji="0" lang="zh-CN" altLang="zh-CN" sz="2800" b="0" i="0" u="none" strike="noStrike" kern="0" cap="none" spc="0" normalizeH="0" baseline="0" noProof="0" dirty="0">
                <a:ln>
                  <a:noFill/>
                </a:ln>
                <a:solidFill>
                  <a:schemeClr val="tx1"/>
                </a:solidFill>
                <a:effectLst/>
                <a:uLnTx/>
                <a:uFillTx/>
                <a:latin typeface="+mn-lt"/>
                <a:ea typeface="+mn-ea"/>
                <a:cs typeface="楷体_GB2312" panose="02010609030101010101" charset="-122"/>
              </a:rPr>
              <a:t>移动性管理需求有：</a:t>
            </a:r>
            <a:endParaRPr kumimoji="0" lang="zh-CN" altLang="zh-CN" sz="2800" b="0" i="0" u="none" strike="noStrike" kern="0" cap="none" spc="0" normalizeH="0" baseline="0" noProof="0" dirty="0">
              <a:ln>
                <a:noFill/>
              </a:ln>
              <a:solidFill>
                <a:schemeClr val="tx1"/>
              </a:solidFill>
              <a:effectLst/>
              <a:uLnTx/>
              <a:uFillTx/>
              <a:latin typeface="+mn-lt"/>
              <a:ea typeface="+mn-ea"/>
              <a:cs typeface="楷体_GB2312" panose="02010609030101010101" charset="-122"/>
            </a:endParaRPr>
          </a:p>
          <a:p>
            <a:pPr marL="0" marR="0" lvl="0" indent="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defRPr/>
            </a:pPr>
            <a:r>
              <a:rPr kumimoji="0" lang="zh-CN" altLang="zh-CN" sz="1800" b="0" i="0" u="none" strike="noStrike" kern="0" cap="none" spc="0" normalizeH="0" baseline="0" noProof="0" dirty="0">
                <a:ln>
                  <a:noFill/>
                </a:ln>
                <a:solidFill>
                  <a:schemeClr val="tx1"/>
                </a:solidFill>
                <a:effectLst/>
                <a:uLnTx/>
                <a:uFillTx/>
                <a:latin typeface="+mn-lt"/>
                <a:ea typeface="+mn-ea"/>
                <a:cs typeface="楷体_GB2312" panose="02010609030101010101" charset="-122"/>
              </a:rPr>
              <a:t>（</a:t>
            </a:r>
            <a:r>
              <a:rPr kumimoji="0" lang="en-US" altLang="zh-CN" sz="1800" b="0" i="0" u="none" strike="noStrike" kern="0" cap="none" spc="0" normalizeH="0" baseline="0" noProof="0" dirty="0">
                <a:ln>
                  <a:noFill/>
                </a:ln>
                <a:solidFill>
                  <a:schemeClr val="tx1"/>
                </a:solidFill>
                <a:effectLst/>
                <a:uLnTx/>
                <a:uFillTx/>
                <a:latin typeface="+mn-lt"/>
                <a:ea typeface="+mn-ea"/>
                <a:cs typeface="楷体_GB2312" panose="02010609030101010101" charset="-122"/>
              </a:rPr>
              <a:t>1</a:t>
            </a:r>
            <a:r>
              <a:rPr kumimoji="0" lang="zh-CN" altLang="zh-CN" sz="1800" b="0" i="0" u="none" strike="noStrike" kern="0" cap="none" spc="0" normalizeH="0" baseline="0" noProof="0" dirty="0">
                <a:ln>
                  <a:noFill/>
                </a:ln>
                <a:solidFill>
                  <a:schemeClr val="tx1"/>
                </a:solidFill>
                <a:effectLst/>
                <a:uLnTx/>
                <a:uFillTx/>
                <a:latin typeface="+mn-lt"/>
                <a:ea typeface="+mn-ea"/>
                <a:cs typeface="楷体_GB2312" panose="02010609030101010101" charset="-122"/>
              </a:rPr>
              <a:t>）移动性管理能够独立于各种接入技术，实现异构网络的无缝切换；</a:t>
            </a:r>
            <a:endParaRPr kumimoji="0" lang="zh-CN" altLang="zh-CN" sz="1800" b="0" i="0" u="none" strike="noStrike" kern="0" cap="none" spc="0" normalizeH="0" baseline="0" noProof="0" dirty="0">
              <a:ln>
                <a:noFill/>
              </a:ln>
              <a:solidFill>
                <a:schemeClr val="tx1"/>
              </a:solidFill>
              <a:effectLst/>
              <a:uLnTx/>
              <a:uFillTx/>
              <a:latin typeface="+mn-lt"/>
              <a:ea typeface="+mn-ea"/>
              <a:cs typeface="楷体_GB2312" panose="02010609030101010101" charset="-122"/>
            </a:endParaRPr>
          </a:p>
          <a:p>
            <a:pPr marL="0" marR="0" lvl="0" indent="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defRPr/>
            </a:pPr>
            <a:r>
              <a:rPr kumimoji="0" lang="zh-CN" altLang="zh-CN" sz="1800" b="0" i="0" u="none" strike="noStrike" kern="0" cap="none" spc="0" normalizeH="0" baseline="0" noProof="0" dirty="0">
                <a:ln>
                  <a:noFill/>
                </a:ln>
                <a:solidFill>
                  <a:schemeClr val="tx1"/>
                </a:solidFill>
                <a:effectLst/>
                <a:uLnTx/>
                <a:uFillTx/>
                <a:latin typeface="+mn-lt"/>
                <a:ea typeface="+mn-ea"/>
                <a:cs typeface="楷体_GB2312" panose="02010609030101010101" charset="-122"/>
              </a:rPr>
              <a:t>（</a:t>
            </a:r>
            <a:r>
              <a:rPr kumimoji="0" lang="en-US" altLang="zh-CN" sz="1800" b="0" i="0" u="none" strike="noStrike" kern="0" cap="none" spc="0" normalizeH="0" baseline="0" noProof="0" dirty="0">
                <a:ln>
                  <a:noFill/>
                </a:ln>
                <a:solidFill>
                  <a:schemeClr val="tx1"/>
                </a:solidFill>
                <a:effectLst/>
                <a:uLnTx/>
                <a:uFillTx/>
                <a:latin typeface="+mn-lt"/>
                <a:ea typeface="+mn-ea"/>
                <a:cs typeface="楷体_GB2312" panose="02010609030101010101" charset="-122"/>
              </a:rPr>
              <a:t>2</a:t>
            </a:r>
            <a:r>
              <a:rPr kumimoji="0" lang="zh-CN" altLang="zh-CN" sz="1800" b="0" i="0" u="none" strike="noStrike" kern="0" cap="none" spc="0" normalizeH="0" baseline="0" noProof="0" dirty="0">
                <a:ln>
                  <a:noFill/>
                </a:ln>
                <a:solidFill>
                  <a:schemeClr val="tx1"/>
                </a:solidFill>
                <a:effectLst/>
                <a:uLnTx/>
                <a:uFillTx/>
                <a:latin typeface="+mn-lt"/>
                <a:ea typeface="+mn-ea"/>
                <a:cs typeface="楷体_GB2312" panose="02010609030101010101" charset="-122"/>
              </a:rPr>
              <a:t>）提供“移动即服务”的按需实现的移动性管理能力，将移动性作为一种网络服务提供给用户，支持不同业务移动性的需求，实现智能的移动性管理方案选择；</a:t>
            </a:r>
            <a:endParaRPr kumimoji="0" lang="zh-CN" altLang="zh-CN" sz="1800" b="0" i="0" u="none" strike="noStrike" kern="0" cap="none" spc="0" normalizeH="0" baseline="0" noProof="0" dirty="0">
              <a:ln>
                <a:noFill/>
              </a:ln>
              <a:solidFill>
                <a:schemeClr val="tx1"/>
              </a:solidFill>
              <a:effectLst/>
              <a:uLnTx/>
              <a:uFillTx/>
              <a:latin typeface="+mn-lt"/>
              <a:ea typeface="+mn-ea"/>
              <a:cs typeface="楷体_GB2312" panose="02010609030101010101" charset="-122"/>
            </a:endParaRPr>
          </a:p>
          <a:p>
            <a:pPr marL="0" marR="0" lvl="0" indent="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defRPr/>
            </a:pPr>
            <a:r>
              <a:rPr kumimoji="0" lang="zh-CN" altLang="zh-CN" sz="1800" b="0" i="0" u="none" strike="noStrike" kern="0" cap="none" spc="0" normalizeH="0" baseline="0" noProof="0" dirty="0">
                <a:ln>
                  <a:noFill/>
                </a:ln>
                <a:solidFill>
                  <a:schemeClr val="tx1"/>
                </a:solidFill>
                <a:effectLst/>
                <a:uLnTx/>
                <a:uFillTx/>
                <a:latin typeface="+mn-lt"/>
                <a:ea typeface="+mn-ea"/>
                <a:cs typeface="楷体_GB2312" panose="02010609030101010101" charset="-122"/>
              </a:rPr>
              <a:t>（</a:t>
            </a:r>
            <a:r>
              <a:rPr kumimoji="0" lang="en-US" altLang="zh-CN" sz="1800" b="0" i="0" u="none" strike="noStrike" kern="0" cap="none" spc="0" normalizeH="0" baseline="0" noProof="0" dirty="0">
                <a:ln>
                  <a:noFill/>
                </a:ln>
                <a:solidFill>
                  <a:schemeClr val="tx1"/>
                </a:solidFill>
                <a:effectLst/>
                <a:uLnTx/>
                <a:uFillTx/>
                <a:latin typeface="+mn-lt"/>
                <a:ea typeface="+mn-ea"/>
                <a:cs typeface="楷体_GB2312" panose="02010609030101010101" charset="-122"/>
              </a:rPr>
              <a:t>3</a:t>
            </a:r>
            <a:r>
              <a:rPr kumimoji="0" lang="zh-CN" altLang="zh-CN" sz="1800" b="0" i="0" u="none" strike="noStrike" kern="0" cap="none" spc="0" normalizeH="0" baseline="0" noProof="0" dirty="0">
                <a:ln>
                  <a:noFill/>
                </a:ln>
                <a:solidFill>
                  <a:schemeClr val="tx1"/>
                </a:solidFill>
                <a:effectLst/>
                <a:uLnTx/>
                <a:uFillTx/>
                <a:latin typeface="+mn-lt"/>
                <a:ea typeface="+mn-ea"/>
                <a:cs typeface="楷体_GB2312" panose="02010609030101010101" charset="-122"/>
              </a:rPr>
              <a:t>）可根据不同场景和业务需求，按需对位置管理、切换控制、附着状态等协议和方案进行优化改进；</a:t>
            </a:r>
            <a:endParaRPr kumimoji="0" lang="zh-CN" altLang="zh-CN" sz="1800" b="0" i="0" u="none" strike="noStrike" kern="0" cap="none" spc="0" normalizeH="0" baseline="0" noProof="0" dirty="0">
              <a:ln>
                <a:noFill/>
              </a:ln>
              <a:solidFill>
                <a:schemeClr val="tx1"/>
              </a:solidFill>
              <a:effectLst/>
              <a:uLnTx/>
              <a:uFillTx/>
              <a:latin typeface="+mn-lt"/>
              <a:ea typeface="+mn-ea"/>
              <a:cs typeface="楷体_GB2312" panose="02010609030101010101" charset="-122"/>
            </a:endParaRPr>
          </a:p>
          <a:p>
            <a:pPr marL="0" marR="0" lvl="0" indent="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defRPr/>
            </a:pPr>
            <a:r>
              <a:rPr kumimoji="0" lang="zh-CN" altLang="zh-CN" sz="1800" b="0" i="0" u="none" strike="noStrike" kern="0" cap="none" spc="0" normalizeH="0" baseline="0" noProof="0" dirty="0">
                <a:ln>
                  <a:noFill/>
                </a:ln>
                <a:solidFill>
                  <a:schemeClr val="tx1"/>
                </a:solidFill>
                <a:effectLst/>
                <a:uLnTx/>
                <a:uFillTx/>
                <a:latin typeface="+mn-lt"/>
                <a:ea typeface="+mn-ea"/>
                <a:cs typeface="楷体_GB2312" panose="02010609030101010101" charset="-122"/>
              </a:rPr>
              <a:t>（</a:t>
            </a:r>
            <a:r>
              <a:rPr kumimoji="0" lang="en-US" altLang="zh-CN" sz="1800" b="0" i="0" u="none" strike="noStrike" kern="0" cap="none" spc="0" normalizeH="0" baseline="0" noProof="0" dirty="0">
                <a:ln>
                  <a:noFill/>
                </a:ln>
                <a:solidFill>
                  <a:schemeClr val="tx1"/>
                </a:solidFill>
                <a:effectLst/>
                <a:uLnTx/>
                <a:uFillTx/>
                <a:latin typeface="+mn-lt"/>
                <a:ea typeface="+mn-ea"/>
                <a:cs typeface="楷体_GB2312" panose="02010609030101010101" charset="-122"/>
              </a:rPr>
              <a:t>4</a:t>
            </a:r>
            <a:r>
              <a:rPr kumimoji="0" lang="zh-CN" altLang="zh-CN" sz="1800" b="0" i="0" u="none" strike="noStrike" kern="0" cap="none" spc="0" normalizeH="0" baseline="0" noProof="0" dirty="0">
                <a:ln>
                  <a:noFill/>
                </a:ln>
                <a:solidFill>
                  <a:schemeClr val="tx1"/>
                </a:solidFill>
                <a:effectLst/>
                <a:uLnTx/>
                <a:uFillTx/>
                <a:latin typeface="+mn-lt"/>
                <a:ea typeface="+mn-ea"/>
                <a:cs typeface="楷体_GB2312" panose="02010609030101010101" charset="-122"/>
              </a:rPr>
              <a:t>）对</a:t>
            </a:r>
            <a:r>
              <a:rPr kumimoji="0" lang="en-US" altLang="zh-CN" sz="1800" b="0" i="0" u="none" strike="noStrike" kern="0" cap="none" spc="0" normalizeH="0" baseline="0" noProof="0" dirty="0">
                <a:ln>
                  <a:noFill/>
                </a:ln>
                <a:solidFill>
                  <a:schemeClr val="tx1"/>
                </a:solidFill>
                <a:effectLst/>
                <a:uLnTx/>
                <a:uFillTx/>
                <a:latin typeface="+mn-lt"/>
                <a:ea typeface="+mn-ea"/>
                <a:cs typeface="楷体_GB2312" panose="02010609030101010101" charset="-122"/>
              </a:rPr>
              <a:t>UDN</a:t>
            </a:r>
            <a:r>
              <a:rPr kumimoji="0" lang="zh-CN" altLang="zh-CN" sz="1800" b="0" i="0" u="none" strike="noStrike" kern="0" cap="none" spc="0" normalizeH="0" baseline="0" noProof="0" dirty="0">
                <a:ln>
                  <a:noFill/>
                </a:ln>
                <a:solidFill>
                  <a:schemeClr val="tx1"/>
                </a:solidFill>
                <a:effectLst/>
                <a:uLnTx/>
                <a:uFillTx/>
                <a:latin typeface="+mn-lt"/>
                <a:ea typeface="+mn-ea"/>
                <a:cs typeface="楷体_GB2312" panose="02010609030101010101" charset="-122"/>
              </a:rPr>
              <a:t>场景，可利用大数据预估等辅助移动性、改进切换控制协议等来减少信令开销，保证切换成功率；</a:t>
            </a:r>
            <a:endParaRPr kumimoji="0" lang="zh-CN" altLang="zh-CN" sz="1800" b="0" i="0" u="none" strike="noStrike" kern="0" cap="none" spc="0" normalizeH="0" baseline="0" noProof="0" dirty="0">
              <a:ln>
                <a:noFill/>
              </a:ln>
              <a:solidFill>
                <a:schemeClr val="tx1"/>
              </a:solidFill>
              <a:effectLst/>
              <a:uLnTx/>
              <a:uFillTx/>
              <a:latin typeface="+mn-lt"/>
              <a:ea typeface="+mn-ea"/>
              <a:cs typeface="楷体_GB2312" panose="02010609030101010101" charset="-122"/>
            </a:endParaRPr>
          </a:p>
          <a:p>
            <a:pPr marL="0" marR="0" lvl="0" indent="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defRPr/>
            </a:pPr>
            <a:r>
              <a:rPr kumimoji="0" lang="zh-CN" altLang="zh-CN" sz="1800" b="0" i="0" u="none" strike="noStrike" kern="0" cap="none" spc="0" normalizeH="0" baseline="0" noProof="0" dirty="0">
                <a:ln>
                  <a:noFill/>
                </a:ln>
                <a:solidFill>
                  <a:schemeClr val="tx1"/>
                </a:solidFill>
                <a:effectLst/>
                <a:uLnTx/>
                <a:uFillTx/>
                <a:latin typeface="+mn-lt"/>
                <a:ea typeface="+mn-ea"/>
                <a:cs typeface="楷体_GB2312" panose="02010609030101010101" charset="-122"/>
              </a:rPr>
              <a:t>（</a:t>
            </a:r>
            <a:r>
              <a:rPr kumimoji="0" lang="en-US" altLang="zh-CN" sz="1800" b="0" i="0" u="none" strike="noStrike" kern="0" cap="none" spc="0" normalizeH="0" baseline="0" noProof="0" dirty="0">
                <a:ln>
                  <a:noFill/>
                </a:ln>
                <a:solidFill>
                  <a:schemeClr val="tx1"/>
                </a:solidFill>
                <a:effectLst/>
                <a:uLnTx/>
                <a:uFillTx/>
                <a:latin typeface="+mn-lt"/>
                <a:ea typeface="+mn-ea"/>
                <a:cs typeface="楷体_GB2312" panose="02010609030101010101" charset="-122"/>
              </a:rPr>
              <a:t>5</a:t>
            </a:r>
            <a:r>
              <a:rPr kumimoji="0" lang="zh-CN" altLang="zh-CN" sz="1800" b="0" i="0" u="none" strike="noStrike" kern="0" cap="none" spc="0" normalizeH="0" baseline="0" noProof="0" dirty="0">
                <a:ln>
                  <a:noFill/>
                </a:ln>
                <a:solidFill>
                  <a:schemeClr val="tx1"/>
                </a:solidFill>
                <a:effectLst/>
                <a:uLnTx/>
                <a:uFillTx/>
                <a:latin typeface="+mn-lt"/>
                <a:ea typeface="+mn-ea"/>
                <a:cs typeface="楷体_GB2312" panose="02010609030101010101" charset="-122"/>
              </a:rPr>
              <a:t>）对物联网，通过简化改进位置管理协议来减少信令交互</a:t>
            </a:r>
            <a:r>
              <a:rPr kumimoji="0" lang="zh-CN" altLang="zh-CN" sz="1800" b="0" i="0" u="none" strike="noStrike" kern="0" cap="none" spc="0" normalizeH="0" baseline="0" noProof="0" dirty="0" smtClean="0">
                <a:ln>
                  <a:noFill/>
                </a:ln>
                <a:solidFill>
                  <a:schemeClr val="tx1"/>
                </a:solidFill>
                <a:effectLst/>
                <a:uLnTx/>
                <a:uFillTx/>
                <a:latin typeface="+mn-lt"/>
                <a:ea typeface="+mn-ea"/>
                <a:cs typeface="楷体_GB2312" panose="02010609030101010101" charset="-122"/>
              </a:rPr>
              <a:t>。</a:t>
            </a:r>
            <a:endParaRPr kumimoji="0" lang="zh-CN" altLang="zh-CN" sz="1800" b="0" i="0" u="none" strike="noStrike" kern="0" cap="none" spc="0" normalizeH="0" baseline="0" noProof="0" dirty="0">
              <a:ln>
                <a:noFill/>
              </a:ln>
              <a:solidFill>
                <a:schemeClr val="tx1"/>
              </a:solidFill>
              <a:effectLst/>
              <a:uLnTx/>
              <a:uFillTx/>
              <a:latin typeface="+mn-lt"/>
              <a:ea typeface="+mn-ea"/>
              <a:cs typeface="楷体_GB2312" panose="02010609030101010101" charset="-122"/>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3" name="内容占位符 2"/>
          <p:cNvSpPr>
            <a:spLocks noGrp="1"/>
          </p:cNvSpPr>
          <p:nvPr>
            <p:ph idx="1"/>
          </p:nvPr>
        </p:nvSpPr>
        <p:spPr>
          <a:xfrm>
            <a:off x="1905000" y="1066800"/>
            <a:ext cx="8229600" cy="4800600"/>
          </a:xfrm>
        </p:spPr>
        <p:txBody>
          <a:bodyPr vert="horz" wrap="square" lIns="91440" tIns="45720" rIns="91440" bIns="45720" anchor="t" anchorCtr="0"/>
          <a:p>
            <a:r>
              <a:rPr lang="en-US" altLang="zh-CN" dirty="0"/>
              <a:t>3GPP</a:t>
            </a:r>
            <a:r>
              <a:rPr lang="zh-CN" altLang="zh-CN" dirty="0"/>
              <a:t>发布的</a:t>
            </a:r>
            <a:r>
              <a:rPr lang="en-US" altLang="zh-CN" dirty="0"/>
              <a:t>5G</a:t>
            </a:r>
            <a:r>
              <a:rPr lang="zh-CN" altLang="zh-CN" dirty="0"/>
              <a:t>网络架构的研究报告</a:t>
            </a:r>
            <a:r>
              <a:rPr lang="en-US" altLang="zh-CN" dirty="0"/>
              <a:t>T R23.799 </a:t>
            </a:r>
            <a:r>
              <a:rPr lang="zh-CN" altLang="zh-CN" dirty="0"/>
              <a:t>和正在制定的技术规范</a:t>
            </a:r>
            <a:r>
              <a:rPr lang="en-US" altLang="zh-CN" dirty="0"/>
              <a:t>TS22 .261</a:t>
            </a:r>
            <a:r>
              <a:rPr lang="zh-CN" altLang="zh-CN" dirty="0"/>
              <a:t>、</a:t>
            </a:r>
            <a:r>
              <a:rPr lang="en-US" altLang="zh-CN" dirty="0"/>
              <a:t>TS 23.501</a:t>
            </a:r>
            <a:r>
              <a:rPr lang="zh-CN" altLang="zh-CN" dirty="0"/>
              <a:t>及</a:t>
            </a:r>
            <a:r>
              <a:rPr lang="en-US" altLang="zh-CN" dirty="0"/>
              <a:t>TS23.502</a:t>
            </a:r>
            <a:r>
              <a:rPr lang="zh-CN" altLang="zh-CN" dirty="0"/>
              <a:t>中，提出了对</a:t>
            </a:r>
            <a:r>
              <a:rPr lang="en-US" altLang="zh-CN" dirty="0"/>
              <a:t>5G</a:t>
            </a:r>
            <a:r>
              <a:rPr lang="zh-CN" altLang="zh-CN" dirty="0"/>
              <a:t>的按需的移动性管理需求，包括：</a:t>
            </a:r>
            <a:endParaRPr lang="zh-CN" altLang="zh-CN" dirty="0"/>
          </a:p>
          <a:p>
            <a:pPr lvl="1" indent="-325120"/>
            <a:r>
              <a:rPr lang="zh-CN" altLang="zh-CN" dirty="0"/>
              <a:t>（</a:t>
            </a:r>
            <a:r>
              <a:rPr lang="en-US" altLang="zh-CN" dirty="0"/>
              <a:t>1</a:t>
            </a:r>
            <a:r>
              <a:rPr lang="zh-CN" altLang="zh-CN" dirty="0"/>
              <a:t>）在其整个使用生命周期内静止（例如嵌入在基础设施中的传感器）；</a:t>
            </a:r>
            <a:endParaRPr lang="zh-CN" altLang="zh-CN" dirty="0"/>
          </a:p>
          <a:p>
            <a:pPr lvl="1" indent="-325120"/>
            <a:r>
              <a:rPr lang="zh-CN" altLang="zh-CN" dirty="0"/>
              <a:t>（</a:t>
            </a:r>
            <a:r>
              <a:rPr lang="en-US" altLang="zh-CN" dirty="0"/>
              <a:t>2</a:t>
            </a:r>
            <a:r>
              <a:rPr lang="zh-CN" altLang="zh-CN" dirty="0"/>
              <a:t>）在激活期间静止，而在激活的间隔期是游牧的（例如固定接入）；</a:t>
            </a:r>
            <a:endParaRPr lang="zh-CN" altLang="zh-CN" dirty="0"/>
          </a:p>
          <a:p>
            <a:pPr lvl="1" indent="-325120"/>
            <a:r>
              <a:rPr lang="zh-CN" altLang="zh-CN" dirty="0"/>
              <a:t>（</a:t>
            </a:r>
            <a:r>
              <a:rPr lang="en-US" altLang="zh-CN" dirty="0"/>
              <a:t>3</a:t>
            </a:r>
            <a:r>
              <a:rPr lang="zh-CN" altLang="zh-CN" dirty="0"/>
              <a:t>）在受限和明确定义的空间内（例如，在工厂中）移动；</a:t>
            </a:r>
            <a:endParaRPr lang="zh-CN" altLang="zh-CN" dirty="0"/>
          </a:p>
          <a:p>
            <a:pPr lvl="1" indent="-325120"/>
            <a:r>
              <a:rPr lang="zh-CN" altLang="zh-CN" dirty="0"/>
              <a:t>（</a:t>
            </a:r>
            <a:r>
              <a:rPr lang="en-US" altLang="zh-CN" dirty="0"/>
              <a:t>4</a:t>
            </a:r>
            <a:r>
              <a:rPr lang="zh-CN" altLang="zh-CN" dirty="0"/>
              <a:t>）完全移动。</a:t>
            </a:r>
            <a:endParaRPr lang="zh-CN" altLang="en-US"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7" name="标题 1"/>
          <p:cNvSpPr>
            <a:spLocks noGrp="1"/>
          </p:cNvSpPr>
          <p:nvPr>
            <p:ph type="title"/>
          </p:nvPr>
        </p:nvSpPr>
        <p:spPr/>
        <p:txBody>
          <a:bodyPr vert="horz" wrap="square" lIns="91440" tIns="45720" rIns="91440" bIns="45720" anchor="t" anchorCtr="0"/>
          <a:p>
            <a:pPr>
              <a:buNone/>
            </a:pPr>
            <a:r>
              <a:rPr lang="en-US" altLang="zh-CN" dirty="0"/>
              <a:t>2</a:t>
            </a:r>
            <a:r>
              <a:rPr lang="zh-CN" altLang="zh-CN" dirty="0"/>
              <a:t>．按需移动性管理</a:t>
            </a:r>
            <a:endParaRPr lang="zh-CN" altLang="en-US" dirty="0"/>
          </a:p>
        </p:txBody>
      </p:sp>
      <p:sp>
        <p:nvSpPr>
          <p:cNvPr id="111618" name="Rectangle 4"/>
          <p:cNvSpPr/>
          <p:nvPr/>
        </p:nvSpPr>
        <p:spPr>
          <a:xfrm>
            <a:off x="1524000" y="44450"/>
            <a:ext cx="309563" cy="36830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grpSp>
        <p:nvGrpSpPr>
          <p:cNvPr id="111619" name="Group 1"/>
          <p:cNvGrpSpPr>
            <a:grpSpLocks noChangeAspect="1"/>
          </p:cNvGrpSpPr>
          <p:nvPr/>
        </p:nvGrpSpPr>
        <p:grpSpPr>
          <a:xfrm>
            <a:off x="2362200" y="1727200"/>
            <a:ext cx="7707313" cy="3657600"/>
            <a:chOff x="3106" y="4445"/>
            <a:chExt cx="5110" cy="2425"/>
          </a:xfrm>
        </p:grpSpPr>
        <p:sp>
          <p:nvSpPr>
            <p:cNvPr id="111620" name="AutoShape 3"/>
            <p:cNvSpPr>
              <a:spLocks noChangeAspect="1" noTextEdit="1"/>
            </p:cNvSpPr>
            <p:nvPr/>
          </p:nvSpPr>
          <p:spPr>
            <a:xfrm>
              <a:off x="3106" y="4445"/>
              <a:ext cx="5110" cy="2425"/>
            </a:xfrm>
            <a:prstGeom prst="rect">
              <a:avLst/>
            </a:prstGeom>
            <a:noFill/>
            <a:ln w="9525">
              <a:noFill/>
            </a:ln>
          </p:spPr>
          <p:txBody>
            <a:bodyPr anchor="t" anchorCtr="0"/>
            <a:p>
              <a:endParaRPr lang="zh-CN" altLang="en-US">
                <a:latin typeface="Arial" panose="020B0604020202020204" pitchFamily="34" charset="0"/>
                <a:ea typeface="宋体" panose="02010600030101010101" pitchFamily="2" charset="-122"/>
              </a:endParaRPr>
            </a:p>
          </p:txBody>
        </p:sp>
        <p:pic>
          <p:nvPicPr>
            <p:cNvPr id="111621" name="Picture 2"/>
            <p:cNvPicPr>
              <a:picLocks noChangeAspect="1"/>
            </p:cNvPicPr>
            <p:nvPr/>
          </p:nvPicPr>
          <p:blipFill>
            <a:blip r:embed="rId1"/>
            <a:stretch>
              <a:fillRect/>
            </a:stretch>
          </p:blipFill>
          <p:spPr>
            <a:xfrm>
              <a:off x="3106" y="4491"/>
              <a:ext cx="5110" cy="2379"/>
            </a:xfrm>
            <a:prstGeom prst="rect">
              <a:avLst/>
            </a:prstGeom>
            <a:noFill/>
            <a:ln w="9525">
              <a:noFill/>
            </a:ln>
          </p:spPr>
        </p:pic>
      </p:grpSp>
      <p:sp>
        <p:nvSpPr>
          <p:cNvPr id="111622" name="矩形 7"/>
          <p:cNvSpPr/>
          <p:nvPr/>
        </p:nvSpPr>
        <p:spPr>
          <a:xfrm>
            <a:off x="4495800" y="5638800"/>
            <a:ext cx="2835275" cy="368300"/>
          </a:xfrm>
          <a:prstGeom prst="rect">
            <a:avLst/>
          </a:prstGeom>
          <a:noFill/>
          <a:ln w="9525">
            <a:noFill/>
          </a:ln>
        </p:spPr>
        <p:txBody>
          <a:bodyPr wrap="none" anchor="t" anchorCtr="0">
            <a:spAutoFit/>
          </a:bodyPr>
          <a:p>
            <a:r>
              <a:rPr lang="zh-CN" altLang="zh-CN" dirty="0">
                <a:latin typeface="Arial" panose="020B0604020202020204" pitchFamily="34" charset="0"/>
                <a:ea typeface="宋体" panose="02010600030101010101" pitchFamily="2" charset="-122"/>
              </a:rPr>
              <a:t>图7-29  按需的移动性管理</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标题 1"/>
          <p:cNvSpPr>
            <a:spLocks noGrp="1"/>
          </p:cNvSpPr>
          <p:nvPr>
            <p:ph type="title"/>
          </p:nvPr>
        </p:nvSpPr>
        <p:spPr/>
        <p:txBody>
          <a:bodyPr vert="horz" wrap="square" lIns="91440" tIns="45720" rIns="91440" bIns="45720" anchor="t" anchorCtr="0"/>
          <a:p>
            <a:pPr>
              <a:buNone/>
            </a:pPr>
            <a:r>
              <a:rPr lang="en-US" altLang="zh-CN" dirty="0"/>
              <a:t>3</a:t>
            </a:r>
            <a:r>
              <a:rPr lang="zh-CN" altLang="zh-CN" dirty="0"/>
              <a:t>．</a:t>
            </a:r>
            <a:r>
              <a:rPr lang="en-US" altLang="zh-CN" dirty="0"/>
              <a:t>5G</a:t>
            </a:r>
            <a:r>
              <a:rPr lang="zh-CN" altLang="zh-CN" dirty="0"/>
              <a:t>移动性管理场景</a:t>
            </a:r>
            <a:endParaRPr lang="zh-CN" altLang="en-US" dirty="0"/>
          </a:p>
        </p:txBody>
      </p:sp>
      <p:sp>
        <p:nvSpPr>
          <p:cNvPr id="112642" name="Rectangle 4"/>
          <p:cNvSpPr/>
          <p:nvPr/>
        </p:nvSpPr>
        <p:spPr>
          <a:xfrm>
            <a:off x="1524000" y="44450"/>
            <a:ext cx="309563" cy="36830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grpSp>
        <p:nvGrpSpPr>
          <p:cNvPr id="112643" name="Group 1"/>
          <p:cNvGrpSpPr>
            <a:grpSpLocks noChangeAspect="1"/>
          </p:cNvGrpSpPr>
          <p:nvPr/>
        </p:nvGrpSpPr>
        <p:grpSpPr>
          <a:xfrm>
            <a:off x="2292350" y="1760538"/>
            <a:ext cx="7607300" cy="3733800"/>
            <a:chOff x="3061" y="2966"/>
            <a:chExt cx="6120" cy="3002"/>
          </a:xfrm>
        </p:grpSpPr>
        <p:sp>
          <p:nvSpPr>
            <p:cNvPr id="112644" name="AutoShape 3"/>
            <p:cNvSpPr>
              <a:spLocks noChangeAspect="1" noTextEdit="1"/>
            </p:cNvSpPr>
            <p:nvPr/>
          </p:nvSpPr>
          <p:spPr>
            <a:xfrm>
              <a:off x="3061" y="2966"/>
              <a:ext cx="6120" cy="3002"/>
            </a:xfrm>
            <a:prstGeom prst="rect">
              <a:avLst/>
            </a:prstGeom>
            <a:noFill/>
            <a:ln w="9525">
              <a:noFill/>
            </a:ln>
          </p:spPr>
          <p:txBody>
            <a:bodyPr anchor="t" anchorCtr="0"/>
            <a:p>
              <a:endParaRPr lang="zh-CN" altLang="en-US">
                <a:latin typeface="Arial" panose="020B0604020202020204" pitchFamily="34" charset="0"/>
                <a:ea typeface="宋体" panose="02010600030101010101" pitchFamily="2" charset="-122"/>
              </a:endParaRPr>
            </a:p>
          </p:txBody>
        </p:sp>
        <p:pic>
          <p:nvPicPr>
            <p:cNvPr id="112645" name="Picture 2"/>
            <p:cNvPicPr>
              <a:picLocks noChangeAspect="1"/>
            </p:cNvPicPr>
            <p:nvPr/>
          </p:nvPicPr>
          <p:blipFill>
            <a:blip r:embed="rId1"/>
            <a:stretch>
              <a:fillRect/>
            </a:stretch>
          </p:blipFill>
          <p:spPr>
            <a:xfrm>
              <a:off x="3061" y="3058"/>
              <a:ext cx="6120" cy="2910"/>
            </a:xfrm>
            <a:prstGeom prst="rect">
              <a:avLst/>
            </a:prstGeom>
            <a:noFill/>
            <a:ln w="9525">
              <a:noFill/>
            </a:ln>
          </p:spPr>
        </p:pic>
      </p:grpSp>
      <p:sp>
        <p:nvSpPr>
          <p:cNvPr id="112646" name="Rectangle 5"/>
          <p:cNvSpPr/>
          <p:nvPr/>
        </p:nvSpPr>
        <p:spPr>
          <a:xfrm>
            <a:off x="4513263" y="5524500"/>
            <a:ext cx="3425825" cy="460375"/>
          </a:xfrm>
          <a:prstGeom prst="rect">
            <a:avLst/>
          </a:prstGeom>
          <a:noFill/>
          <a:ln w="9525">
            <a:noFill/>
          </a:ln>
        </p:spPr>
        <p:txBody>
          <a:bodyPr wrap="none" anchor="ctr" anchorCtr="0">
            <a:spAutoFit/>
          </a:bodyPr>
          <a:p>
            <a:pPr algn="ctr" eaLnBrk="0" hangingPunct="0"/>
            <a:r>
              <a:rPr lang="zh-CN" altLang="zh-CN" sz="2400" dirty="0">
                <a:latin typeface="Times New Roman" panose="02020603050405020304" pitchFamily="18" charset="0"/>
                <a:ea typeface="黑体" panose="02010609060101010101" charset="-122"/>
              </a:rPr>
              <a:t>图7-30  5G移性管理场景</a:t>
            </a:r>
            <a:endParaRPr lang="zh-CN" altLang="zh-CN" sz="2400" dirty="0">
              <a:latin typeface="Arial" panose="020B0604020202020204" pitchFamily="34" charset="0"/>
              <a:ea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1"/>
          <p:cNvSpPr/>
          <p:nvPr/>
        </p:nvSpPr>
        <p:spPr>
          <a:xfrm>
            <a:off x="1411288" y="476250"/>
            <a:ext cx="9358312" cy="1435100"/>
          </a:xfrm>
          <a:prstGeom prst="rect">
            <a:avLst/>
          </a:prstGeom>
          <a:noFill/>
          <a:ln w="9525">
            <a:noFill/>
          </a:ln>
        </p:spPr>
        <p:txBody>
          <a:bodyPr wrap="square" anchor="t" anchorCtr="0"/>
          <a:p>
            <a:pPr algn="just">
              <a:lnSpc>
                <a:spcPct val="150000"/>
              </a:lnSpc>
            </a:pPr>
            <a:r>
              <a:rPr lang="en-US" altLang="zh-CN" sz="2800" dirty="0">
                <a:latin typeface="Times New Roman" panose="02020603050405020304" pitchFamily="18" charset="0"/>
                <a:ea typeface="宋体" panose="02010600030101010101" pitchFamily="2" charset="-122"/>
              </a:rPr>
              <a:t>        2019</a:t>
            </a:r>
            <a:r>
              <a:rPr lang="zh-CN" altLang="en-US" sz="2800" dirty="0">
                <a:latin typeface="Times New Roman" panose="02020603050405020304" pitchFamily="18" charset="0"/>
                <a:ea typeface="宋体" panose="02010600030101010101" pitchFamily="2" charset="-122"/>
              </a:rPr>
              <a:t>年</a:t>
            </a:r>
            <a:r>
              <a:rPr lang="en-US" altLang="zh-CN" sz="2800" dirty="0">
                <a:latin typeface="Times New Roman" panose="02020603050405020304" pitchFamily="18" charset="0"/>
                <a:ea typeface="宋体" panose="02010600030101010101" pitchFamily="2" charset="-122"/>
              </a:rPr>
              <a:t>6</a:t>
            </a:r>
            <a:r>
              <a:rPr lang="zh-CN" altLang="en-US" sz="2800" dirty="0">
                <a:latin typeface="Times New Roman" panose="02020603050405020304" pitchFamily="18" charset="0"/>
                <a:ea typeface="宋体" panose="02010600030101010101" pitchFamily="2" charset="-122"/>
              </a:rPr>
              <a:t>月</a:t>
            </a:r>
            <a:r>
              <a:rPr lang="en-US" altLang="zh-CN" sz="2800" dirty="0">
                <a:latin typeface="Times New Roman" panose="02020603050405020304" pitchFamily="18" charset="0"/>
                <a:ea typeface="宋体" panose="02010600030101010101" pitchFamily="2" charset="-122"/>
              </a:rPr>
              <a:t>6</a:t>
            </a:r>
            <a:r>
              <a:rPr lang="zh-CN" altLang="en-US" sz="2800" dirty="0">
                <a:latin typeface="Times New Roman" panose="02020603050405020304" pitchFamily="18" charset="0"/>
                <a:ea typeface="宋体" panose="02010600030101010101" pitchFamily="2" charset="-122"/>
              </a:rPr>
              <a:t>日，工信部正式向中国电信、中国移动、中国联通、中国广电发放</a:t>
            </a:r>
            <a:r>
              <a:rPr lang="en-US" altLang="zh-CN" sz="2800" dirty="0">
                <a:latin typeface="Times New Roman" panose="02020603050405020304" pitchFamily="18" charset="0"/>
                <a:ea typeface="宋体" panose="02010600030101010101" pitchFamily="2" charset="-122"/>
              </a:rPr>
              <a:t>5G</a:t>
            </a:r>
            <a:r>
              <a:rPr lang="zh-CN" altLang="en-US" sz="2800" dirty="0">
                <a:latin typeface="Times New Roman" panose="02020603050405020304" pitchFamily="18" charset="0"/>
                <a:ea typeface="宋体" panose="02010600030101010101" pitchFamily="2" charset="-122"/>
              </a:rPr>
              <a:t>商用牌照。</a:t>
            </a:r>
            <a:endParaRPr lang="zh-CN" altLang="en-US" sz="2800" dirty="0">
              <a:latin typeface="Times New Roman" panose="02020603050405020304" pitchFamily="18" charset="0"/>
              <a:ea typeface="宋体" panose="02010600030101010101" pitchFamily="2" charset="-122"/>
            </a:endParaRPr>
          </a:p>
        </p:txBody>
      </p:sp>
      <p:pic>
        <p:nvPicPr>
          <p:cNvPr id="18434" name="图片 6"/>
          <p:cNvPicPr/>
          <p:nvPr/>
        </p:nvPicPr>
        <p:blipFill>
          <a:blip r:embed="rId1"/>
          <a:stretch>
            <a:fillRect/>
          </a:stretch>
        </p:blipFill>
        <p:spPr>
          <a:xfrm>
            <a:off x="698500" y="1828800"/>
            <a:ext cx="10666413" cy="4181475"/>
          </a:xfrm>
          <a:prstGeom prst="rect">
            <a:avLst/>
          </a:prstGeom>
          <a:noFill/>
          <a:ln w="9525">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5" name="标题 1"/>
          <p:cNvSpPr>
            <a:spLocks noGrp="1"/>
          </p:cNvSpPr>
          <p:nvPr>
            <p:ph type="title"/>
          </p:nvPr>
        </p:nvSpPr>
        <p:spPr/>
        <p:txBody>
          <a:bodyPr vert="horz" wrap="square" lIns="91440" tIns="45720" rIns="91440" bIns="45720" anchor="t" anchorCtr="0"/>
          <a:p>
            <a:pPr>
              <a:buNone/>
            </a:pPr>
            <a:r>
              <a:rPr lang="en-US" altLang="zh-CN" dirty="0"/>
              <a:t>7.4.2 5G</a:t>
            </a:r>
            <a:r>
              <a:rPr lang="zh-CN" altLang="zh-CN" dirty="0"/>
              <a:t>安全机制</a:t>
            </a:r>
            <a:endParaRPr lang="zh-CN" altLang="en-US" dirty="0"/>
          </a:p>
        </p:txBody>
      </p:sp>
      <p:sp>
        <p:nvSpPr>
          <p:cNvPr id="113666" name="内容占位符 2"/>
          <p:cNvSpPr>
            <a:spLocks noGrp="1"/>
          </p:cNvSpPr>
          <p:nvPr>
            <p:ph idx="1"/>
          </p:nvPr>
        </p:nvSpPr>
        <p:spPr/>
        <p:txBody>
          <a:bodyPr vert="horz" wrap="square" lIns="91440" tIns="45720" rIns="91440" bIns="45720" anchor="t" anchorCtr="0"/>
          <a:p>
            <a:r>
              <a:rPr lang="en-US" altLang="zh-CN" b="1" dirty="0"/>
              <a:t>1</a:t>
            </a:r>
            <a:r>
              <a:rPr lang="zh-CN" altLang="zh-CN" b="1" dirty="0"/>
              <a:t>．</a:t>
            </a:r>
            <a:r>
              <a:rPr lang="en-US" altLang="zh-CN" b="1" dirty="0"/>
              <a:t>5G</a:t>
            </a:r>
            <a:r>
              <a:rPr lang="zh-CN" altLang="zh-CN" b="1" dirty="0"/>
              <a:t>安全设计目标</a:t>
            </a:r>
            <a:endParaRPr lang="zh-CN" altLang="zh-CN" b="1" dirty="0"/>
          </a:p>
          <a:p>
            <a:pPr lvl="1" indent="-325120"/>
            <a:r>
              <a:rPr lang="zh-CN" altLang="zh-CN" dirty="0"/>
              <a:t>（</a:t>
            </a:r>
            <a:r>
              <a:rPr lang="en-US" altLang="zh-CN" dirty="0"/>
              <a:t>1</a:t>
            </a:r>
            <a:r>
              <a:rPr lang="zh-CN" altLang="zh-CN" dirty="0"/>
              <a:t>）提供统一的认证框架，支持多种接入方式和接入凭证，从而保证所有终端设备安全地接入网络。</a:t>
            </a:r>
            <a:endParaRPr lang="zh-CN" altLang="zh-CN" dirty="0"/>
          </a:p>
          <a:p>
            <a:pPr lvl="1" indent="-325120"/>
            <a:r>
              <a:rPr lang="zh-CN" altLang="zh-CN" dirty="0"/>
              <a:t>（</a:t>
            </a:r>
            <a:r>
              <a:rPr lang="en-US" altLang="zh-CN" dirty="0"/>
              <a:t>2</a:t>
            </a:r>
            <a:r>
              <a:rPr lang="zh-CN" altLang="zh-CN" dirty="0"/>
              <a:t>）提供按需的安全保护，满足多种应用场景中的终端设备的生命周期、业务的时延要求。</a:t>
            </a:r>
            <a:endParaRPr lang="zh-CN" altLang="zh-CN" dirty="0"/>
          </a:p>
          <a:p>
            <a:pPr lvl="1" indent="-325120"/>
            <a:r>
              <a:rPr lang="zh-CN" altLang="zh-CN" dirty="0"/>
              <a:t>（</a:t>
            </a:r>
            <a:r>
              <a:rPr lang="en-US" altLang="zh-CN" dirty="0"/>
              <a:t>3</a:t>
            </a:r>
            <a:r>
              <a:rPr lang="zh-CN" altLang="zh-CN" dirty="0"/>
              <a:t>）提供隐私保护，满足用户隐私保护以及相关法规的要求。</a:t>
            </a:r>
            <a:endParaRPr lang="zh-CN" altLang="zh-CN"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89" name="标题 1"/>
          <p:cNvSpPr>
            <a:spLocks noGrp="1"/>
          </p:cNvSpPr>
          <p:nvPr>
            <p:ph type="title"/>
          </p:nvPr>
        </p:nvSpPr>
        <p:spPr/>
        <p:txBody>
          <a:bodyPr vert="horz" wrap="square" lIns="91440" tIns="45720" rIns="91440" bIns="45720" anchor="t" anchorCtr="0"/>
          <a:p>
            <a:pPr>
              <a:buNone/>
            </a:pPr>
            <a:r>
              <a:rPr lang="en-US" altLang="zh-CN" dirty="0"/>
              <a:t>2</a:t>
            </a:r>
            <a:r>
              <a:rPr lang="zh-CN" altLang="zh-CN" dirty="0"/>
              <a:t>．</a:t>
            </a:r>
            <a:r>
              <a:rPr lang="en-US" altLang="zh-CN" dirty="0"/>
              <a:t>5G</a:t>
            </a:r>
            <a:r>
              <a:rPr lang="zh-CN" altLang="zh-CN" dirty="0"/>
              <a:t>网络安全架构</a:t>
            </a:r>
            <a:endParaRPr lang="zh-CN" altLang="en-US" dirty="0"/>
          </a:p>
        </p:txBody>
      </p:sp>
      <p:sp>
        <p:nvSpPr>
          <p:cNvPr id="114690" name="Rectangle 4"/>
          <p:cNvSpPr/>
          <p:nvPr/>
        </p:nvSpPr>
        <p:spPr>
          <a:xfrm>
            <a:off x="1524000" y="44450"/>
            <a:ext cx="309563" cy="36830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grpSp>
        <p:nvGrpSpPr>
          <p:cNvPr id="114691" name="Group 1"/>
          <p:cNvGrpSpPr>
            <a:grpSpLocks noChangeAspect="1"/>
          </p:cNvGrpSpPr>
          <p:nvPr/>
        </p:nvGrpSpPr>
        <p:grpSpPr>
          <a:xfrm>
            <a:off x="1676400" y="1371600"/>
            <a:ext cx="8802688" cy="4419600"/>
            <a:chOff x="2719" y="2450"/>
            <a:chExt cx="6704" cy="3366"/>
          </a:xfrm>
        </p:grpSpPr>
        <p:sp>
          <p:nvSpPr>
            <p:cNvPr id="114692" name="AutoShape 3"/>
            <p:cNvSpPr>
              <a:spLocks noChangeAspect="1" noTextEdit="1"/>
            </p:cNvSpPr>
            <p:nvPr/>
          </p:nvSpPr>
          <p:spPr>
            <a:xfrm>
              <a:off x="2719" y="2450"/>
              <a:ext cx="6704" cy="3366"/>
            </a:xfrm>
            <a:prstGeom prst="rect">
              <a:avLst/>
            </a:prstGeom>
            <a:noFill/>
            <a:ln w="9525">
              <a:noFill/>
            </a:ln>
          </p:spPr>
          <p:txBody>
            <a:bodyPr anchor="t" anchorCtr="0"/>
            <a:p>
              <a:endParaRPr lang="zh-CN" altLang="en-US">
                <a:latin typeface="Arial" panose="020B0604020202020204" pitchFamily="34" charset="0"/>
                <a:ea typeface="宋体" panose="02010600030101010101" pitchFamily="2" charset="-122"/>
              </a:endParaRPr>
            </a:p>
          </p:txBody>
        </p:sp>
        <p:pic>
          <p:nvPicPr>
            <p:cNvPr id="114693" name="Picture 2"/>
            <p:cNvPicPr>
              <a:picLocks noChangeAspect="1"/>
            </p:cNvPicPr>
            <p:nvPr/>
          </p:nvPicPr>
          <p:blipFill>
            <a:blip r:embed="rId1"/>
            <a:stretch>
              <a:fillRect/>
            </a:stretch>
          </p:blipFill>
          <p:spPr>
            <a:xfrm>
              <a:off x="2719" y="2491"/>
              <a:ext cx="6704" cy="3325"/>
            </a:xfrm>
            <a:prstGeom prst="rect">
              <a:avLst/>
            </a:prstGeom>
            <a:noFill/>
            <a:ln w="9525">
              <a:noFill/>
            </a:ln>
          </p:spPr>
        </p:pic>
      </p:grpSp>
      <p:sp>
        <p:nvSpPr>
          <p:cNvPr id="114694" name="矩形 7"/>
          <p:cNvSpPr/>
          <p:nvPr/>
        </p:nvSpPr>
        <p:spPr>
          <a:xfrm>
            <a:off x="4722813" y="5791200"/>
            <a:ext cx="2681287" cy="368300"/>
          </a:xfrm>
          <a:prstGeom prst="rect">
            <a:avLst/>
          </a:prstGeom>
          <a:noFill/>
          <a:ln w="9525">
            <a:noFill/>
          </a:ln>
        </p:spPr>
        <p:txBody>
          <a:bodyPr wrap="none" anchor="t" anchorCtr="0">
            <a:spAutoFit/>
          </a:bodyPr>
          <a:p>
            <a:r>
              <a:rPr lang="zh-CN" altLang="zh-CN" dirty="0">
                <a:latin typeface="Arial" panose="020B0604020202020204" pitchFamily="34" charset="0"/>
                <a:ea typeface="宋体" panose="02010600030101010101" pitchFamily="2" charset="-122"/>
              </a:rPr>
              <a:t>图7-31  5G网络安全架构</a:t>
            </a:r>
            <a:endParaRPr lang="zh-CN" altLang="zh-CN" dirty="0">
              <a:latin typeface="Arial" panose="020B0604020202020204" pitchFamily="34" charset="0"/>
              <a:ea typeface="宋体" panose="02010600030101010101" pitchFamily="2" charset="-122"/>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3" name="标题 1"/>
          <p:cNvSpPr>
            <a:spLocks noGrp="1"/>
          </p:cNvSpPr>
          <p:nvPr>
            <p:ph type="title"/>
          </p:nvPr>
        </p:nvSpPr>
        <p:spPr/>
        <p:txBody>
          <a:bodyPr vert="horz" wrap="square" lIns="91440" tIns="45720" rIns="91440" bIns="45720" anchor="t" anchorCtr="0"/>
          <a:p>
            <a:pPr>
              <a:buNone/>
            </a:pPr>
            <a:r>
              <a:rPr lang="en-US" altLang="zh-CN" dirty="0"/>
              <a:t>7.5 5G</a:t>
            </a:r>
            <a:r>
              <a:rPr lang="zh-CN" altLang="zh-CN" dirty="0"/>
              <a:t>智能终端</a:t>
            </a:r>
            <a:endParaRPr lang="zh-CN" altLang="en-US" dirty="0"/>
          </a:p>
        </p:txBody>
      </p:sp>
      <p:sp>
        <p:nvSpPr>
          <p:cNvPr id="115714" name="内容占位符 2"/>
          <p:cNvSpPr>
            <a:spLocks noGrp="1"/>
          </p:cNvSpPr>
          <p:nvPr>
            <p:ph idx="1"/>
          </p:nvPr>
        </p:nvSpPr>
        <p:spPr>
          <a:xfrm>
            <a:off x="1981200" y="1600200"/>
            <a:ext cx="8229600" cy="609600"/>
          </a:xfrm>
        </p:spPr>
        <p:txBody>
          <a:bodyPr vert="horz" wrap="square" lIns="91440" tIns="45720" rIns="91440" bIns="45720" anchor="t" anchorCtr="0"/>
          <a:p>
            <a:r>
              <a:rPr lang="en-US" altLang="zh-CN" b="1" dirty="0"/>
              <a:t>7.5.1 </a:t>
            </a:r>
            <a:r>
              <a:rPr lang="zh-CN" altLang="zh-CN" b="1" dirty="0"/>
              <a:t>智能终端分类</a:t>
            </a:r>
            <a:endParaRPr lang="zh-CN" altLang="zh-CN" b="1" dirty="0"/>
          </a:p>
        </p:txBody>
      </p:sp>
      <p:sp>
        <p:nvSpPr>
          <p:cNvPr id="115715" name="Rectangle 6"/>
          <p:cNvSpPr/>
          <p:nvPr/>
        </p:nvSpPr>
        <p:spPr>
          <a:xfrm>
            <a:off x="1524000" y="44450"/>
            <a:ext cx="309563" cy="36830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grpSp>
        <p:nvGrpSpPr>
          <p:cNvPr id="115716" name="Group 1"/>
          <p:cNvGrpSpPr>
            <a:grpSpLocks noChangeAspect="1"/>
          </p:cNvGrpSpPr>
          <p:nvPr/>
        </p:nvGrpSpPr>
        <p:grpSpPr>
          <a:xfrm>
            <a:off x="3581400" y="2178050"/>
            <a:ext cx="5532438" cy="3841750"/>
            <a:chOff x="3100" y="3858"/>
            <a:chExt cx="5247" cy="3646"/>
          </a:xfrm>
        </p:grpSpPr>
        <p:sp>
          <p:nvSpPr>
            <p:cNvPr id="115717" name="AutoShape 5"/>
            <p:cNvSpPr>
              <a:spLocks noChangeAspect="1" noTextEdit="1"/>
            </p:cNvSpPr>
            <p:nvPr/>
          </p:nvSpPr>
          <p:spPr>
            <a:xfrm>
              <a:off x="3100" y="3858"/>
              <a:ext cx="5247" cy="3646"/>
            </a:xfrm>
            <a:prstGeom prst="rect">
              <a:avLst/>
            </a:prstGeom>
            <a:noFill/>
            <a:ln w="9525">
              <a:noFill/>
            </a:ln>
          </p:spPr>
          <p:txBody>
            <a:bodyPr anchor="t" anchorCtr="0"/>
            <a:p>
              <a:endParaRPr lang="zh-CN" altLang="en-US">
                <a:latin typeface="Arial" panose="020B0604020202020204" pitchFamily="34" charset="0"/>
                <a:ea typeface="宋体" panose="02010600030101010101" pitchFamily="2" charset="-122"/>
              </a:endParaRPr>
            </a:p>
          </p:txBody>
        </p:sp>
        <p:grpSp>
          <p:nvGrpSpPr>
            <p:cNvPr id="115718" name="Group 2"/>
            <p:cNvGrpSpPr/>
            <p:nvPr/>
          </p:nvGrpSpPr>
          <p:grpSpPr>
            <a:xfrm>
              <a:off x="3186" y="3858"/>
              <a:ext cx="5090" cy="3598"/>
              <a:chOff x="3186" y="3858"/>
              <a:chExt cx="5090" cy="3598"/>
            </a:xfrm>
          </p:grpSpPr>
          <p:pic>
            <p:nvPicPr>
              <p:cNvPr id="115719" name="Picture 4"/>
              <p:cNvPicPr>
                <a:picLocks noChangeAspect="1"/>
              </p:cNvPicPr>
              <p:nvPr/>
            </p:nvPicPr>
            <p:blipFill>
              <a:blip r:embed="rId1"/>
              <a:stretch>
                <a:fillRect/>
              </a:stretch>
            </p:blipFill>
            <p:spPr>
              <a:xfrm>
                <a:off x="3186" y="3858"/>
                <a:ext cx="5090" cy="3598"/>
              </a:xfrm>
              <a:prstGeom prst="rect">
                <a:avLst/>
              </a:prstGeom>
              <a:noFill/>
              <a:ln w="9525">
                <a:noFill/>
              </a:ln>
            </p:spPr>
          </p:pic>
          <p:pic>
            <p:nvPicPr>
              <p:cNvPr id="115720" name="Picture 3"/>
              <p:cNvPicPr>
                <a:picLocks noChangeAspect="1"/>
              </p:cNvPicPr>
              <p:nvPr/>
            </p:nvPicPr>
            <p:blipFill>
              <a:blip r:embed="rId2">
                <a:grayscl/>
              </a:blip>
              <a:stretch>
                <a:fillRect/>
              </a:stretch>
            </p:blipFill>
            <p:spPr>
              <a:xfrm>
                <a:off x="4772" y="4826"/>
                <a:ext cx="2109" cy="1774"/>
              </a:xfrm>
              <a:prstGeom prst="rect">
                <a:avLst/>
              </a:prstGeom>
              <a:solidFill>
                <a:srgbClr val="FFFFFF"/>
              </a:solidFill>
              <a:ln w="9525">
                <a:noFill/>
              </a:ln>
            </p:spPr>
          </p:pic>
        </p:grpSp>
      </p:grpSp>
      <p:sp>
        <p:nvSpPr>
          <p:cNvPr id="115721" name="矩形 8"/>
          <p:cNvSpPr/>
          <p:nvPr/>
        </p:nvSpPr>
        <p:spPr>
          <a:xfrm>
            <a:off x="5100638" y="6019800"/>
            <a:ext cx="2681287" cy="368300"/>
          </a:xfrm>
          <a:prstGeom prst="rect">
            <a:avLst/>
          </a:prstGeom>
          <a:noFill/>
          <a:ln w="9525">
            <a:noFill/>
          </a:ln>
        </p:spPr>
        <p:txBody>
          <a:bodyPr wrap="none" anchor="t" anchorCtr="0">
            <a:spAutoFit/>
          </a:bodyPr>
          <a:p>
            <a:r>
              <a:rPr lang="zh-CN" altLang="zh-CN" dirty="0">
                <a:latin typeface="Arial" panose="020B0604020202020204" pitchFamily="34" charset="0"/>
                <a:ea typeface="宋体" panose="02010600030101010101" pitchFamily="2" charset="-122"/>
              </a:rPr>
              <a:t>图7-32  5G智能终端形态</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7" name="标题 1"/>
          <p:cNvSpPr>
            <a:spLocks noGrp="1"/>
          </p:cNvSpPr>
          <p:nvPr>
            <p:ph type="title"/>
          </p:nvPr>
        </p:nvSpPr>
        <p:spPr/>
        <p:txBody>
          <a:bodyPr vert="horz" wrap="square" lIns="91440" tIns="45720" rIns="91440" bIns="45720" anchor="t" anchorCtr="0"/>
          <a:p>
            <a:pPr>
              <a:buNone/>
            </a:pPr>
            <a:r>
              <a:rPr lang="en-US" altLang="zh-CN" dirty="0"/>
              <a:t>7.5.2 </a:t>
            </a:r>
            <a:r>
              <a:rPr lang="zh-CN" altLang="zh-CN" dirty="0"/>
              <a:t>智能终端通信能力</a:t>
            </a:r>
            <a:endParaRPr lang="zh-CN" altLang="en-US" dirty="0"/>
          </a:p>
        </p:txBody>
      </p:sp>
      <p:sp>
        <p:nvSpPr>
          <p:cNvPr id="116738" name="内容占位符 2"/>
          <p:cNvSpPr>
            <a:spLocks noGrp="1"/>
          </p:cNvSpPr>
          <p:nvPr>
            <p:ph idx="1"/>
          </p:nvPr>
        </p:nvSpPr>
        <p:spPr/>
        <p:txBody>
          <a:bodyPr vert="horz" wrap="square" lIns="91440" tIns="45720" rIns="91440" bIns="45720" anchor="t" anchorCtr="0"/>
          <a:p>
            <a:r>
              <a:rPr lang="en-US" altLang="zh-CN" b="1" dirty="0"/>
              <a:t>1</a:t>
            </a:r>
            <a:r>
              <a:rPr lang="zh-CN" altLang="zh-CN" b="1" dirty="0"/>
              <a:t>．个人信息中心通信能力</a:t>
            </a:r>
            <a:endParaRPr lang="zh-CN" altLang="zh-CN" b="1" dirty="0"/>
          </a:p>
          <a:p>
            <a:pPr lvl="1" indent="-325120"/>
            <a:r>
              <a:rPr lang="zh-CN" altLang="en-US" dirty="0"/>
              <a:t>（</a:t>
            </a:r>
            <a:r>
              <a:rPr lang="en-US" altLang="zh-CN" dirty="0"/>
              <a:t>1</a:t>
            </a:r>
            <a:r>
              <a:rPr lang="zh-CN" altLang="zh-CN" dirty="0"/>
              <a:t>）多连接：</a:t>
            </a:r>
            <a:endParaRPr lang="en-US" altLang="zh-CN" dirty="0"/>
          </a:p>
          <a:p>
            <a:pPr lvl="1" indent="-325120"/>
            <a:r>
              <a:rPr lang="zh-CN" altLang="zh-CN" dirty="0"/>
              <a:t>（</a:t>
            </a:r>
            <a:r>
              <a:rPr lang="en-US" altLang="zh-CN" dirty="0"/>
              <a:t>2</a:t>
            </a:r>
            <a:r>
              <a:rPr lang="zh-CN" altLang="zh-CN" dirty="0"/>
              <a:t>）离散频谱资源</a:t>
            </a:r>
            <a:endParaRPr lang="en-US" altLang="zh-CN" dirty="0"/>
          </a:p>
          <a:p>
            <a:pPr lvl="1" indent="-325120"/>
            <a:r>
              <a:rPr lang="zh-CN" altLang="zh-CN" dirty="0"/>
              <a:t>（</a:t>
            </a:r>
            <a:r>
              <a:rPr lang="en-US" altLang="zh-CN" dirty="0"/>
              <a:t>3</a:t>
            </a:r>
            <a:r>
              <a:rPr lang="zh-CN" altLang="zh-CN" dirty="0"/>
              <a:t>）更强大的可重配置能力</a:t>
            </a:r>
            <a:endParaRPr lang="zh-CN" alt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1" name="标题 1"/>
          <p:cNvSpPr>
            <a:spLocks noGrp="1"/>
          </p:cNvSpPr>
          <p:nvPr>
            <p:ph type="title"/>
          </p:nvPr>
        </p:nvSpPr>
        <p:spPr/>
        <p:txBody>
          <a:bodyPr vert="horz" wrap="square" lIns="91440" tIns="45720" rIns="91440" bIns="45720" anchor="t" anchorCtr="0"/>
          <a:p>
            <a:pPr>
              <a:buNone/>
            </a:pPr>
            <a:r>
              <a:rPr lang="en-US" altLang="zh-CN" dirty="0"/>
              <a:t>2</a:t>
            </a:r>
            <a:r>
              <a:rPr lang="zh-CN" altLang="zh-CN" dirty="0"/>
              <a:t>．可穿戴设备通信能力</a:t>
            </a:r>
            <a:endParaRPr lang="zh-CN" altLang="en-US" dirty="0"/>
          </a:p>
        </p:txBody>
      </p:sp>
      <p:sp>
        <p:nvSpPr>
          <p:cNvPr id="117762" name="Rectangle 4"/>
          <p:cNvSpPr/>
          <p:nvPr/>
        </p:nvSpPr>
        <p:spPr>
          <a:xfrm>
            <a:off x="1524000" y="44450"/>
            <a:ext cx="309563" cy="36830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grpSp>
        <p:nvGrpSpPr>
          <p:cNvPr id="117763" name="Group 1"/>
          <p:cNvGrpSpPr>
            <a:grpSpLocks noChangeAspect="1"/>
          </p:cNvGrpSpPr>
          <p:nvPr/>
        </p:nvGrpSpPr>
        <p:grpSpPr>
          <a:xfrm>
            <a:off x="3141663" y="1423988"/>
            <a:ext cx="5638800" cy="4100512"/>
            <a:chOff x="3685" y="7939"/>
            <a:chExt cx="4305" cy="3129"/>
          </a:xfrm>
        </p:grpSpPr>
        <p:sp>
          <p:nvSpPr>
            <p:cNvPr id="117764" name="AutoShape 3"/>
            <p:cNvSpPr>
              <a:spLocks noChangeAspect="1" noTextEdit="1"/>
            </p:cNvSpPr>
            <p:nvPr/>
          </p:nvSpPr>
          <p:spPr>
            <a:xfrm>
              <a:off x="3685" y="7939"/>
              <a:ext cx="4305" cy="3129"/>
            </a:xfrm>
            <a:prstGeom prst="rect">
              <a:avLst/>
            </a:prstGeom>
            <a:noFill/>
            <a:ln w="9525">
              <a:noFill/>
            </a:ln>
          </p:spPr>
          <p:txBody>
            <a:bodyPr anchor="t" anchorCtr="0"/>
            <a:p>
              <a:endParaRPr lang="zh-CN" altLang="en-US">
                <a:latin typeface="Arial" panose="020B0604020202020204" pitchFamily="34" charset="0"/>
                <a:ea typeface="宋体" panose="02010600030101010101" pitchFamily="2" charset="-122"/>
              </a:endParaRPr>
            </a:p>
          </p:txBody>
        </p:sp>
        <p:pic>
          <p:nvPicPr>
            <p:cNvPr id="117765" name="Picture 2"/>
            <p:cNvPicPr>
              <a:picLocks noChangeAspect="1"/>
            </p:cNvPicPr>
            <p:nvPr/>
          </p:nvPicPr>
          <p:blipFill>
            <a:blip r:embed="rId1"/>
            <a:srcRect l="833" t="3781" r="2869" b="2721"/>
            <a:stretch>
              <a:fillRect/>
            </a:stretch>
          </p:blipFill>
          <p:spPr>
            <a:xfrm>
              <a:off x="3685" y="7939"/>
              <a:ext cx="4305" cy="3129"/>
            </a:xfrm>
            <a:prstGeom prst="rect">
              <a:avLst/>
            </a:prstGeom>
            <a:noFill/>
            <a:ln w="9525">
              <a:noFill/>
            </a:ln>
          </p:spPr>
        </p:pic>
      </p:grpSp>
      <p:sp>
        <p:nvSpPr>
          <p:cNvPr id="117766" name="矩形 7"/>
          <p:cNvSpPr/>
          <p:nvPr/>
        </p:nvSpPr>
        <p:spPr>
          <a:xfrm>
            <a:off x="5334000" y="5410200"/>
            <a:ext cx="2146300" cy="368300"/>
          </a:xfrm>
          <a:prstGeom prst="rect">
            <a:avLst/>
          </a:prstGeom>
          <a:noFill/>
          <a:ln w="9525">
            <a:noFill/>
          </a:ln>
        </p:spPr>
        <p:txBody>
          <a:bodyPr wrap="none" anchor="t" anchorCtr="0">
            <a:spAutoFit/>
          </a:bodyPr>
          <a:p>
            <a:r>
              <a:rPr lang="zh-CN" altLang="zh-CN" dirty="0">
                <a:latin typeface="Arial" panose="020B0604020202020204" pitchFamily="34" charset="0"/>
                <a:ea typeface="宋体" panose="02010600030101010101" pitchFamily="2" charset="-122"/>
              </a:rPr>
              <a:t>图7-33  可穿戴设备</a:t>
            </a:r>
            <a:endParaRPr lang="zh-CN" altLang="zh-CN" dirty="0">
              <a:latin typeface="Arial" panose="020B0604020202020204" pitchFamily="34" charset="0"/>
              <a:ea typeface="宋体" panose="02010600030101010101" pitchFamily="2" charset="-122"/>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5" name="内容占位符 2"/>
          <p:cNvSpPr>
            <a:spLocks noGrp="1"/>
          </p:cNvSpPr>
          <p:nvPr>
            <p:ph idx="1"/>
          </p:nvPr>
        </p:nvSpPr>
        <p:spPr>
          <a:xfrm>
            <a:off x="1981200" y="762000"/>
            <a:ext cx="8229600" cy="1981200"/>
          </a:xfrm>
        </p:spPr>
        <p:txBody>
          <a:bodyPr vert="horz" wrap="square" lIns="91440" tIns="45720" rIns="91440" bIns="45720" anchor="t" anchorCtr="0"/>
          <a:p>
            <a:r>
              <a:rPr lang="zh-CN" altLang="zh-CN" dirty="0"/>
              <a:t>作为可穿戴设备，应该具备以下通信能力。</a:t>
            </a:r>
            <a:endParaRPr lang="zh-CN" altLang="zh-CN" dirty="0"/>
          </a:p>
          <a:p>
            <a:pPr lvl="1" indent="-325120"/>
            <a:r>
              <a:rPr lang="zh-CN" altLang="zh-CN" dirty="0"/>
              <a:t>（</a:t>
            </a:r>
            <a:r>
              <a:rPr lang="en-US" altLang="zh-CN" dirty="0"/>
              <a:t>1</a:t>
            </a:r>
            <a:r>
              <a:rPr lang="zh-CN" altLang="zh-CN" dirty="0"/>
              <a:t>）近距离低功耗通信</a:t>
            </a:r>
            <a:endParaRPr lang="en-US" altLang="zh-CN" dirty="0"/>
          </a:p>
          <a:p>
            <a:pPr lvl="1" indent="-325120"/>
            <a:r>
              <a:rPr lang="zh-CN" altLang="zh-CN" dirty="0"/>
              <a:t>（</a:t>
            </a:r>
            <a:r>
              <a:rPr lang="en-US" altLang="zh-CN" dirty="0"/>
              <a:t>2</a:t>
            </a:r>
            <a:r>
              <a:rPr lang="zh-CN" altLang="zh-CN" dirty="0"/>
              <a:t>）高速云存取</a:t>
            </a:r>
            <a:endParaRPr lang="en-US" altLang="zh-CN" dirty="0"/>
          </a:p>
          <a:p>
            <a:pPr lvl="1" indent="-325120"/>
            <a:r>
              <a:rPr lang="zh-CN" altLang="zh-CN" dirty="0"/>
              <a:t>（</a:t>
            </a:r>
            <a:r>
              <a:rPr lang="en-US" altLang="zh-CN" dirty="0"/>
              <a:t>3</a:t>
            </a:r>
            <a:r>
              <a:rPr lang="zh-CN" altLang="zh-CN" dirty="0"/>
              <a:t>）预警信息通知：</a:t>
            </a:r>
            <a:endParaRPr lang="zh-CN" altLang="en-US" dirty="0"/>
          </a:p>
        </p:txBody>
      </p:sp>
      <p:sp>
        <p:nvSpPr>
          <p:cNvPr id="118786" name="Rectangle 6"/>
          <p:cNvSpPr/>
          <p:nvPr/>
        </p:nvSpPr>
        <p:spPr>
          <a:xfrm>
            <a:off x="1524000" y="44450"/>
            <a:ext cx="309563" cy="36830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grpSp>
        <p:nvGrpSpPr>
          <p:cNvPr id="118787" name="Group 1"/>
          <p:cNvGrpSpPr>
            <a:grpSpLocks noChangeAspect="1"/>
          </p:cNvGrpSpPr>
          <p:nvPr/>
        </p:nvGrpSpPr>
        <p:grpSpPr>
          <a:xfrm>
            <a:off x="1925638" y="2744788"/>
            <a:ext cx="8413750" cy="2819400"/>
            <a:chOff x="3147" y="1445"/>
            <a:chExt cx="5807" cy="1945"/>
          </a:xfrm>
        </p:grpSpPr>
        <p:sp>
          <p:nvSpPr>
            <p:cNvPr id="118788" name="AutoShape 5"/>
            <p:cNvSpPr>
              <a:spLocks noChangeAspect="1" noTextEdit="1"/>
            </p:cNvSpPr>
            <p:nvPr/>
          </p:nvSpPr>
          <p:spPr>
            <a:xfrm>
              <a:off x="3147" y="1445"/>
              <a:ext cx="5807" cy="1945"/>
            </a:xfrm>
            <a:prstGeom prst="rect">
              <a:avLst/>
            </a:prstGeom>
            <a:noFill/>
            <a:ln w="9525">
              <a:noFill/>
            </a:ln>
          </p:spPr>
          <p:txBody>
            <a:bodyPr anchor="t" anchorCtr="0"/>
            <a:p>
              <a:endParaRPr lang="zh-CN" altLang="en-US">
                <a:latin typeface="Arial" panose="020B0604020202020204" pitchFamily="34" charset="0"/>
                <a:ea typeface="宋体" panose="02010600030101010101" pitchFamily="2" charset="-122"/>
              </a:endParaRPr>
            </a:p>
          </p:txBody>
        </p:sp>
        <p:grpSp>
          <p:nvGrpSpPr>
            <p:cNvPr id="118789" name="Group 2"/>
            <p:cNvGrpSpPr/>
            <p:nvPr/>
          </p:nvGrpSpPr>
          <p:grpSpPr>
            <a:xfrm>
              <a:off x="3192" y="1520"/>
              <a:ext cx="5642" cy="1870"/>
              <a:chOff x="3192" y="1520"/>
              <a:chExt cx="5642" cy="1870"/>
            </a:xfrm>
          </p:grpSpPr>
          <p:pic>
            <p:nvPicPr>
              <p:cNvPr id="118790" name="Picture 4"/>
              <p:cNvPicPr>
                <a:picLocks noChangeAspect="1"/>
              </p:cNvPicPr>
              <p:nvPr/>
            </p:nvPicPr>
            <p:blipFill>
              <a:blip r:embed="rId1">
                <a:grayscl/>
              </a:blip>
              <a:stretch>
                <a:fillRect/>
              </a:stretch>
            </p:blipFill>
            <p:spPr>
              <a:xfrm>
                <a:off x="3192" y="1520"/>
                <a:ext cx="2769" cy="1870"/>
              </a:xfrm>
              <a:prstGeom prst="rect">
                <a:avLst/>
              </a:prstGeom>
              <a:noFill/>
              <a:ln w="9525">
                <a:noFill/>
              </a:ln>
            </p:spPr>
          </p:pic>
          <p:pic>
            <p:nvPicPr>
              <p:cNvPr id="118791" name="Picture 3"/>
              <p:cNvPicPr>
                <a:picLocks noChangeAspect="1"/>
              </p:cNvPicPr>
              <p:nvPr/>
            </p:nvPicPr>
            <p:blipFill>
              <a:blip r:embed="rId2"/>
              <a:stretch>
                <a:fillRect/>
              </a:stretch>
            </p:blipFill>
            <p:spPr>
              <a:xfrm>
                <a:off x="6170" y="1520"/>
                <a:ext cx="2664" cy="1798"/>
              </a:xfrm>
              <a:prstGeom prst="rect">
                <a:avLst/>
              </a:prstGeom>
              <a:noFill/>
              <a:ln w="9525">
                <a:noFill/>
              </a:ln>
            </p:spPr>
          </p:pic>
        </p:grpSp>
      </p:grpSp>
      <p:sp>
        <p:nvSpPr>
          <p:cNvPr id="118792" name="矩形 8"/>
          <p:cNvSpPr/>
          <p:nvPr/>
        </p:nvSpPr>
        <p:spPr>
          <a:xfrm>
            <a:off x="4648200" y="5715000"/>
            <a:ext cx="2376488" cy="368300"/>
          </a:xfrm>
          <a:prstGeom prst="rect">
            <a:avLst/>
          </a:prstGeom>
          <a:noFill/>
          <a:ln w="9525">
            <a:noFill/>
          </a:ln>
        </p:spPr>
        <p:txBody>
          <a:bodyPr wrap="none" anchor="t" anchorCtr="0">
            <a:spAutoFit/>
          </a:bodyPr>
          <a:p>
            <a:r>
              <a:rPr lang="zh-CN" altLang="zh-CN" dirty="0">
                <a:latin typeface="Arial" panose="020B0604020202020204" pitchFamily="34" charset="0"/>
                <a:ea typeface="宋体" panose="02010600030101010101" pitchFamily="2" charset="-122"/>
              </a:rPr>
              <a:t>图7-34  人体健康监测</a:t>
            </a:r>
            <a:endParaRPr lang="zh-CN" altLang="zh-CN" dirty="0">
              <a:latin typeface="Arial" panose="020B0604020202020204" pitchFamily="34" charset="0"/>
              <a:ea typeface="宋体" panose="02010600030101010101" pitchFamily="2" charset="-122"/>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09" name="标题 1"/>
          <p:cNvSpPr>
            <a:spLocks noGrp="1"/>
          </p:cNvSpPr>
          <p:nvPr>
            <p:ph type="title"/>
          </p:nvPr>
        </p:nvSpPr>
        <p:spPr/>
        <p:txBody>
          <a:bodyPr vert="horz" wrap="square" lIns="91440" tIns="45720" rIns="91440" bIns="45720" anchor="t" anchorCtr="0"/>
          <a:p>
            <a:pPr>
              <a:buNone/>
            </a:pPr>
            <a:r>
              <a:rPr lang="en-US" altLang="zh-CN" dirty="0"/>
              <a:t>3</a:t>
            </a:r>
            <a:r>
              <a:rPr lang="zh-CN" altLang="zh-CN" dirty="0"/>
              <a:t>．智能机器设备通信能力</a:t>
            </a:r>
            <a:endParaRPr lang="zh-CN" altLang="en-US" dirty="0"/>
          </a:p>
        </p:txBody>
      </p:sp>
      <p:sp>
        <p:nvSpPr>
          <p:cNvPr id="119810" name="内容占位符 2"/>
          <p:cNvSpPr>
            <a:spLocks noGrp="1"/>
          </p:cNvSpPr>
          <p:nvPr>
            <p:ph idx="1"/>
          </p:nvPr>
        </p:nvSpPr>
        <p:spPr/>
        <p:txBody>
          <a:bodyPr vert="horz" wrap="square" lIns="91440" tIns="45720" rIns="91440" bIns="45720" anchor="t" anchorCtr="0"/>
          <a:p>
            <a:r>
              <a:rPr lang="zh-CN" altLang="zh-CN" dirty="0"/>
              <a:t>（</a:t>
            </a:r>
            <a:r>
              <a:rPr lang="en-US" altLang="zh-CN" dirty="0"/>
              <a:t>1</a:t>
            </a:r>
            <a:r>
              <a:rPr lang="zh-CN" altLang="zh-CN" dirty="0"/>
              <a:t>）高可靠连接</a:t>
            </a:r>
            <a:endParaRPr lang="en-US" altLang="zh-CN" dirty="0"/>
          </a:p>
          <a:p>
            <a:r>
              <a:rPr lang="zh-CN" altLang="zh-CN" dirty="0"/>
              <a:t>（</a:t>
            </a:r>
            <a:r>
              <a:rPr lang="en-US" altLang="zh-CN" dirty="0"/>
              <a:t>2</a:t>
            </a:r>
            <a:r>
              <a:rPr lang="zh-CN" altLang="zh-CN" dirty="0"/>
              <a:t>）低时延连接</a:t>
            </a:r>
            <a:endParaRPr lang="en-US" altLang="zh-CN" dirty="0"/>
          </a:p>
          <a:p>
            <a:r>
              <a:rPr lang="zh-CN" altLang="zh-CN" dirty="0"/>
              <a:t>（</a:t>
            </a:r>
            <a:r>
              <a:rPr lang="en-US" altLang="zh-CN" dirty="0"/>
              <a:t>3</a:t>
            </a:r>
            <a:r>
              <a:rPr lang="zh-CN" altLang="zh-CN" dirty="0"/>
              <a:t>）分布式自组织网络</a:t>
            </a:r>
            <a:endParaRPr lang="zh-CN" altLang="en-US"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3" name="标题 1"/>
          <p:cNvSpPr>
            <a:spLocks noGrp="1"/>
          </p:cNvSpPr>
          <p:nvPr>
            <p:ph type="title"/>
          </p:nvPr>
        </p:nvSpPr>
        <p:spPr/>
        <p:txBody>
          <a:bodyPr vert="horz" wrap="square" lIns="91440" tIns="45720" rIns="91440" bIns="45720" anchor="t" anchorCtr="0"/>
          <a:p>
            <a:pPr>
              <a:buNone/>
            </a:pPr>
            <a:r>
              <a:rPr lang="en-US" altLang="zh-CN" dirty="0"/>
              <a:t>4</a:t>
            </a:r>
            <a:r>
              <a:rPr lang="zh-CN" altLang="zh-CN" dirty="0"/>
              <a:t>．微型传感器通信能力</a:t>
            </a:r>
            <a:endParaRPr lang="zh-CN" altLang="en-US" dirty="0"/>
          </a:p>
        </p:txBody>
      </p:sp>
      <p:sp>
        <p:nvSpPr>
          <p:cNvPr id="120834" name="Rectangle 4"/>
          <p:cNvSpPr/>
          <p:nvPr/>
        </p:nvSpPr>
        <p:spPr>
          <a:xfrm>
            <a:off x="1524000" y="44450"/>
            <a:ext cx="309563" cy="368300"/>
          </a:xfrm>
          <a:prstGeom prst="rect">
            <a:avLst/>
          </a:prstGeom>
          <a:noFill/>
          <a:ln w="9525">
            <a:noFill/>
          </a:ln>
        </p:spPr>
        <p:txBody>
          <a:bodyPr wrap="none" anchor="ctr" anchorCtr="0">
            <a:spAutoFit/>
          </a:bodyPr>
          <a:p>
            <a:endParaRPr lang="zh-CN" altLang="en-US" dirty="0">
              <a:latin typeface="Arial" panose="020B0604020202020204" pitchFamily="34" charset="0"/>
              <a:ea typeface="宋体" panose="02010600030101010101" pitchFamily="2" charset="-122"/>
            </a:endParaRPr>
          </a:p>
        </p:txBody>
      </p:sp>
      <p:grpSp>
        <p:nvGrpSpPr>
          <p:cNvPr id="120835" name="Group 1"/>
          <p:cNvGrpSpPr>
            <a:grpSpLocks noChangeAspect="1"/>
          </p:cNvGrpSpPr>
          <p:nvPr/>
        </p:nvGrpSpPr>
        <p:grpSpPr>
          <a:xfrm>
            <a:off x="2743200" y="1752600"/>
            <a:ext cx="7177088" cy="3581400"/>
            <a:chOff x="3655" y="630"/>
            <a:chExt cx="4564" cy="2277"/>
          </a:xfrm>
        </p:grpSpPr>
        <p:sp>
          <p:nvSpPr>
            <p:cNvPr id="120836" name="AutoShape 3"/>
            <p:cNvSpPr>
              <a:spLocks noChangeAspect="1" noTextEdit="1"/>
            </p:cNvSpPr>
            <p:nvPr/>
          </p:nvSpPr>
          <p:spPr>
            <a:xfrm>
              <a:off x="3655" y="630"/>
              <a:ext cx="4564" cy="2277"/>
            </a:xfrm>
            <a:prstGeom prst="rect">
              <a:avLst/>
            </a:prstGeom>
            <a:noFill/>
            <a:ln w="9525">
              <a:noFill/>
            </a:ln>
          </p:spPr>
          <p:txBody>
            <a:bodyPr anchor="t" anchorCtr="0"/>
            <a:p>
              <a:endParaRPr lang="zh-CN" altLang="en-US">
                <a:latin typeface="Arial" panose="020B0604020202020204" pitchFamily="34" charset="0"/>
                <a:ea typeface="宋体" panose="02010600030101010101" pitchFamily="2" charset="-122"/>
              </a:endParaRPr>
            </a:p>
          </p:txBody>
        </p:sp>
        <p:pic>
          <p:nvPicPr>
            <p:cNvPr id="120837" name="Picture 2"/>
            <p:cNvPicPr>
              <a:picLocks noChangeAspect="1"/>
            </p:cNvPicPr>
            <p:nvPr/>
          </p:nvPicPr>
          <p:blipFill>
            <a:blip r:embed="rId1"/>
            <a:stretch>
              <a:fillRect/>
            </a:stretch>
          </p:blipFill>
          <p:spPr>
            <a:xfrm>
              <a:off x="3655" y="630"/>
              <a:ext cx="4564" cy="2277"/>
            </a:xfrm>
            <a:prstGeom prst="rect">
              <a:avLst/>
            </a:prstGeom>
            <a:noFill/>
            <a:ln w="9525">
              <a:noFill/>
            </a:ln>
          </p:spPr>
        </p:pic>
      </p:grpSp>
      <p:sp>
        <p:nvSpPr>
          <p:cNvPr id="120838" name="Rectangle 5"/>
          <p:cNvSpPr/>
          <p:nvPr/>
        </p:nvSpPr>
        <p:spPr>
          <a:xfrm>
            <a:off x="5119688" y="5457825"/>
            <a:ext cx="2424112" cy="460375"/>
          </a:xfrm>
          <a:prstGeom prst="rect">
            <a:avLst/>
          </a:prstGeom>
          <a:noFill/>
          <a:ln w="9525">
            <a:noFill/>
          </a:ln>
        </p:spPr>
        <p:txBody>
          <a:bodyPr wrap="none" anchor="ctr" anchorCtr="0">
            <a:spAutoFit/>
          </a:bodyPr>
          <a:p>
            <a:pPr algn="ctr" eaLnBrk="0" hangingPunct="0"/>
            <a:r>
              <a:rPr lang="zh-CN" altLang="zh-CN" sz="2400" dirty="0">
                <a:latin typeface="Times New Roman" panose="02020603050405020304" pitchFamily="18" charset="0"/>
                <a:ea typeface="黑体" panose="02010609060101010101" charset="-122"/>
              </a:rPr>
              <a:t>图7-35  型传感器</a:t>
            </a:r>
            <a:endParaRPr lang="zh-CN" altLang="zh-CN" sz="2400" dirty="0">
              <a:latin typeface="Arial" panose="020B0604020202020204" pitchFamily="34" charset="0"/>
              <a:ea typeface="宋体" panose="02010600030101010101" pitchFamily="2" charset="-122"/>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7" name="内容占位符 2"/>
          <p:cNvSpPr>
            <a:spLocks noGrp="1"/>
          </p:cNvSpPr>
          <p:nvPr>
            <p:ph idx="1"/>
          </p:nvPr>
        </p:nvSpPr>
        <p:spPr>
          <a:xfrm>
            <a:off x="2057400" y="1600200"/>
            <a:ext cx="8229600" cy="2514600"/>
          </a:xfrm>
        </p:spPr>
        <p:txBody>
          <a:bodyPr vert="horz" wrap="square" lIns="91440" tIns="45720" rIns="91440" bIns="45720" anchor="t" anchorCtr="0"/>
          <a:p>
            <a:r>
              <a:rPr lang="zh-CN" altLang="zh-CN" dirty="0"/>
              <a:t>对于微型传感器，应当支持以下通信能力。</a:t>
            </a:r>
            <a:endParaRPr lang="zh-CN" altLang="zh-CN" dirty="0"/>
          </a:p>
          <a:p>
            <a:pPr lvl="1" indent="-325120"/>
            <a:r>
              <a:rPr lang="zh-CN" altLang="zh-CN" dirty="0"/>
              <a:t>（</a:t>
            </a:r>
            <a:r>
              <a:rPr lang="en-US" altLang="zh-CN" dirty="0"/>
              <a:t>1</a:t>
            </a:r>
            <a:r>
              <a:rPr lang="zh-CN" altLang="zh-CN" dirty="0"/>
              <a:t>）自组织网络</a:t>
            </a:r>
            <a:endParaRPr lang="zh-CN" altLang="zh-CN" dirty="0"/>
          </a:p>
          <a:p>
            <a:pPr lvl="1" indent="-325120"/>
            <a:r>
              <a:rPr lang="zh-CN" altLang="zh-CN" dirty="0"/>
              <a:t>（</a:t>
            </a:r>
            <a:r>
              <a:rPr lang="en-US" altLang="zh-CN" dirty="0"/>
              <a:t>2</a:t>
            </a:r>
            <a:r>
              <a:rPr lang="zh-CN" altLang="zh-CN" dirty="0"/>
              <a:t>）低功耗传输</a:t>
            </a:r>
            <a:endParaRPr lang="zh-CN" altLang="zh-CN" dirty="0"/>
          </a:p>
          <a:p>
            <a:pPr lvl="1" indent="-325120"/>
            <a:r>
              <a:rPr lang="zh-CN" altLang="zh-CN" dirty="0"/>
              <a:t>（</a:t>
            </a:r>
            <a:r>
              <a:rPr lang="en-US" altLang="zh-CN" dirty="0"/>
              <a:t>3</a:t>
            </a:r>
            <a:r>
              <a:rPr lang="zh-CN" altLang="zh-CN" dirty="0"/>
              <a:t>）预警广播</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国内</a:t>
            </a:r>
            <a:r>
              <a:rPr lang="en-US" altLang="zh-CN" dirty="0" smtClean="0"/>
              <a:t>5G</a:t>
            </a:r>
            <a:r>
              <a:rPr lang="zh-CN" altLang="en-US" dirty="0" smtClean="0"/>
              <a:t>频率使用情况</a:t>
            </a:r>
            <a:endParaRPr lang="zh-CN" altLang="en-US" dirty="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7435" y="1353185"/>
            <a:ext cx="9926955" cy="5257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1"/>
          <p:cNvSpPr txBox="1"/>
          <p:nvPr/>
        </p:nvSpPr>
        <p:spPr>
          <a:xfrm>
            <a:off x="2895600" y="2895600"/>
            <a:ext cx="5051425" cy="622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zh-CN" sz="4000" b="1" dirty="0" smtClean="0">
                <a:solidFill>
                  <a:srgbClr val="0000FF"/>
                </a:solidFill>
                <a:latin typeface="微软雅黑" panose="020B0503020204020204" charset="-122"/>
                <a:ea typeface="微软雅黑" panose="020B0503020204020204" charset="-122"/>
              </a:rPr>
              <a:t> </a:t>
            </a:r>
            <a:r>
              <a:rPr lang="en-US" altLang="zh-CN" sz="4000" b="1" dirty="0">
                <a:solidFill>
                  <a:srgbClr val="0000FF"/>
                </a:solidFill>
                <a:latin typeface="微软雅黑" panose="020B0503020204020204" charset="-122"/>
                <a:ea typeface="微软雅黑" panose="020B0503020204020204" charset="-122"/>
              </a:rPr>
              <a:t>5G NR</a:t>
            </a:r>
            <a:r>
              <a:rPr lang="zh-CN" altLang="en-US" sz="4000" b="1" dirty="0">
                <a:solidFill>
                  <a:srgbClr val="0000FF"/>
                </a:solidFill>
                <a:latin typeface="微软雅黑" panose="020B0503020204020204" charset="-122"/>
                <a:ea typeface="微软雅黑" panose="020B0503020204020204" charset="-122"/>
              </a:rPr>
              <a:t>组网架构</a:t>
            </a:r>
            <a:endParaRPr lang="zh-CN" altLang="en-US" sz="4000" b="1" dirty="0">
              <a:solidFill>
                <a:srgbClr val="0000FF"/>
              </a:solidFill>
              <a:latin typeface="微软雅黑" panose="020B0503020204020204" charset="-122"/>
              <a:ea typeface="微软雅黑" panose="020B050302020402020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14403" y="152262"/>
            <a:ext cx="10560048" cy="868363"/>
          </a:xfrm>
        </p:spPr>
        <p:txBody>
          <a:bodyPr/>
          <a:lstStyle/>
          <a:p>
            <a:r>
              <a:rPr lang="zh-CN" altLang="en-US" dirty="0" smtClean="0"/>
              <a:t>移动通信网络的演进</a:t>
            </a:r>
            <a:endParaRPr lang="zh-CN" altLang="zh-CN" dirty="0"/>
          </a:p>
        </p:txBody>
      </p:sp>
      <p:pic>
        <p:nvPicPr>
          <p:cNvPr id="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510" y="914400"/>
            <a:ext cx="12048490" cy="5745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457126" y="685653"/>
            <a:ext cx="5882987" cy="6231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smtClean="0">
                <a:solidFill>
                  <a:srgbClr val="0000FF"/>
                </a:solidFill>
                <a:latin typeface="微软雅黑" panose="020B0503020204020204" charset="-122"/>
                <a:ea typeface="微软雅黑" panose="020B0503020204020204" charset="-122"/>
              </a:rPr>
              <a:t> </a:t>
            </a:r>
            <a:r>
              <a:rPr lang="en-US" altLang="zh-CN" sz="2800" b="1" dirty="0">
                <a:solidFill>
                  <a:srgbClr val="0000FF"/>
                </a:solidFill>
                <a:latin typeface="微软雅黑" panose="020B0503020204020204" charset="-122"/>
                <a:ea typeface="微软雅黑" panose="020B0503020204020204" charset="-122"/>
              </a:rPr>
              <a:t>5G NR</a:t>
            </a:r>
            <a:r>
              <a:rPr lang="zh-CN" altLang="en-US" sz="2800" b="1" dirty="0">
                <a:solidFill>
                  <a:srgbClr val="0000FF"/>
                </a:solidFill>
                <a:latin typeface="微软雅黑" panose="020B0503020204020204" charset="-122"/>
                <a:ea typeface="微软雅黑" panose="020B0503020204020204" charset="-122"/>
              </a:rPr>
              <a:t>组网架构</a:t>
            </a:r>
            <a:endParaRPr lang="zh-CN" altLang="en-US" sz="2800" b="1" dirty="0">
              <a:solidFill>
                <a:srgbClr val="0000FF"/>
              </a:solidFill>
              <a:latin typeface="微软雅黑" panose="020B0503020204020204" charset="-122"/>
              <a:ea typeface="微软雅黑" panose="020B0503020204020204" charset="-122"/>
            </a:endParaRPr>
          </a:p>
        </p:txBody>
      </p:sp>
      <p:sp>
        <p:nvSpPr>
          <p:cNvPr id="2" name="矩形 1"/>
          <p:cNvSpPr/>
          <p:nvPr/>
        </p:nvSpPr>
        <p:spPr>
          <a:xfrm>
            <a:off x="533400" y="1524000"/>
            <a:ext cx="6746875" cy="4569460"/>
          </a:xfrm>
          <a:prstGeom prst="rect">
            <a:avLst/>
          </a:prstGeom>
        </p:spPr>
        <p:txBody>
          <a:bodyPr wrap="square">
            <a:spAutoFit/>
          </a:bodyPr>
          <a:lstStyle/>
          <a:p>
            <a:pPr marL="342900" indent="-342900">
              <a:lnSpc>
                <a:spcPct val="130000"/>
              </a:lnSpc>
              <a:buFont typeface="Arial" panose="020B0604020202020204" pitchFamily="34" charset="0"/>
              <a:buChar char="•"/>
            </a:pPr>
            <a:r>
              <a:rPr lang="en-US" altLang="zh-CN" sz="2800" b="1" dirty="0" smtClean="0">
                <a:solidFill>
                  <a:schemeClr val="tx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     5G </a:t>
            </a:r>
            <a:r>
              <a:rPr lang="en-US" altLang="zh-CN" sz="2800" b="1" dirty="0">
                <a:solidFill>
                  <a:schemeClr val="tx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NR</a:t>
            </a:r>
            <a:r>
              <a:rPr lang="zh-CN" altLang="en-US" sz="2800" b="1" dirty="0">
                <a:solidFill>
                  <a:schemeClr val="tx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组网架构演进分为：</a:t>
            </a:r>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NSA</a:t>
            </a: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（非独立组网）</a:t>
            </a:r>
            <a:r>
              <a:rPr lang="zh-CN" altLang="en-US" sz="2800" b="1" dirty="0">
                <a:solidFill>
                  <a:schemeClr val="tx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和</a:t>
            </a:r>
            <a:r>
              <a:rPr lang="en-US" altLang="zh-CN" sz="2800" b="1" dirty="0">
                <a:solidFill>
                  <a:schemeClr val="tx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  </a:t>
            </a:r>
            <a:r>
              <a:rPr lang="en-US" altLang="zh-CN"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SA</a:t>
            </a:r>
            <a:r>
              <a:rPr lang="zh-CN" altLang="en-US" sz="28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（独立组网）</a:t>
            </a:r>
            <a:r>
              <a:rPr lang="zh-CN" altLang="en-US" sz="2800" b="1" dirty="0">
                <a:solidFill>
                  <a:schemeClr val="tx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endParaRPr lang="zh-CN" altLang="en-US" sz="2800" b="1" dirty="0">
              <a:solidFill>
                <a:schemeClr val="tx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marL="342900" indent="-342900">
              <a:lnSpc>
                <a:spcPct val="130000"/>
              </a:lnSpc>
              <a:buFont typeface="Arial" panose="020B0604020202020204" pitchFamily="34" charset="0"/>
              <a:buChar char="•"/>
            </a:pPr>
            <a:r>
              <a:rPr lang="zh-CN" altLang="en-US" sz="2800" b="1" dirty="0" smtClean="0">
                <a:solidFill>
                  <a:schemeClr val="tx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  </a:t>
            </a:r>
            <a:r>
              <a:rPr lang="en-US" altLang="zh-CN" sz="2800" b="1" dirty="0" smtClean="0">
                <a:solidFill>
                  <a:schemeClr val="tx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NSA</a:t>
            </a:r>
            <a:r>
              <a:rPr lang="zh-CN" altLang="en-US" sz="2800" b="1" dirty="0">
                <a:solidFill>
                  <a:schemeClr val="tx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指的是使用现有的</a:t>
            </a:r>
            <a:r>
              <a:rPr lang="en-US" altLang="zh-CN" sz="2800" b="1" dirty="0">
                <a:solidFill>
                  <a:schemeClr val="tx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4G</a:t>
            </a:r>
            <a:r>
              <a:rPr lang="zh-CN" altLang="en-US" sz="2800" b="1" dirty="0">
                <a:solidFill>
                  <a:schemeClr val="tx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基础设施，进行</a:t>
            </a:r>
            <a:r>
              <a:rPr lang="en-US" altLang="zh-CN" sz="2800" b="1" dirty="0">
                <a:solidFill>
                  <a:schemeClr val="tx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5G</a:t>
            </a:r>
            <a:r>
              <a:rPr lang="zh-CN" altLang="en-US" sz="2800" b="1" dirty="0">
                <a:solidFill>
                  <a:schemeClr val="tx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网络的部署。基于</a:t>
            </a:r>
            <a:r>
              <a:rPr lang="en-US" altLang="zh-CN" sz="2800" b="1" dirty="0">
                <a:solidFill>
                  <a:schemeClr val="tx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NSA</a:t>
            </a:r>
            <a:r>
              <a:rPr lang="zh-CN" altLang="en-US" sz="2800" b="1" dirty="0">
                <a:solidFill>
                  <a:schemeClr val="tx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架构的</a:t>
            </a:r>
            <a:r>
              <a:rPr lang="en-US" altLang="zh-CN" sz="2800" b="1" dirty="0">
                <a:solidFill>
                  <a:schemeClr val="tx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5G</a:t>
            </a:r>
            <a:r>
              <a:rPr lang="zh-CN" altLang="en-US" sz="2800" b="1" dirty="0">
                <a:solidFill>
                  <a:schemeClr val="tx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载波仅承载用户数据，其控制信令仍通过</a:t>
            </a:r>
            <a:r>
              <a:rPr lang="en-US" altLang="zh-CN" sz="2800" b="1" dirty="0">
                <a:solidFill>
                  <a:schemeClr val="tx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4G</a:t>
            </a:r>
            <a:r>
              <a:rPr lang="zh-CN" altLang="en-US" sz="2800" b="1" dirty="0">
                <a:solidFill>
                  <a:schemeClr val="tx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网络传输。</a:t>
            </a:r>
            <a:endParaRPr lang="zh-CN" altLang="en-US" sz="2800" b="1" dirty="0">
              <a:solidFill>
                <a:schemeClr val="tx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marL="342900" indent="-342900">
              <a:lnSpc>
                <a:spcPct val="130000"/>
              </a:lnSpc>
              <a:buFont typeface="Arial" panose="020B0604020202020204" pitchFamily="34" charset="0"/>
              <a:buChar char="•"/>
            </a:pPr>
            <a:r>
              <a:rPr lang="zh-CN" altLang="en-US" sz="2800" b="1" dirty="0" smtClean="0">
                <a:solidFill>
                  <a:schemeClr val="tx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  </a:t>
            </a:r>
            <a:r>
              <a:rPr lang="en-US" altLang="zh-CN" sz="2800" b="1" dirty="0" smtClean="0">
                <a:solidFill>
                  <a:schemeClr val="tx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SA</a:t>
            </a:r>
            <a:r>
              <a:rPr lang="zh-CN" altLang="en-US" sz="2800" b="1" dirty="0">
                <a:solidFill>
                  <a:schemeClr val="tx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指的是新建纯</a:t>
            </a:r>
            <a:r>
              <a:rPr lang="en-US" altLang="zh-CN" sz="2800" b="1" dirty="0">
                <a:solidFill>
                  <a:schemeClr val="tx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5G</a:t>
            </a:r>
            <a:r>
              <a:rPr lang="zh-CN" altLang="en-US" sz="2800" b="1" dirty="0">
                <a:solidFill>
                  <a:schemeClr val="tx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网络，包括新基站、新回程链路以及新核心网。</a:t>
            </a:r>
            <a:endParaRPr lang="zh-CN" altLang="en-US" sz="2800" b="1" dirty="0">
              <a:solidFill>
                <a:schemeClr val="tx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pic>
        <p:nvPicPr>
          <p:cNvPr id="7" name="图片 6"/>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24537" y="1524283"/>
            <a:ext cx="3528393" cy="3176767"/>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3" y="380862"/>
            <a:ext cx="10560048" cy="868363"/>
          </a:xfrm>
        </p:spPr>
        <p:txBody>
          <a:bodyPr/>
          <a:lstStyle/>
          <a:p>
            <a:r>
              <a:rPr lang="en-US" altLang="zh-CN" sz="3600" smtClean="0">
                <a:latin typeface="微软雅黑" panose="020B0503020204020204" charset="-122"/>
                <a:ea typeface="微软雅黑" panose="020B0503020204020204" charset="-122"/>
                <a:cs typeface="微软雅黑" panose="020B0503020204020204" charset="-122"/>
              </a:rPr>
              <a:t>5G</a:t>
            </a:r>
            <a:r>
              <a:rPr lang="zh-CN" altLang="en-US" sz="3600" smtClean="0">
                <a:latin typeface="微软雅黑" panose="020B0503020204020204" charset="-122"/>
                <a:ea typeface="微软雅黑" panose="020B0503020204020204" charset="-122"/>
                <a:cs typeface="微软雅黑" panose="020B0503020204020204" charset="-122"/>
              </a:rPr>
              <a:t>组网场景</a:t>
            </a:r>
            <a:endParaRPr lang="zh-CN" altLang="en-US" sz="3600" dirty="0" smtClean="0">
              <a:latin typeface="微软雅黑" panose="020B0503020204020204" charset="-122"/>
              <a:ea typeface="微软雅黑" panose="020B0503020204020204" charset="-122"/>
              <a:cs typeface="微软雅黑" panose="020B0503020204020204" charset="-122"/>
            </a:endParaRPr>
          </a:p>
        </p:txBody>
      </p:sp>
      <p:sp>
        <p:nvSpPr>
          <p:cNvPr id="7" name="文本框 96"/>
          <p:cNvSpPr txBox="1">
            <a:spLocks noChangeArrowheads="1"/>
          </p:cNvSpPr>
          <p:nvPr/>
        </p:nvSpPr>
        <p:spPr bwMode="auto">
          <a:xfrm>
            <a:off x="781050" y="1066800"/>
            <a:ext cx="568452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1225">
              <a:defRPr>
                <a:solidFill>
                  <a:schemeClr val="tx1"/>
                </a:solidFill>
                <a:latin typeface="Arial" panose="020B0604020202020204" pitchFamily="34" charset="0"/>
                <a:ea typeface="宋体" panose="02010600030101010101" pitchFamily="2" charset="-122"/>
              </a:defRPr>
            </a:lvl1pPr>
            <a:lvl2pPr marL="742950" indent="-285750" defTabSz="911225">
              <a:defRPr>
                <a:solidFill>
                  <a:schemeClr val="tx1"/>
                </a:solidFill>
                <a:latin typeface="Arial" panose="020B0604020202020204" pitchFamily="34" charset="0"/>
                <a:ea typeface="宋体" panose="02010600030101010101" pitchFamily="2" charset="-122"/>
              </a:defRPr>
            </a:lvl2pPr>
            <a:lvl3pPr marL="1143000" indent="-228600" defTabSz="911225">
              <a:defRPr>
                <a:solidFill>
                  <a:schemeClr val="tx1"/>
                </a:solidFill>
                <a:latin typeface="Arial" panose="020B0604020202020204" pitchFamily="34" charset="0"/>
                <a:ea typeface="宋体" panose="02010600030101010101" pitchFamily="2" charset="-122"/>
              </a:defRPr>
            </a:lvl3pPr>
            <a:lvl4pPr marL="1600200" indent="-228600" defTabSz="911225">
              <a:defRPr>
                <a:solidFill>
                  <a:schemeClr val="tx1"/>
                </a:solidFill>
                <a:latin typeface="Arial" panose="020B0604020202020204" pitchFamily="34" charset="0"/>
                <a:ea typeface="宋体" panose="02010600030101010101" pitchFamily="2" charset="-122"/>
              </a:defRPr>
            </a:lvl4pPr>
            <a:lvl5pPr marL="2057400" indent="-228600" defTabSz="911225">
              <a:defRPr>
                <a:solidFill>
                  <a:schemeClr val="tx1"/>
                </a:solidFill>
                <a:latin typeface="Arial" panose="020B060402020202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i="0" dirty="0">
                <a:solidFill>
                  <a:srgbClr val="C00000"/>
                </a:solidFill>
                <a:latin typeface="微软雅黑" panose="020B0503020204020204" charset="-122"/>
                <a:ea typeface="微软雅黑" panose="020B0503020204020204" charset="-122"/>
                <a:cs typeface="微软雅黑" panose="020B0503020204020204" charset="-122"/>
              </a:rPr>
              <a:t>NSA</a:t>
            </a:r>
            <a:r>
              <a:rPr lang="zh-CN" altLang="en-US" sz="2400" b="1" i="0" dirty="0">
                <a:latin typeface="微软雅黑" panose="020B0503020204020204" charset="-122"/>
                <a:ea typeface="微软雅黑" panose="020B0503020204020204" charset="-122"/>
                <a:cs typeface="微软雅黑" panose="020B0503020204020204" charset="-122"/>
              </a:rPr>
              <a:t> </a:t>
            </a:r>
            <a:r>
              <a:rPr lang="en-US" altLang="zh-CN" sz="2400" b="1" i="0" dirty="0" smtClean="0">
                <a:latin typeface="微软雅黑" panose="020B0503020204020204" charset="-122"/>
                <a:ea typeface="微软雅黑" panose="020B0503020204020204" charset="-122"/>
                <a:cs typeface="微软雅黑" panose="020B0503020204020204" charset="-122"/>
              </a:rPr>
              <a:t>(Non-Standalone</a:t>
            </a:r>
            <a:r>
              <a:rPr lang="zh-CN" altLang="en-US" sz="2400" b="1" i="0" dirty="0" smtClean="0">
                <a:latin typeface="微软雅黑" panose="020B0503020204020204" charset="-122"/>
                <a:ea typeface="微软雅黑" panose="020B0503020204020204" charset="-122"/>
                <a:cs typeface="微软雅黑" panose="020B0503020204020204" charset="-122"/>
              </a:rPr>
              <a:t>，非独立组网</a:t>
            </a:r>
            <a:r>
              <a:rPr lang="en-US" altLang="zh-CN" sz="2400" b="1" i="0" dirty="0" smtClean="0">
                <a:latin typeface="微软雅黑" panose="020B0503020204020204" charset="-122"/>
                <a:ea typeface="微软雅黑" panose="020B0503020204020204" charset="-122"/>
                <a:cs typeface="微软雅黑" panose="020B0503020204020204" charset="-122"/>
              </a:rPr>
              <a:t>)</a:t>
            </a:r>
            <a:endParaRPr lang="en-US" altLang="zh-CN" sz="2400" b="1" i="0" dirty="0" smtClean="0">
              <a:latin typeface="微软雅黑" panose="020B0503020204020204" charset="-122"/>
              <a:ea typeface="微软雅黑" panose="020B0503020204020204" charset="-122"/>
              <a:cs typeface="微软雅黑" panose="020B0503020204020204" charset="-122"/>
            </a:endParaRPr>
          </a:p>
        </p:txBody>
      </p:sp>
      <p:sp>
        <p:nvSpPr>
          <p:cNvPr id="9" name="文本框 116"/>
          <p:cNvSpPr txBox="1">
            <a:spLocks noChangeArrowheads="1"/>
          </p:cNvSpPr>
          <p:nvPr/>
        </p:nvSpPr>
        <p:spPr bwMode="auto">
          <a:xfrm>
            <a:off x="6858000" y="1066800"/>
            <a:ext cx="43713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1225">
              <a:defRPr sz="1600" i="0">
                <a:latin typeface="+mn-ea"/>
                <a:cs typeface="Arial Unicode MS" panose="020B0604020202020204" charset="-122"/>
              </a:defRPr>
            </a:lvl1pPr>
            <a:lvl2pPr marL="742950" indent="-285750" defTabSz="911225">
              <a:defRPr>
                <a:latin typeface="Arial" panose="020B0604020202020204" pitchFamily="34" charset="0"/>
                <a:ea typeface="宋体" panose="02010600030101010101" pitchFamily="2" charset="-122"/>
              </a:defRPr>
            </a:lvl2pPr>
            <a:lvl3pPr marL="1143000" indent="-228600" defTabSz="911225">
              <a:defRPr>
                <a:latin typeface="Arial" panose="020B0604020202020204" pitchFamily="34" charset="0"/>
                <a:ea typeface="宋体" panose="02010600030101010101" pitchFamily="2" charset="-122"/>
              </a:defRPr>
            </a:lvl3pPr>
            <a:lvl4pPr marL="1600200" indent="-228600" defTabSz="911225">
              <a:defRPr>
                <a:latin typeface="Arial" panose="020B0604020202020204" pitchFamily="34" charset="0"/>
                <a:ea typeface="宋体" panose="02010600030101010101" pitchFamily="2" charset="-122"/>
              </a:defRPr>
            </a:lvl4pPr>
            <a:lvl5pPr marL="2057400" indent="-228600" defTabSz="911225">
              <a:defRPr>
                <a:latin typeface="Arial" panose="020B0604020202020204" pitchFamily="34" charset="0"/>
                <a:ea typeface="宋体" panose="02010600030101010101" pitchFamily="2" charset="-122"/>
              </a:defRPr>
            </a:lvl5pPr>
            <a:lvl6pPr marL="2514600" indent="-228600" defTabSz="911225"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defTabSz="911225"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defTabSz="911225"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defTabSz="911225"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en-US" altLang="zh-CN" sz="2800" b="1" dirty="0">
                <a:solidFill>
                  <a:srgbClr val="C00000"/>
                </a:solidFill>
                <a:latin typeface="微软雅黑" panose="020B0503020204020204" charset="-122"/>
                <a:ea typeface="微软雅黑" panose="020B0503020204020204" charset="-122"/>
                <a:cs typeface="微软雅黑" panose="020B0503020204020204" charset="-122"/>
              </a:rPr>
              <a:t>SA</a:t>
            </a:r>
            <a:r>
              <a:rPr lang="zh-CN" altLang="en-US" sz="2400" b="1" dirty="0">
                <a:latin typeface="微软雅黑" panose="020B0503020204020204" charset="-122"/>
                <a:ea typeface="微软雅黑" panose="020B0503020204020204" charset="-122"/>
                <a:cs typeface="微软雅黑" panose="020B0503020204020204" charset="-122"/>
              </a:rPr>
              <a:t> </a:t>
            </a:r>
            <a:r>
              <a:rPr lang="en-US" altLang="zh-CN" sz="2400" b="1" dirty="0">
                <a:latin typeface="微软雅黑" panose="020B0503020204020204" charset="-122"/>
                <a:ea typeface="微软雅黑" panose="020B0503020204020204" charset="-122"/>
                <a:cs typeface="微软雅黑" panose="020B0503020204020204" charset="-122"/>
              </a:rPr>
              <a:t>(</a:t>
            </a:r>
            <a:r>
              <a:rPr lang="en-US" altLang="zh-CN" sz="2400" b="1" dirty="0" smtClean="0">
                <a:latin typeface="微软雅黑" panose="020B0503020204020204" charset="-122"/>
                <a:ea typeface="微软雅黑" panose="020B0503020204020204" charset="-122"/>
                <a:cs typeface="微软雅黑" panose="020B0503020204020204" charset="-122"/>
              </a:rPr>
              <a:t>Standalone</a:t>
            </a:r>
            <a:r>
              <a:rPr lang="zh-CN" altLang="en-US" sz="2400" b="1" dirty="0" smtClean="0">
                <a:latin typeface="微软雅黑" panose="020B0503020204020204" charset="-122"/>
                <a:ea typeface="微软雅黑" panose="020B0503020204020204" charset="-122"/>
                <a:cs typeface="微软雅黑" panose="020B0503020204020204" charset="-122"/>
              </a:rPr>
              <a:t>，</a:t>
            </a:r>
            <a:r>
              <a:rPr lang="en-US" altLang="zh-CN" sz="2400" b="1" dirty="0" smtClean="0">
                <a:latin typeface="微软雅黑" panose="020B0503020204020204" charset="-122"/>
                <a:ea typeface="微软雅黑" panose="020B0503020204020204" charset="-122"/>
                <a:cs typeface="微软雅黑" panose="020B0503020204020204" charset="-122"/>
              </a:rPr>
              <a:t> </a:t>
            </a:r>
            <a:r>
              <a:rPr lang="zh-CN" altLang="en-US" sz="2400" b="1" dirty="0">
                <a:latin typeface="微软雅黑" panose="020B0503020204020204" charset="-122"/>
                <a:ea typeface="微软雅黑" panose="020B0503020204020204" charset="-122"/>
                <a:cs typeface="微软雅黑" panose="020B0503020204020204" charset="-122"/>
              </a:rPr>
              <a:t>独立组网</a:t>
            </a:r>
            <a:r>
              <a:rPr lang="en-US" altLang="zh-CN" sz="2400" b="1" dirty="0">
                <a:latin typeface="微软雅黑" panose="020B0503020204020204" charset="-122"/>
                <a:ea typeface="微软雅黑" panose="020B0503020204020204" charset="-122"/>
                <a:cs typeface="微软雅黑" panose="020B0503020204020204" charset="-122"/>
              </a:rPr>
              <a:t>)</a:t>
            </a:r>
            <a:endParaRPr lang="en-US" altLang="zh-CN" sz="2400" b="1" dirty="0">
              <a:latin typeface="微软雅黑" panose="020B0503020204020204" charset="-122"/>
              <a:ea typeface="微软雅黑" panose="020B0503020204020204" charset="-122"/>
              <a:cs typeface="微软雅黑" panose="020B0503020204020204" charset="-122"/>
            </a:endParaRPr>
          </a:p>
        </p:txBody>
      </p:sp>
      <p:grpSp>
        <p:nvGrpSpPr>
          <p:cNvPr id="54" name="组合 53"/>
          <p:cNvGrpSpPr/>
          <p:nvPr/>
        </p:nvGrpSpPr>
        <p:grpSpPr>
          <a:xfrm>
            <a:off x="6481623" y="1541957"/>
            <a:ext cx="4704931" cy="4762499"/>
            <a:chOff x="6719131" y="2137063"/>
            <a:chExt cx="4078288" cy="3984358"/>
          </a:xfrm>
        </p:grpSpPr>
        <p:sp>
          <p:nvSpPr>
            <p:cNvPr id="5" name="Rectangle 214"/>
            <p:cNvSpPr/>
            <p:nvPr/>
          </p:nvSpPr>
          <p:spPr>
            <a:xfrm>
              <a:off x="6719131" y="2137063"/>
              <a:ext cx="4078284" cy="3984358"/>
            </a:xfrm>
            <a:prstGeom prst="rect">
              <a:avLst/>
            </a:prstGeom>
            <a:solidFill>
              <a:schemeClr val="accent3">
                <a:lumMod val="95000"/>
              </a:schemeClr>
            </a:solidFill>
            <a:ln w="25400" cap="flat" cmpd="sng" algn="ctr">
              <a:noFill/>
              <a:prstDash val="solid"/>
            </a:ln>
            <a:effectLst>
              <a:outerShdw blurRad="12700" algn="ctr" rotWithShape="0">
                <a:schemeClr val="bg1">
                  <a:alpha val="26000"/>
                </a:schemeClr>
              </a:outerShdw>
            </a:effectLst>
          </p:spPr>
          <p:txBody>
            <a:bodyPr anchor="ctr"/>
            <a:lstStyle/>
            <a:p>
              <a:pPr algn="ctr" defTabSz="913765">
                <a:defRPr/>
              </a:pPr>
              <a:endParaRPr lang="en-US" altLang="en-US" sz="1000" i="0" kern="0" dirty="0">
                <a:latin typeface="微软雅黑" panose="020B0503020204020204" charset="-122"/>
                <a:ea typeface="微软雅黑" panose="020B0503020204020204" charset="-122"/>
              </a:endParaRPr>
            </a:p>
          </p:txBody>
        </p:sp>
        <p:sp>
          <p:nvSpPr>
            <p:cNvPr id="10" name="文本框 117"/>
            <p:cNvSpPr txBox="1">
              <a:spLocks noChangeArrowheads="1"/>
            </p:cNvSpPr>
            <p:nvPr/>
          </p:nvSpPr>
          <p:spPr bwMode="auto">
            <a:xfrm>
              <a:off x="6803478" y="4457863"/>
              <a:ext cx="3993941" cy="1621369"/>
            </a:xfrm>
            <a:prstGeom prst="rect">
              <a:avLst/>
            </a:prstGeom>
            <a:solidFill>
              <a:schemeClr val="accent3">
                <a:lumMod val="95000"/>
              </a:schemeClr>
            </a:solidFill>
            <a:ln w="9525">
              <a:noFill/>
              <a:miter lim="800000"/>
            </a:ln>
          </p:spPr>
          <p:txBody>
            <a:bodyPr wrap="square">
              <a:spAutoFit/>
            </a:bodyPr>
            <a:lstStyle>
              <a:lvl1pPr marL="212725" indent="-212725" defTabSz="911225">
                <a:defRPr>
                  <a:solidFill>
                    <a:schemeClr val="tx1"/>
                  </a:solidFill>
                  <a:latin typeface="Arial" panose="020B0604020202020204" pitchFamily="34" charset="0"/>
                  <a:ea typeface="宋体" panose="02010600030101010101" pitchFamily="2" charset="-122"/>
                </a:defRPr>
              </a:lvl1pPr>
              <a:lvl2pPr marL="742950" indent="-285750" defTabSz="911225">
                <a:defRPr>
                  <a:solidFill>
                    <a:schemeClr val="tx1"/>
                  </a:solidFill>
                  <a:latin typeface="Arial" panose="020B0604020202020204" pitchFamily="34" charset="0"/>
                  <a:ea typeface="宋体" panose="02010600030101010101" pitchFamily="2" charset="-122"/>
                </a:defRPr>
              </a:lvl2pPr>
              <a:lvl3pPr marL="1143000" indent="-228600" defTabSz="911225">
                <a:defRPr>
                  <a:solidFill>
                    <a:schemeClr val="tx1"/>
                  </a:solidFill>
                  <a:latin typeface="Arial" panose="020B0604020202020204" pitchFamily="34" charset="0"/>
                  <a:ea typeface="宋体" panose="02010600030101010101" pitchFamily="2" charset="-122"/>
                </a:defRPr>
              </a:lvl3pPr>
              <a:lvl4pPr marL="1600200" indent="-228600" defTabSz="911225">
                <a:defRPr>
                  <a:solidFill>
                    <a:schemeClr val="tx1"/>
                  </a:solidFill>
                  <a:latin typeface="Arial" panose="020B0604020202020204" pitchFamily="34" charset="0"/>
                  <a:ea typeface="宋体" panose="02010600030101010101" pitchFamily="2" charset="-122"/>
                </a:defRPr>
              </a:lvl4pPr>
              <a:lvl5pPr marL="2057400" indent="-228600" defTabSz="911225">
                <a:defRPr>
                  <a:solidFill>
                    <a:schemeClr val="tx1"/>
                  </a:solidFill>
                  <a:latin typeface="Arial" panose="020B060402020202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Font typeface="Arial" panose="020B0604020202020204" pitchFamily="34" charset="0"/>
                <a:buChar char="•"/>
              </a:pPr>
              <a:r>
                <a:rPr lang="zh-CN" altLang="en-US" sz="1600" b="0" i="0" dirty="0" smtClean="0">
                  <a:latin typeface="微软雅黑" panose="020B0503020204020204" charset="-122"/>
                  <a:ea typeface="微软雅黑" panose="020B0503020204020204" charset="-122"/>
                  <a:cs typeface="微软雅黑" panose="020B0503020204020204" charset="-122"/>
                </a:rPr>
                <a:t>5G NR独立组网，直接接入5G核心网</a:t>
              </a:r>
              <a:endParaRPr lang="zh-CN" altLang="en-US" sz="1600" b="0" i="0" dirty="0" smtClean="0">
                <a:latin typeface="微软雅黑" panose="020B0503020204020204" charset="-122"/>
                <a:ea typeface="微软雅黑" panose="020B0503020204020204" charset="-122"/>
                <a:cs typeface="微软雅黑" panose="020B0503020204020204" charset="-122"/>
              </a:endParaRPr>
            </a:p>
            <a:p>
              <a:pPr>
                <a:lnSpc>
                  <a:spcPct val="150000"/>
                </a:lnSpc>
                <a:buFont typeface="Arial" panose="020B0604020202020204" pitchFamily="34" charset="0"/>
                <a:buChar char="•"/>
              </a:pPr>
              <a:r>
                <a:rPr lang="zh-CN" altLang="en-US" sz="1600" b="0" i="0" dirty="0" smtClean="0">
                  <a:latin typeface="微软雅黑" panose="020B0503020204020204" charset="-122"/>
                  <a:ea typeface="微软雅黑" panose="020B0503020204020204" charset="-122"/>
                  <a:cs typeface="微软雅黑" panose="020B0503020204020204" charset="-122"/>
                </a:rPr>
                <a:t>支持</a:t>
              </a:r>
              <a:r>
                <a:rPr lang="en-US" altLang="zh-CN" sz="1600" b="0" i="0" dirty="0" err="1" smtClean="0">
                  <a:latin typeface="微软雅黑" panose="020B0503020204020204" charset="-122"/>
                  <a:ea typeface="微软雅黑" panose="020B0503020204020204" charset="-122"/>
                  <a:cs typeface="微软雅黑" panose="020B0503020204020204" charset="-122"/>
                </a:rPr>
                <a:t>eMBB</a:t>
              </a:r>
              <a:r>
                <a:rPr lang="en-US" altLang="zh-CN" sz="1600" b="0" i="0" dirty="0" smtClean="0">
                  <a:latin typeface="微软雅黑" panose="020B0503020204020204" charset="-122"/>
                  <a:ea typeface="微软雅黑" panose="020B0503020204020204" charset="-122"/>
                  <a:cs typeface="微软雅黑" panose="020B0503020204020204" charset="-122"/>
                </a:rPr>
                <a:t>/</a:t>
              </a:r>
              <a:r>
                <a:rPr lang="en-US" altLang="zh-CN" sz="1600" b="0" i="0" dirty="0" err="1" smtClean="0">
                  <a:latin typeface="微软雅黑" panose="020B0503020204020204" charset="-122"/>
                  <a:ea typeface="微软雅黑" panose="020B0503020204020204" charset="-122"/>
                  <a:cs typeface="微软雅黑" panose="020B0503020204020204" charset="-122"/>
                </a:rPr>
                <a:t>uRLLC</a:t>
              </a:r>
              <a:r>
                <a:rPr lang="en-US" altLang="zh-CN" sz="1600" b="0" i="0" dirty="0" smtClean="0">
                  <a:latin typeface="微软雅黑" panose="020B0503020204020204" charset="-122"/>
                  <a:ea typeface="微软雅黑" panose="020B0503020204020204" charset="-122"/>
                  <a:cs typeface="微软雅黑" panose="020B0503020204020204" charset="-122"/>
                </a:rPr>
                <a:t>/</a:t>
              </a:r>
              <a:r>
                <a:rPr lang="en-US" altLang="zh-CN" sz="1600" b="0" i="0" dirty="0" err="1" smtClean="0">
                  <a:latin typeface="微软雅黑" panose="020B0503020204020204" charset="-122"/>
                  <a:ea typeface="微软雅黑" panose="020B0503020204020204" charset="-122"/>
                  <a:cs typeface="微软雅黑" panose="020B0503020204020204" charset="-122"/>
                </a:rPr>
                <a:t>mMTC</a:t>
              </a:r>
              <a:r>
                <a:rPr lang="zh-CN" altLang="en-US" sz="1600" b="0" i="0" dirty="0" smtClean="0">
                  <a:latin typeface="微软雅黑" panose="020B0503020204020204" charset="-122"/>
                  <a:ea typeface="微软雅黑" panose="020B0503020204020204" charset="-122"/>
                  <a:cs typeface="微软雅黑" panose="020B0503020204020204" charset="-122"/>
                </a:rPr>
                <a:t>及网络切片</a:t>
              </a:r>
              <a:endParaRPr lang="en-US" altLang="zh-CN" sz="1600" b="0" i="0" dirty="0" smtClean="0">
                <a:latin typeface="微软雅黑" panose="020B0503020204020204" charset="-122"/>
                <a:ea typeface="微软雅黑" panose="020B0503020204020204" charset="-122"/>
                <a:cs typeface="微软雅黑" panose="020B0503020204020204" charset="-122"/>
              </a:endParaRPr>
            </a:p>
            <a:p>
              <a:pPr>
                <a:lnSpc>
                  <a:spcPct val="150000"/>
                </a:lnSpc>
                <a:buFont typeface="Arial" panose="020B0604020202020204" pitchFamily="34" charset="0"/>
                <a:buChar char="•"/>
              </a:pPr>
              <a:r>
                <a:rPr lang="zh-CN" altLang="en-US" sz="1600" i="0" dirty="0" smtClean="0">
                  <a:latin typeface="微软雅黑" panose="020B0503020204020204" charset="-122"/>
                  <a:ea typeface="微软雅黑" panose="020B0503020204020204" charset="-122"/>
                  <a:cs typeface="微软雅黑" panose="020B0503020204020204" charset="-122"/>
                </a:rPr>
                <a:t>需要新建</a:t>
              </a:r>
              <a:r>
                <a:rPr lang="en-US" altLang="zh-CN" sz="1600" i="0" dirty="0" smtClean="0">
                  <a:latin typeface="微软雅黑" panose="020B0503020204020204" charset="-122"/>
                  <a:ea typeface="微软雅黑" panose="020B0503020204020204" charset="-122"/>
                  <a:cs typeface="微软雅黑" panose="020B0503020204020204" charset="-122"/>
                </a:rPr>
                <a:t>5G Core</a:t>
              </a:r>
              <a:endParaRPr lang="en-US" altLang="zh-CN" sz="1600" i="0" dirty="0" smtClean="0">
                <a:latin typeface="微软雅黑" panose="020B0503020204020204" charset="-122"/>
                <a:ea typeface="微软雅黑" panose="020B0503020204020204" charset="-122"/>
                <a:cs typeface="微软雅黑" panose="020B0503020204020204" charset="-122"/>
              </a:endParaRPr>
            </a:p>
            <a:p>
              <a:pPr>
                <a:lnSpc>
                  <a:spcPct val="150000"/>
                </a:lnSpc>
                <a:buFont typeface="Arial" panose="020B0604020202020204" pitchFamily="34" charset="0"/>
                <a:buChar char="•"/>
              </a:pPr>
              <a:r>
                <a:rPr lang="zh-CN" altLang="en-US" sz="1600" b="0" i="0" dirty="0" smtClean="0">
                  <a:latin typeface="微软雅黑" panose="020B0503020204020204" charset="-122"/>
                  <a:ea typeface="微软雅黑" panose="020B0503020204020204" charset="-122"/>
                  <a:cs typeface="微软雅黑" panose="020B0503020204020204" charset="-122"/>
                </a:rPr>
                <a:t>对</a:t>
              </a:r>
              <a:r>
                <a:rPr lang="en-US" altLang="zh-CN" sz="1600" b="0" i="0" dirty="0" smtClean="0">
                  <a:latin typeface="微软雅黑" panose="020B0503020204020204" charset="-122"/>
                  <a:ea typeface="微软雅黑" panose="020B0503020204020204" charset="-122"/>
                  <a:cs typeface="微软雅黑" panose="020B0503020204020204" charset="-122"/>
                </a:rPr>
                <a:t>5G</a:t>
              </a:r>
              <a:r>
                <a:rPr lang="zh-CN" altLang="en-US" sz="1600" b="0" i="0" dirty="0" smtClean="0">
                  <a:latin typeface="微软雅黑" panose="020B0503020204020204" charset="-122"/>
                  <a:ea typeface="微软雅黑" panose="020B0503020204020204" charset="-122"/>
                  <a:cs typeface="微软雅黑" panose="020B0503020204020204" charset="-122"/>
                </a:rPr>
                <a:t>的连续覆盖有较高要求</a:t>
              </a:r>
              <a:endParaRPr lang="zh-CN" altLang="en-US" sz="1600" b="0" i="0" dirty="0" smtClean="0">
                <a:latin typeface="微软雅黑" panose="020B0503020204020204" charset="-122"/>
                <a:ea typeface="微软雅黑" panose="020B0503020204020204" charset="-122"/>
                <a:cs typeface="微软雅黑" panose="020B0503020204020204" charset="-122"/>
              </a:endParaRPr>
            </a:p>
            <a:p>
              <a:pPr>
                <a:lnSpc>
                  <a:spcPct val="150000"/>
                </a:lnSpc>
                <a:buFont typeface="Arial" panose="020B0604020202020204" pitchFamily="34" charset="0"/>
                <a:buChar char="•"/>
              </a:pPr>
              <a:r>
                <a:rPr lang="en-US" altLang="zh-CN" sz="1600" b="0" i="0" dirty="0">
                  <a:latin typeface="微软雅黑" panose="020B0503020204020204" charset="-122"/>
                  <a:ea typeface="微软雅黑" panose="020B0503020204020204" charset="-122"/>
                  <a:cs typeface="微软雅黑" panose="020B0503020204020204" charset="-122"/>
                </a:rPr>
                <a:t>终端同一时刻只保持4G或5G的用户面连接</a:t>
              </a:r>
              <a:endParaRPr lang="en-US" altLang="zh-CN" sz="1600" b="0" i="0" dirty="0">
                <a:latin typeface="微软雅黑" panose="020B0503020204020204" charset="-122"/>
                <a:ea typeface="微软雅黑" panose="020B0503020204020204" charset="-122"/>
                <a:cs typeface="微软雅黑" panose="020B0503020204020204" charset="-122"/>
              </a:endParaRPr>
            </a:p>
          </p:txBody>
        </p:sp>
        <p:cxnSp>
          <p:nvCxnSpPr>
            <p:cNvPr id="27" name="直接连接符 26"/>
            <p:cNvCxnSpPr/>
            <p:nvPr/>
          </p:nvCxnSpPr>
          <p:spPr bwMode="auto">
            <a:xfrm rot="5400000" flipV="1">
              <a:off x="7435093" y="3028529"/>
              <a:ext cx="701675" cy="0"/>
            </a:xfrm>
            <a:prstGeom prst="line">
              <a:avLst/>
            </a:prstGeom>
            <a:noFill/>
            <a:ln w="19050" cap="flat" cmpd="sng" algn="ctr">
              <a:solidFill>
                <a:srgbClr val="0070C0"/>
              </a:solidFill>
              <a:prstDash val="solid"/>
              <a:round/>
              <a:headEnd type="none" w="med" len="med"/>
              <a:tailEnd type="none" w="med" len="med"/>
            </a:ln>
            <a:effectLst/>
          </p:spPr>
        </p:cxnSp>
        <p:cxnSp>
          <p:nvCxnSpPr>
            <p:cNvPr id="28" name="直接连接符 27"/>
            <p:cNvCxnSpPr/>
            <p:nvPr/>
          </p:nvCxnSpPr>
          <p:spPr bwMode="auto">
            <a:xfrm rot="5400000" flipV="1">
              <a:off x="7347781" y="3028529"/>
              <a:ext cx="701675" cy="0"/>
            </a:xfrm>
            <a:prstGeom prst="line">
              <a:avLst/>
            </a:prstGeom>
            <a:noFill/>
            <a:ln w="19050" cap="flat" cmpd="sng" algn="ctr">
              <a:solidFill>
                <a:srgbClr val="0070C0"/>
              </a:solidFill>
              <a:prstDash val="dash"/>
              <a:round/>
              <a:headEnd type="none" w="med" len="med"/>
              <a:tailEnd type="none" w="med" len="med"/>
            </a:ln>
            <a:effectLst/>
          </p:spPr>
        </p:cxnSp>
        <p:cxnSp>
          <p:nvCxnSpPr>
            <p:cNvPr id="29" name="直接连接符 28"/>
            <p:cNvCxnSpPr/>
            <p:nvPr/>
          </p:nvCxnSpPr>
          <p:spPr bwMode="auto">
            <a:xfrm rot="5400000" flipV="1">
              <a:off x="8497926" y="3045199"/>
              <a:ext cx="830263" cy="0"/>
            </a:xfrm>
            <a:prstGeom prst="line">
              <a:avLst/>
            </a:prstGeom>
            <a:noFill/>
            <a:ln w="19050" cap="flat" cmpd="sng" algn="ctr">
              <a:solidFill>
                <a:srgbClr val="0070C0"/>
              </a:solidFill>
              <a:prstDash val="solid"/>
              <a:round/>
              <a:headEnd type="none" w="med" len="med"/>
              <a:tailEnd type="none" w="med" len="med"/>
            </a:ln>
            <a:effectLst/>
          </p:spPr>
        </p:cxnSp>
        <p:cxnSp>
          <p:nvCxnSpPr>
            <p:cNvPr id="30" name="直接连接符 29"/>
            <p:cNvCxnSpPr/>
            <p:nvPr/>
          </p:nvCxnSpPr>
          <p:spPr bwMode="auto">
            <a:xfrm rot="5400000" flipV="1">
              <a:off x="8410614" y="3045199"/>
              <a:ext cx="830263" cy="0"/>
            </a:xfrm>
            <a:prstGeom prst="line">
              <a:avLst/>
            </a:prstGeom>
            <a:noFill/>
            <a:ln w="19050" cap="flat" cmpd="sng" algn="ctr">
              <a:solidFill>
                <a:srgbClr val="0070C0"/>
              </a:solidFill>
              <a:prstDash val="dash"/>
              <a:round/>
              <a:headEnd type="none" w="med" len="med"/>
              <a:tailEnd type="none" w="med" len="med"/>
            </a:ln>
            <a:effectLst/>
          </p:spPr>
        </p:cxnSp>
        <p:sp>
          <p:nvSpPr>
            <p:cNvPr id="31" name="文本框 123"/>
            <p:cNvSpPr txBox="1"/>
            <p:nvPr/>
          </p:nvSpPr>
          <p:spPr>
            <a:xfrm>
              <a:off x="7192067" y="2805733"/>
              <a:ext cx="537328" cy="230562"/>
            </a:xfrm>
            <a:prstGeom prst="rect">
              <a:avLst/>
            </a:prstGeom>
            <a:solidFill>
              <a:schemeClr val="accent3">
                <a:lumMod val="95000"/>
              </a:schemeClr>
            </a:solidFill>
            <a:ln>
              <a:noFill/>
            </a:ln>
          </p:spPr>
          <p:txBody>
            <a:bodyPr wrap="square">
              <a:spAutoFit/>
              <a:scene3d>
                <a:camera prst="orthographicFront"/>
                <a:lightRig rig="soft" dir="t">
                  <a:rot lat="0" lon="0" rev="15600000"/>
                </a:lightRig>
              </a:scene3d>
              <a:sp3d extrusionH="57150" prstMaterial="softEdge">
                <a:bevelT w="25400" h="38100"/>
              </a:sp3d>
            </a:bodyPr>
            <a:lstStyle/>
            <a:p>
              <a:pPr algn="ctr" defTabSz="685165">
                <a:defRPr/>
              </a:pPr>
              <a:r>
                <a:rPr lang="en-US" altLang="zh-CN" sz="1200" i="0" dirty="0">
                  <a:solidFill>
                    <a:schemeClr val="accent4"/>
                  </a:solidFill>
                  <a:effectLst/>
                  <a:latin typeface="微软雅黑" panose="020B0503020204020204" charset="-122"/>
                  <a:ea typeface="微软雅黑" panose="020B0503020204020204" charset="-122"/>
                </a:rPr>
                <a:t>S1</a:t>
              </a:r>
              <a:endParaRPr lang="en-US" altLang="zh-CN" sz="1200" i="0" dirty="0">
                <a:solidFill>
                  <a:schemeClr val="accent4"/>
                </a:solidFill>
                <a:effectLst/>
                <a:latin typeface="微软雅黑" panose="020B0503020204020204" charset="-122"/>
                <a:ea typeface="微软雅黑" panose="020B0503020204020204" charset="-122"/>
              </a:endParaRPr>
            </a:p>
          </p:txBody>
        </p:sp>
        <p:sp>
          <p:nvSpPr>
            <p:cNvPr id="32" name="Freeform 1509"/>
            <p:cNvSpPr>
              <a:spLocks noChangeAspect="1"/>
            </p:cNvSpPr>
            <p:nvPr/>
          </p:nvSpPr>
          <p:spPr bwMode="auto">
            <a:xfrm>
              <a:off x="7393819" y="2295105"/>
              <a:ext cx="747712" cy="371475"/>
            </a:xfrm>
            <a:custGeom>
              <a:avLst/>
              <a:gdLst>
                <a:gd name="T0" fmla="*/ 2147483647 w 200"/>
                <a:gd name="T1" fmla="*/ 2147483647 h 125"/>
                <a:gd name="T2" fmla="*/ 2147483647 w 200"/>
                <a:gd name="T3" fmla="*/ 2147483647 h 125"/>
                <a:gd name="T4" fmla="*/ 2147483647 w 200"/>
                <a:gd name="T5" fmla="*/ 0 h 125"/>
                <a:gd name="T6" fmla="*/ 2147483647 w 200"/>
                <a:gd name="T7" fmla="*/ 2147483647 h 125"/>
                <a:gd name="T8" fmla="*/ 2147483647 w 200"/>
                <a:gd name="T9" fmla="*/ 2147483647 h 125"/>
                <a:gd name="T10" fmla="*/ 2147483647 w 200"/>
                <a:gd name="T11" fmla="*/ 2147483647 h 125"/>
                <a:gd name="T12" fmla="*/ 0 w 200"/>
                <a:gd name="T13" fmla="*/ 2147483647 h 125"/>
                <a:gd name="T14" fmla="*/ 2147483647 w 200"/>
                <a:gd name="T15" fmla="*/ 2147483647 h 125"/>
                <a:gd name="T16" fmla="*/ 2147483647 w 200"/>
                <a:gd name="T17" fmla="*/ 2147483647 h 125"/>
                <a:gd name="T18" fmla="*/ 2147483647 w 200"/>
                <a:gd name="T19" fmla="*/ 2147483647 h 125"/>
                <a:gd name="T20" fmla="*/ 2147483647 w 200"/>
                <a:gd name="T21" fmla="*/ 2147483647 h 1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0"/>
                <a:gd name="T34" fmla="*/ 0 h 125"/>
                <a:gd name="T35" fmla="*/ 200 w 200"/>
                <a:gd name="T36" fmla="*/ 125 h 12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0" h="125">
                  <a:moveTo>
                    <a:pt x="152" y="35"/>
                  </a:moveTo>
                  <a:cubicBezTo>
                    <a:pt x="150" y="35"/>
                    <a:pt x="147" y="35"/>
                    <a:pt x="144" y="35"/>
                  </a:cubicBezTo>
                  <a:cubicBezTo>
                    <a:pt x="138" y="15"/>
                    <a:pt x="117" y="0"/>
                    <a:pt x="93" y="0"/>
                  </a:cubicBezTo>
                  <a:cubicBezTo>
                    <a:pt x="64" y="0"/>
                    <a:pt x="40" y="22"/>
                    <a:pt x="40" y="50"/>
                  </a:cubicBezTo>
                  <a:cubicBezTo>
                    <a:pt x="40" y="52"/>
                    <a:pt x="40" y="55"/>
                    <a:pt x="41" y="57"/>
                  </a:cubicBezTo>
                  <a:cubicBezTo>
                    <a:pt x="39" y="57"/>
                    <a:pt x="38" y="57"/>
                    <a:pt x="36" y="57"/>
                  </a:cubicBezTo>
                  <a:cubicBezTo>
                    <a:pt x="16" y="57"/>
                    <a:pt x="0" y="72"/>
                    <a:pt x="0" y="91"/>
                  </a:cubicBezTo>
                  <a:cubicBezTo>
                    <a:pt x="0" y="110"/>
                    <a:pt x="16" y="125"/>
                    <a:pt x="36" y="125"/>
                  </a:cubicBezTo>
                  <a:cubicBezTo>
                    <a:pt x="152" y="125"/>
                    <a:pt x="152" y="125"/>
                    <a:pt x="152" y="125"/>
                  </a:cubicBezTo>
                  <a:cubicBezTo>
                    <a:pt x="179" y="125"/>
                    <a:pt x="200" y="105"/>
                    <a:pt x="200" y="80"/>
                  </a:cubicBezTo>
                  <a:cubicBezTo>
                    <a:pt x="200" y="55"/>
                    <a:pt x="179" y="35"/>
                    <a:pt x="152" y="35"/>
                  </a:cubicBezTo>
                </a:path>
              </a:pathLst>
            </a:custGeom>
            <a:solidFill>
              <a:schemeClr val="accent3">
                <a:lumMod val="95000"/>
              </a:schemeClr>
            </a:solidFill>
            <a:ln>
              <a:solidFill>
                <a:srgbClr val="0070C0"/>
              </a:solidFill>
            </a:ln>
          </p:spPr>
          <p:txBody>
            <a:bodyPr anchor="ctr" anchorCtr="0">
              <a:noAutofit/>
              <a:scene3d>
                <a:camera prst="orthographicFront"/>
                <a:lightRig rig="soft" dir="t">
                  <a:rot lat="0" lon="0" rev="15600000"/>
                </a:lightRig>
              </a:scene3d>
              <a:sp3d extrusionH="57150" prstMaterial="softEdge">
                <a:bevelT w="25400" h="38100"/>
              </a:sp3d>
            </a:bodyPr>
            <a:lstStyle/>
            <a:p>
              <a:pPr lvl="0" algn="ctr" defTabSz="1218565">
                <a:buClrTx/>
                <a:buSzTx/>
                <a:defRPr/>
              </a:pPr>
              <a:r>
                <a:rPr lang="en-US" altLang="zh-CN" sz="1400" dirty="0">
                  <a:solidFill>
                    <a:schemeClr val="accent4"/>
                  </a:solidFill>
                  <a:effectLst/>
                  <a:latin typeface="微软雅黑" panose="020B0503020204020204" charset="-122"/>
                  <a:ea typeface="微软雅黑" panose="020B0503020204020204" charset="-122"/>
                  <a:cs typeface="Arial Unicode MS" panose="020B0604020202020204" charset="-122"/>
                  <a:sym typeface="+mn-ea"/>
                </a:rPr>
                <a:t>EPC</a:t>
              </a:r>
              <a:endParaRPr lang="en-US" altLang="zh-CN" sz="1400" dirty="0">
                <a:solidFill>
                  <a:schemeClr val="accent4"/>
                </a:solidFill>
                <a:effectLst/>
                <a:latin typeface="微软雅黑" panose="020B0503020204020204" charset="-122"/>
                <a:ea typeface="微软雅黑" panose="020B0503020204020204" charset="-122"/>
                <a:cs typeface="Arial Unicode MS" panose="020B0604020202020204" charset="-122"/>
                <a:sym typeface="+mn-ea"/>
              </a:endParaRPr>
            </a:p>
          </p:txBody>
        </p:sp>
        <p:sp>
          <p:nvSpPr>
            <p:cNvPr id="33" name="椭圆 32"/>
            <p:cNvSpPr/>
            <p:nvPr/>
          </p:nvSpPr>
          <p:spPr bwMode="auto">
            <a:xfrm>
              <a:off x="7191935" y="3235098"/>
              <a:ext cx="2159000" cy="547687"/>
            </a:xfrm>
            <a:prstGeom prst="ellipse">
              <a:avLst/>
            </a:prstGeom>
            <a:solidFill>
              <a:schemeClr val="accent3">
                <a:lumMod val="95000"/>
              </a:schemeClr>
            </a:solidFill>
            <a:ln>
              <a:solidFill>
                <a:srgbClr val="0070C0"/>
              </a:solidFill>
            </a:ln>
          </p:spPr>
          <p:txBody>
            <a:bodyPr lIns="121920" tIns="60960" rIns="121920" bIns="60960" anchor="ctr" anchorCtr="0">
              <a:noAutofit/>
              <a:scene3d>
                <a:camera prst="orthographicFront"/>
                <a:lightRig rig="soft" dir="t">
                  <a:rot lat="0" lon="0" rev="15600000"/>
                </a:lightRig>
              </a:scene3d>
              <a:sp3d extrusionH="57150" prstMaterial="softEdge">
                <a:bevelT w="25400" h="38100"/>
              </a:sp3d>
            </a:bodyPr>
            <a:lstStyle/>
            <a:p>
              <a:pPr lvl="0" algn="l" defTabSz="1218565">
                <a:buClrTx/>
                <a:buSzTx/>
                <a:defRPr/>
              </a:pPr>
              <a:r>
                <a:rPr lang="en-US" altLang="zh-CN" sz="1400" dirty="0">
                  <a:solidFill>
                    <a:schemeClr val="accent4"/>
                  </a:solidFill>
                  <a:effectLst/>
                  <a:latin typeface="微软雅黑" panose="020B0503020204020204" charset="-122"/>
                  <a:ea typeface="微软雅黑" panose="020B0503020204020204" charset="-122"/>
                  <a:cs typeface="Arial Unicode MS" panose="020B0604020202020204" charset="-122"/>
                  <a:sym typeface="+mn-ea"/>
                </a:rPr>
                <a:t>LTE</a:t>
              </a:r>
              <a:endParaRPr lang="en-US" altLang="zh-CN" sz="1400" dirty="0">
                <a:solidFill>
                  <a:schemeClr val="accent4"/>
                </a:solidFill>
                <a:effectLst/>
                <a:latin typeface="微软雅黑" panose="020B0503020204020204" charset="-122"/>
                <a:ea typeface="微软雅黑" panose="020B0503020204020204" charset="-122"/>
                <a:cs typeface="Arial Unicode MS" panose="020B0604020202020204" charset="-122"/>
                <a:sym typeface="+mn-ea"/>
              </a:endParaRPr>
            </a:p>
          </p:txBody>
        </p:sp>
        <p:cxnSp>
          <p:nvCxnSpPr>
            <p:cNvPr id="34" name="直接连接符 33"/>
            <p:cNvCxnSpPr/>
            <p:nvPr/>
          </p:nvCxnSpPr>
          <p:spPr>
            <a:xfrm flipH="1">
              <a:off x="8825744" y="3725442"/>
              <a:ext cx="0" cy="306388"/>
            </a:xfrm>
            <a:prstGeom prst="line">
              <a:avLst/>
            </a:prstGeom>
            <a:noFill/>
            <a:ln w="28575" cap="flat" cmpd="sng" algn="ctr">
              <a:solidFill>
                <a:srgbClr val="0070C0"/>
              </a:solidFill>
              <a:prstDash val="solid"/>
              <a:headEnd type="triangle" w="med" len="med"/>
              <a:tailEnd type="triangle" w="med" len="med"/>
            </a:ln>
            <a:effectLst/>
          </p:spPr>
        </p:cxnSp>
        <p:sp>
          <p:nvSpPr>
            <p:cNvPr id="35" name="椭圆 34"/>
            <p:cNvSpPr/>
            <p:nvPr/>
          </p:nvSpPr>
          <p:spPr bwMode="auto">
            <a:xfrm>
              <a:off x="8212969" y="3363493"/>
              <a:ext cx="1092200" cy="307975"/>
            </a:xfrm>
            <a:prstGeom prst="ellipse">
              <a:avLst/>
            </a:prstGeom>
            <a:solidFill>
              <a:schemeClr val="accent3">
                <a:lumMod val="95000"/>
              </a:schemeClr>
            </a:solidFill>
            <a:ln>
              <a:solidFill>
                <a:srgbClr val="0070C0"/>
              </a:solidFill>
            </a:ln>
          </p:spPr>
          <p:txBody>
            <a:bodyPr anchor="ctr" anchorCtr="0">
              <a:noAutofit/>
              <a:scene3d>
                <a:camera prst="orthographicFront"/>
                <a:lightRig rig="soft" dir="t">
                  <a:rot lat="0" lon="0" rev="15600000"/>
                </a:lightRig>
              </a:scene3d>
              <a:sp3d extrusionH="57150" prstMaterial="softEdge">
                <a:bevelT w="25400" h="38100"/>
              </a:sp3d>
            </a:bodyPr>
            <a:lstStyle/>
            <a:p>
              <a:pPr lvl="0" algn="ctr" defTabSz="1218565">
                <a:buClrTx/>
                <a:buSzTx/>
                <a:defRPr/>
              </a:pPr>
              <a:r>
                <a:rPr lang="en-US" altLang="zh-CN" sz="1400" dirty="0">
                  <a:solidFill>
                    <a:schemeClr val="accent4"/>
                  </a:solidFill>
                  <a:effectLst/>
                  <a:latin typeface="微软雅黑" panose="020B0503020204020204" charset="-122"/>
                  <a:ea typeface="微软雅黑" panose="020B0503020204020204" charset="-122"/>
                  <a:cs typeface="Arial Unicode MS" panose="020B0604020202020204" charset="-122"/>
                  <a:sym typeface="+mn-ea"/>
                </a:rPr>
                <a:t>5G NR</a:t>
              </a:r>
              <a:endParaRPr lang="en-US" altLang="zh-CN" sz="1400" dirty="0">
                <a:solidFill>
                  <a:schemeClr val="accent4"/>
                </a:solidFill>
                <a:effectLst/>
                <a:latin typeface="微软雅黑" panose="020B0503020204020204" charset="-122"/>
                <a:ea typeface="微软雅黑" panose="020B0503020204020204" charset="-122"/>
                <a:cs typeface="Arial Unicode MS" panose="020B0604020202020204" charset="-122"/>
                <a:sym typeface="+mn-ea"/>
              </a:endParaRPr>
            </a:p>
          </p:txBody>
        </p:sp>
        <p:sp>
          <p:nvSpPr>
            <p:cNvPr id="36" name="Freeform 1509"/>
            <p:cNvSpPr>
              <a:spLocks noChangeAspect="1"/>
            </p:cNvSpPr>
            <p:nvPr/>
          </p:nvSpPr>
          <p:spPr bwMode="auto">
            <a:xfrm>
              <a:off x="8421780" y="2257479"/>
              <a:ext cx="1042138" cy="378248"/>
            </a:xfrm>
            <a:custGeom>
              <a:avLst/>
              <a:gdLst>
                <a:gd name="T0" fmla="*/ 2147483647 w 200"/>
                <a:gd name="T1" fmla="*/ 2147483647 h 125"/>
                <a:gd name="T2" fmla="*/ 2147483647 w 200"/>
                <a:gd name="T3" fmla="*/ 2147483647 h 125"/>
                <a:gd name="T4" fmla="*/ 2147483647 w 200"/>
                <a:gd name="T5" fmla="*/ 0 h 125"/>
                <a:gd name="T6" fmla="*/ 2147483647 w 200"/>
                <a:gd name="T7" fmla="*/ 2147483647 h 125"/>
                <a:gd name="T8" fmla="*/ 2147483647 w 200"/>
                <a:gd name="T9" fmla="*/ 2147483647 h 125"/>
                <a:gd name="T10" fmla="*/ 2147483647 w 200"/>
                <a:gd name="T11" fmla="*/ 2147483647 h 125"/>
                <a:gd name="T12" fmla="*/ 0 w 200"/>
                <a:gd name="T13" fmla="*/ 2147483647 h 125"/>
                <a:gd name="T14" fmla="*/ 2147483647 w 200"/>
                <a:gd name="T15" fmla="*/ 2147483647 h 125"/>
                <a:gd name="T16" fmla="*/ 2147483647 w 200"/>
                <a:gd name="T17" fmla="*/ 2147483647 h 125"/>
                <a:gd name="T18" fmla="*/ 2147483647 w 200"/>
                <a:gd name="T19" fmla="*/ 2147483647 h 125"/>
                <a:gd name="T20" fmla="*/ 2147483647 w 200"/>
                <a:gd name="T21" fmla="*/ 2147483647 h 1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0"/>
                <a:gd name="T34" fmla="*/ 0 h 125"/>
                <a:gd name="T35" fmla="*/ 200 w 200"/>
                <a:gd name="T36" fmla="*/ 125 h 12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0" h="125">
                  <a:moveTo>
                    <a:pt x="152" y="35"/>
                  </a:moveTo>
                  <a:cubicBezTo>
                    <a:pt x="150" y="35"/>
                    <a:pt x="147" y="35"/>
                    <a:pt x="144" y="35"/>
                  </a:cubicBezTo>
                  <a:cubicBezTo>
                    <a:pt x="138" y="15"/>
                    <a:pt x="117" y="0"/>
                    <a:pt x="93" y="0"/>
                  </a:cubicBezTo>
                  <a:cubicBezTo>
                    <a:pt x="64" y="0"/>
                    <a:pt x="40" y="22"/>
                    <a:pt x="40" y="50"/>
                  </a:cubicBezTo>
                  <a:cubicBezTo>
                    <a:pt x="40" y="52"/>
                    <a:pt x="40" y="55"/>
                    <a:pt x="41" y="57"/>
                  </a:cubicBezTo>
                  <a:cubicBezTo>
                    <a:pt x="39" y="57"/>
                    <a:pt x="38" y="57"/>
                    <a:pt x="36" y="57"/>
                  </a:cubicBezTo>
                  <a:cubicBezTo>
                    <a:pt x="16" y="57"/>
                    <a:pt x="0" y="72"/>
                    <a:pt x="0" y="91"/>
                  </a:cubicBezTo>
                  <a:cubicBezTo>
                    <a:pt x="0" y="110"/>
                    <a:pt x="16" y="125"/>
                    <a:pt x="36" y="125"/>
                  </a:cubicBezTo>
                  <a:cubicBezTo>
                    <a:pt x="152" y="125"/>
                    <a:pt x="152" y="125"/>
                    <a:pt x="152" y="125"/>
                  </a:cubicBezTo>
                  <a:cubicBezTo>
                    <a:pt x="179" y="125"/>
                    <a:pt x="200" y="105"/>
                    <a:pt x="200" y="80"/>
                  </a:cubicBezTo>
                  <a:cubicBezTo>
                    <a:pt x="200" y="55"/>
                    <a:pt x="179" y="35"/>
                    <a:pt x="152" y="35"/>
                  </a:cubicBezTo>
                </a:path>
              </a:pathLst>
            </a:custGeom>
            <a:solidFill>
              <a:schemeClr val="accent3">
                <a:lumMod val="95000"/>
              </a:schemeClr>
            </a:solidFill>
            <a:ln>
              <a:solidFill>
                <a:srgbClr val="0070C0"/>
              </a:solidFill>
            </a:ln>
          </p:spPr>
          <p:txBody>
            <a:bodyPr anchor="ctr">
              <a:scene3d>
                <a:camera prst="orthographicFront"/>
                <a:lightRig rig="soft" dir="t">
                  <a:rot lat="0" lon="0" rev="15600000"/>
                </a:lightRig>
              </a:scene3d>
              <a:sp3d extrusionH="57150" prstMaterial="softEdge">
                <a:bevelT w="25400" h="38100"/>
              </a:sp3d>
            </a:bodyPr>
            <a:lstStyle/>
            <a:p>
              <a:pPr algn="ctr" defTabSz="1218565">
                <a:defRPr/>
              </a:pPr>
              <a:r>
                <a:rPr lang="en-US" altLang="zh-CN" sz="1400" i="0" dirty="0">
                  <a:solidFill>
                    <a:schemeClr val="accent4"/>
                  </a:solidFill>
                  <a:effectLst/>
                  <a:latin typeface="微软雅黑" panose="020B0503020204020204" charset="-122"/>
                  <a:ea typeface="微软雅黑" panose="020B0503020204020204" charset="-122"/>
                  <a:cs typeface="Arial Unicode MS" panose="020B0604020202020204" charset="-122"/>
                </a:rPr>
                <a:t>5</a:t>
              </a:r>
              <a:r>
                <a:rPr lang="en-US" altLang="zh-CN" sz="1400" b="0" i="0" dirty="0" smtClean="0">
                  <a:solidFill>
                    <a:schemeClr val="accent4"/>
                  </a:solidFill>
                  <a:effectLst/>
                  <a:latin typeface="微软雅黑" panose="020B0503020204020204" charset="-122"/>
                  <a:ea typeface="微软雅黑" panose="020B0503020204020204" charset="-122"/>
                  <a:cs typeface="Arial Unicode MS" panose="020B0604020202020204" charset="-122"/>
                </a:rPr>
                <a:t>G </a:t>
              </a:r>
              <a:r>
                <a:rPr lang="zh-CN" altLang="en-US" sz="1400" b="0" i="0" dirty="0" smtClean="0">
                  <a:solidFill>
                    <a:schemeClr val="accent4"/>
                  </a:solidFill>
                  <a:effectLst/>
                  <a:latin typeface="微软雅黑" panose="020B0503020204020204" charset="-122"/>
                  <a:ea typeface="微软雅黑" panose="020B0503020204020204" charset="-122"/>
                  <a:cs typeface="Arial Unicode MS" panose="020B0604020202020204" charset="-122"/>
                </a:rPr>
                <a:t>核心网</a:t>
              </a:r>
              <a:endParaRPr lang="zh-CN" altLang="en-US" sz="1400" b="0" i="0" dirty="0" smtClean="0">
                <a:solidFill>
                  <a:schemeClr val="accent4"/>
                </a:solidFill>
                <a:effectLst/>
                <a:latin typeface="微软雅黑" panose="020B0503020204020204" charset="-122"/>
                <a:ea typeface="微软雅黑" panose="020B0503020204020204" charset="-122"/>
                <a:cs typeface="Arial Unicode MS" panose="020B0604020202020204" charset="-122"/>
              </a:endParaRPr>
            </a:p>
          </p:txBody>
        </p:sp>
        <p:sp>
          <p:nvSpPr>
            <p:cNvPr id="37" name="文本框 123"/>
            <p:cNvSpPr txBox="1"/>
            <p:nvPr/>
          </p:nvSpPr>
          <p:spPr bwMode="auto">
            <a:xfrm>
              <a:off x="8241974" y="2858143"/>
              <a:ext cx="511529" cy="230562"/>
            </a:xfrm>
            <a:prstGeom prst="rect">
              <a:avLst/>
            </a:prstGeom>
            <a:solidFill>
              <a:schemeClr val="accent3">
                <a:lumMod val="95000"/>
              </a:schemeClr>
            </a:solidFill>
            <a:ln>
              <a:noFill/>
            </a:ln>
          </p:spPr>
          <p:txBody>
            <a:bodyPr wrap="square" lIns="0" rIns="0" anchor="t">
              <a:spAutoFit/>
              <a:scene3d>
                <a:camera prst="orthographicFront"/>
                <a:lightRig rig="soft" dir="t">
                  <a:rot lat="0" lon="0" rev="15600000"/>
                </a:lightRig>
              </a:scene3d>
              <a:sp3d extrusionH="57150" prstMaterial="softEdge">
                <a:bevelT w="25400" h="38100"/>
              </a:sp3d>
            </a:bodyPr>
            <a:lstStyle/>
            <a:p>
              <a:pPr lvl="0" algn="ctr" defTabSz="685165">
                <a:buClrTx/>
                <a:buSzTx/>
                <a:defRPr/>
              </a:pPr>
              <a:r>
                <a:rPr lang="en-US" altLang="zh-CN" sz="1200" dirty="0">
                  <a:solidFill>
                    <a:schemeClr val="accent4"/>
                  </a:solidFill>
                  <a:effectLst/>
                  <a:latin typeface="微软雅黑" panose="020B0503020204020204" charset="-122"/>
                  <a:ea typeface="微软雅黑" panose="020B0503020204020204" charset="-122"/>
                  <a:sym typeface="+mn-ea"/>
                </a:rPr>
                <a:t>NG-C</a:t>
              </a:r>
              <a:endParaRPr lang="en-US" altLang="zh-CN" sz="1200" dirty="0">
                <a:solidFill>
                  <a:schemeClr val="accent4"/>
                </a:solidFill>
                <a:effectLst/>
                <a:latin typeface="微软雅黑" panose="020B0503020204020204" charset="-122"/>
                <a:ea typeface="微软雅黑" panose="020B0503020204020204" charset="-122"/>
                <a:sym typeface="+mn-ea"/>
              </a:endParaRPr>
            </a:p>
          </p:txBody>
        </p:sp>
        <p:cxnSp>
          <p:nvCxnSpPr>
            <p:cNvPr id="38" name="直接连接符 37"/>
            <p:cNvCxnSpPr/>
            <p:nvPr/>
          </p:nvCxnSpPr>
          <p:spPr>
            <a:xfrm flipH="1">
              <a:off x="7727195" y="3720680"/>
              <a:ext cx="0" cy="306387"/>
            </a:xfrm>
            <a:prstGeom prst="line">
              <a:avLst/>
            </a:prstGeom>
            <a:noFill/>
            <a:ln w="28575" cap="flat" cmpd="sng" algn="ctr">
              <a:solidFill>
                <a:srgbClr val="0070C0"/>
              </a:solidFill>
              <a:prstDash val="solid"/>
              <a:headEnd type="triangle" w="med" len="med"/>
              <a:tailEnd type="triangle" w="med" len="med"/>
            </a:ln>
            <a:effectLst/>
          </p:spPr>
        </p:cxnSp>
        <p:sp>
          <p:nvSpPr>
            <p:cNvPr id="39" name="文本框 123"/>
            <p:cNvSpPr txBox="1"/>
            <p:nvPr/>
          </p:nvSpPr>
          <p:spPr>
            <a:xfrm>
              <a:off x="8992476" y="2903116"/>
              <a:ext cx="405150" cy="230562"/>
            </a:xfrm>
            <a:prstGeom prst="rect">
              <a:avLst/>
            </a:prstGeom>
            <a:solidFill>
              <a:schemeClr val="accent3">
                <a:lumMod val="95000"/>
              </a:schemeClr>
            </a:solidFill>
            <a:ln>
              <a:noFill/>
            </a:ln>
          </p:spPr>
          <p:txBody>
            <a:bodyPr wrap="square" lIns="0" rIns="0">
              <a:spAutoFit/>
              <a:scene3d>
                <a:camera prst="orthographicFront"/>
                <a:lightRig rig="soft" dir="t">
                  <a:rot lat="0" lon="0" rev="15600000"/>
                </a:lightRig>
              </a:scene3d>
              <a:sp3d extrusionH="57150" prstMaterial="softEdge">
                <a:bevelT w="25400" h="38100"/>
              </a:sp3d>
            </a:bodyPr>
            <a:lstStyle/>
            <a:p>
              <a:pPr algn="ctr" defTabSz="685165">
                <a:defRPr/>
              </a:pPr>
              <a:r>
                <a:rPr lang="en-US" altLang="zh-CN" sz="1200" i="0" dirty="0">
                  <a:solidFill>
                    <a:schemeClr val="accent4"/>
                  </a:solidFill>
                  <a:effectLst/>
                  <a:latin typeface="微软雅黑" panose="020B0503020204020204" charset="-122"/>
                  <a:ea typeface="微软雅黑" panose="020B0503020204020204" charset="-122"/>
                </a:rPr>
                <a:t>NG-U</a:t>
              </a:r>
              <a:endParaRPr lang="en-US" altLang="zh-CN" sz="1200" i="0" dirty="0">
                <a:solidFill>
                  <a:schemeClr val="accent4"/>
                </a:solidFill>
                <a:effectLst/>
                <a:latin typeface="微软雅黑" panose="020B0503020204020204" charset="-122"/>
                <a:ea typeface="微软雅黑" panose="020B0503020204020204" charset="-122"/>
              </a:endParaRPr>
            </a:p>
          </p:txBody>
        </p:sp>
        <p:cxnSp>
          <p:nvCxnSpPr>
            <p:cNvPr id="40" name="直接连接符 39"/>
            <p:cNvCxnSpPr/>
            <p:nvPr/>
          </p:nvCxnSpPr>
          <p:spPr bwMode="auto">
            <a:xfrm>
              <a:off x="9624394" y="4166767"/>
              <a:ext cx="246063" cy="0"/>
            </a:xfrm>
            <a:prstGeom prst="line">
              <a:avLst/>
            </a:prstGeom>
            <a:noFill/>
            <a:ln w="19050" cap="flat" cmpd="sng" algn="ctr">
              <a:solidFill>
                <a:srgbClr val="0070C0"/>
              </a:solidFill>
              <a:prstDash val="solid"/>
              <a:round/>
              <a:headEnd type="none" w="med" len="med"/>
              <a:tailEnd type="none" w="med" len="med"/>
            </a:ln>
            <a:effectLst/>
          </p:spPr>
        </p:cxnSp>
        <p:cxnSp>
          <p:nvCxnSpPr>
            <p:cNvPr id="41" name="直接连接符 40"/>
            <p:cNvCxnSpPr/>
            <p:nvPr/>
          </p:nvCxnSpPr>
          <p:spPr bwMode="auto">
            <a:xfrm>
              <a:off x="9624394" y="4020716"/>
              <a:ext cx="246063" cy="0"/>
            </a:xfrm>
            <a:prstGeom prst="line">
              <a:avLst/>
            </a:prstGeom>
            <a:noFill/>
            <a:ln w="19050" cap="flat" cmpd="sng" algn="ctr">
              <a:solidFill>
                <a:srgbClr val="0070C0"/>
              </a:solidFill>
              <a:prstDash val="dash"/>
              <a:round/>
              <a:headEnd type="none" w="med" len="med"/>
              <a:tailEnd type="none" w="med" len="med"/>
            </a:ln>
            <a:effectLst/>
          </p:spPr>
        </p:cxnSp>
        <p:sp>
          <p:nvSpPr>
            <p:cNvPr id="42" name="TextBox 71"/>
            <p:cNvSpPr txBox="1"/>
            <p:nvPr/>
          </p:nvSpPr>
          <p:spPr>
            <a:xfrm>
              <a:off x="9870455" y="3880073"/>
              <a:ext cx="511896" cy="213562"/>
            </a:xfrm>
            <a:prstGeom prst="rect">
              <a:avLst/>
            </a:prstGeom>
            <a:solidFill>
              <a:schemeClr val="accent3">
                <a:lumMod val="95000"/>
              </a:schemeClr>
            </a:solidFill>
            <a:ln>
              <a:noFill/>
            </a:ln>
          </p:spPr>
          <p:txBody>
            <a:bodyPr wrap="none">
              <a:spAutoFit/>
              <a:scene3d>
                <a:camera prst="orthographicFront"/>
                <a:lightRig rig="soft" dir="t">
                  <a:rot lat="0" lon="0" rev="15600000"/>
                </a:lightRig>
              </a:scene3d>
              <a:sp3d extrusionH="57150" prstMaterial="softEdge">
                <a:bevelT w="25400" h="38100"/>
              </a:sp3d>
            </a:bodyPr>
            <a:lstStyle/>
            <a:p>
              <a:pPr defTabSz="685165">
                <a:defRPr/>
              </a:pPr>
              <a:r>
                <a:rPr lang="zh-CN" altLang="en-US" sz="1065" i="0" dirty="0" smtClean="0">
                  <a:solidFill>
                    <a:schemeClr val="accent4"/>
                  </a:solidFill>
                  <a:effectLst/>
                  <a:latin typeface="微软雅黑" panose="020B0503020204020204" charset="-122"/>
                  <a:ea typeface="微软雅黑" panose="020B0503020204020204" charset="-122"/>
                </a:rPr>
                <a:t>控制面</a:t>
              </a:r>
              <a:endParaRPr lang="zh-CN" altLang="en-US" sz="1065" i="0" dirty="0" smtClean="0">
                <a:solidFill>
                  <a:schemeClr val="accent4"/>
                </a:solidFill>
                <a:effectLst/>
                <a:latin typeface="微软雅黑" panose="020B0503020204020204" charset="-122"/>
                <a:ea typeface="微软雅黑" panose="020B0503020204020204" charset="-122"/>
              </a:endParaRPr>
            </a:p>
          </p:txBody>
        </p:sp>
        <p:sp>
          <p:nvSpPr>
            <p:cNvPr id="43" name="TextBox 72"/>
            <p:cNvSpPr txBox="1"/>
            <p:nvPr/>
          </p:nvSpPr>
          <p:spPr>
            <a:xfrm>
              <a:off x="9870457" y="4055518"/>
              <a:ext cx="554829" cy="230562"/>
            </a:xfrm>
            <a:prstGeom prst="rect">
              <a:avLst/>
            </a:prstGeom>
            <a:solidFill>
              <a:schemeClr val="accent3">
                <a:lumMod val="95000"/>
              </a:schemeClr>
            </a:solidFill>
            <a:ln>
              <a:noFill/>
            </a:ln>
          </p:spPr>
          <p:txBody>
            <a:bodyPr wrap="none">
              <a:spAutoFit/>
              <a:scene3d>
                <a:camera prst="orthographicFront"/>
                <a:lightRig rig="soft" dir="t">
                  <a:rot lat="0" lon="0" rev="15600000"/>
                </a:lightRig>
              </a:scene3d>
              <a:sp3d extrusionH="57150" prstMaterial="softEdge">
                <a:bevelT w="25400" h="38100"/>
              </a:sp3d>
            </a:bodyPr>
            <a:lstStyle/>
            <a:p>
              <a:pPr defTabSz="685165">
                <a:defRPr/>
              </a:pPr>
              <a:r>
                <a:rPr lang="zh-CN" altLang="en-US" sz="1200" i="0" dirty="0" smtClean="0">
                  <a:solidFill>
                    <a:schemeClr val="accent4"/>
                  </a:solidFill>
                  <a:effectLst/>
                  <a:latin typeface="微软雅黑" panose="020B0503020204020204" charset="-122"/>
                  <a:ea typeface="微软雅黑" panose="020B0503020204020204" charset="-122"/>
                </a:rPr>
                <a:t>用户面</a:t>
              </a:r>
              <a:endParaRPr lang="zh-CN" altLang="en-US" sz="1200" i="0" dirty="0" smtClean="0">
                <a:solidFill>
                  <a:schemeClr val="accent4"/>
                </a:solidFill>
                <a:effectLst/>
                <a:latin typeface="微软雅黑" panose="020B0503020204020204" charset="-122"/>
                <a:ea typeface="微软雅黑" panose="020B0503020204020204" charset="-122"/>
              </a:endParaRPr>
            </a:p>
          </p:txBody>
        </p:sp>
        <p:grpSp>
          <p:nvGrpSpPr>
            <p:cNvPr id="44" name="PA_2222"/>
            <p:cNvGrpSpPr/>
            <p:nvPr>
              <p:custDataLst>
                <p:tags r:id="rId1"/>
              </p:custDataLst>
            </p:nvPr>
          </p:nvGrpSpPr>
          <p:grpSpPr bwMode="auto">
            <a:xfrm>
              <a:off x="7573208" y="4066755"/>
              <a:ext cx="315913" cy="339725"/>
              <a:chOff x="29971035" y="7326509"/>
              <a:chExt cx="698984" cy="748193"/>
            </a:xfrm>
            <a:solidFill>
              <a:schemeClr val="accent3">
                <a:lumMod val="95000"/>
              </a:schemeClr>
            </a:solidFill>
          </p:grpSpPr>
          <p:sp>
            <p:nvSpPr>
              <p:cNvPr id="45" name="椭圆 44"/>
              <p:cNvSpPr/>
              <p:nvPr/>
            </p:nvSpPr>
            <p:spPr>
              <a:xfrm>
                <a:off x="29971035" y="7906883"/>
                <a:ext cx="698984" cy="167819"/>
              </a:xfrm>
              <a:prstGeom prst="ellipse">
                <a:avLst/>
              </a:prstGeom>
              <a:grpFill/>
              <a:ln w="12700" cap="flat" cmpd="sng" algn="ctr">
                <a:solidFill>
                  <a:srgbClr val="0070C0"/>
                </a:solidFill>
                <a:prstDash val="solid"/>
                <a:miter lim="800000"/>
              </a:ln>
              <a:effectLst/>
            </p:spPr>
            <p:txBody>
              <a:bodyPr anchor="ctr"/>
              <a:lstStyle/>
              <a:p>
                <a:pPr algn="ctr" defTabSz="207010" fontAlgn="auto">
                  <a:spcBef>
                    <a:spcPts val="0"/>
                  </a:spcBef>
                  <a:spcAft>
                    <a:spcPts val="0"/>
                  </a:spcAft>
                  <a:defRPr/>
                </a:pPr>
                <a:endParaRPr lang="zh-CN" altLang="en-US" sz="1000" i="0" kern="0">
                  <a:latin typeface="微软雅黑" panose="020B0503020204020204" charset="-122"/>
                  <a:ea typeface="微软雅黑" panose="020B0503020204020204" charset="-122"/>
                </a:endParaRPr>
              </a:p>
            </p:txBody>
          </p:sp>
          <p:pic>
            <p:nvPicPr>
              <p:cNvPr id="46" name="图片 16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53381" y="7326509"/>
                <a:ext cx="342482" cy="656424"/>
              </a:xfrm>
              <a:prstGeom prst="rect">
                <a:avLst/>
              </a:prstGeom>
              <a:grpFill/>
              <a:ln w="9525">
                <a:solidFill>
                  <a:srgbClr val="0070C0"/>
                </a:solidFill>
                <a:miter lim="800000"/>
                <a:headEnd/>
                <a:tailEnd/>
              </a:ln>
            </p:spPr>
          </p:pic>
        </p:grpSp>
        <p:grpSp>
          <p:nvGrpSpPr>
            <p:cNvPr id="47" name="PA_2222"/>
            <p:cNvGrpSpPr/>
            <p:nvPr>
              <p:custDataLst>
                <p:tags r:id="rId3"/>
              </p:custDataLst>
            </p:nvPr>
          </p:nvGrpSpPr>
          <p:grpSpPr bwMode="auto">
            <a:xfrm>
              <a:off x="8670169" y="4074692"/>
              <a:ext cx="315912" cy="339725"/>
              <a:chOff x="29971035" y="7326509"/>
              <a:chExt cx="698984" cy="748193"/>
            </a:xfrm>
            <a:solidFill>
              <a:schemeClr val="accent3">
                <a:lumMod val="95000"/>
              </a:schemeClr>
            </a:solidFill>
          </p:grpSpPr>
          <p:sp>
            <p:nvSpPr>
              <p:cNvPr id="48" name="椭圆 47"/>
              <p:cNvSpPr/>
              <p:nvPr/>
            </p:nvSpPr>
            <p:spPr>
              <a:xfrm>
                <a:off x="29971035" y="7906883"/>
                <a:ext cx="698984" cy="167819"/>
              </a:xfrm>
              <a:prstGeom prst="ellipse">
                <a:avLst/>
              </a:prstGeom>
              <a:grpFill/>
              <a:ln w="12700" cap="flat" cmpd="sng" algn="ctr">
                <a:solidFill>
                  <a:srgbClr val="0070C0"/>
                </a:solidFill>
                <a:prstDash val="solid"/>
                <a:miter lim="800000"/>
              </a:ln>
              <a:effectLst/>
            </p:spPr>
            <p:txBody>
              <a:bodyPr anchor="ctr"/>
              <a:lstStyle/>
              <a:p>
                <a:pPr algn="ctr" defTabSz="207010" fontAlgn="auto">
                  <a:spcBef>
                    <a:spcPts val="0"/>
                  </a:spcBef>
                  <a:spcAft>
                    <a:spcPts val="0"/>
                  </a:spcAft>
                  <a:defRPr/>
                </a:pPr>
                <a:endParaRPr lang="zh-CN" altLang="en-US" sz="1000" i="0" kern="0">
                  <a:latin typeface="微软雅黑" panose="020B0503020204020204" charset="-122"/>
                  <a:ea typeface="微软雅黑" panose="020B0503020204020204" charset="-122"/>
                </a:endParaRPr>
              </a:p>
            </p:txBody>
          </p:sp>
          <p:pic>
            <p:nvPicPr>
              <p:cNvPr id="49" name="图片 16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53381" y="7326509"/>
                <a:ext cx="342482" cy="656424"/>
              </a:xfrm>
              <a:prstGeom prst="rect">
                <a:avLst/>
              </a:prstGeom>
              <a:grpFill/>
              <a:ln w="9525">
                <a:solidFill>
                  <a:srgbClr val="0070C0"/>
                </a:solidFill>
                <a:miter lim="800000"/>
                <a:headEnd/>
                <a:tailEnd/>
              </a:ln>
            </p:spPr>
          </p:pic>
        </p:grpSp>
      </p:grpSp>
      <p:grpSp>
        <p:nvGrpSpPr>
          <p:cNvPr id="2" name="组合 1"/>
          <p:cNvGrpSpPr/>
          <p:nvPr/>
        </p:nvGrpSpPr>
        <p:grpSpPr>
          <a:xfrm>
            <a:off x="1042277" y="1556987"/>
            <a:ext cx="5031740" cy="4670214"/>
            <a:chOff x="1279785" y="2152230"/>
            <a:chExt cx="4078483" cy="3920489"/>
          </a:xfrm>
        </p:grpSpPr>
        <p:sp>
          <p:nvSpPr>
            <p:cNvPr id="6" name="Rectangle 214"/>
            <p:cNvSpPr/>
            <p:nvPr/>
          </p:nvSpPr>
          <p:spPr>
            <a:xfrm>
              <a:off x="1279785" y="2152230"/>
              <a:ext cx="4078483" cy="3920489"/>
            </a:xfrm>
            <a:prstGeom prst="rect">
              <a:avLst/>
            </a:prstGeom>
            <a:solidFill>
              <a:schemeClr val="bg1">
                <a:lumMod val="95000"/>
              </a:schemeClr>
            </a:solidFill>
            <a:ln w="25400" cap="flat" cmpd="sng" algn="ctr">
              <a:noFill/>
              <a:prstDash val="solid"/>
            </a:ln>
            <a:effectLst>
              <a:outerShdw blurRad="12700" algn="ctr" rotWithShape="0">
                <a:schemeClr val="bg1">
                  <a:alpha val="26000"/>
                </a:schemeClr>
              </a:outerShdw>
            </a:effectLst>
          </p:spPr>
          <p:txBody>
            <a:bodyPr anchor="ctr"/>
            <a:lstStyle/>
            <a:p>
              <a:pPr algn="ctr" defTabSz="913765">
                <a:defRPr/>
              </a:pPr>
              <a:endParaRPr lang="en-US" altLang="en-US" sz="1000" i="0" kern="0" dirty="0">
                <a:latin typeface="微软雅黑" panose="020B0503020204020204" charset="-122"/>
                <a:ea typeface="微软雅黑" panose="020B0503020204020204" charset="-122"/>
              </a:endParaRPr>
            </a:p>
          </p:txBody>
        </p:sp>
        <p:sp>
          <p:nvSpPr>
            <p:cNvPr id="8" name="文本框 97"/>
            <p:cNvSpPr txBox="1">
              <a:spLocks noChangeArrowheads="1"/>
            </p:cNvSpPr>
            <p:nvPr/>
          </p:nvSpPr>
          <p:spPr bwMode="auto">
            <a:xfrm>
              <a:off x="1279785" y="4420939"/>
              <a:ext cx="3955642" cy="162690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212725" indent="-212725" defTabSz="911225">
                <a:defRPr>
                  <a:solidFill>
                    <a:schemeClr val="tx1"/>
                  </a:solidFill>
                  <a:latin typeface="Arial" panose="020B0604020202020204" pitchFamily="34" charset="0"/>
                  <a:ea typeface="宋体" panose="02010600030101010101" pitchFamily="2" charset="-122"/>
                </a:defRPr>
              </a:lvl1pPr>
              <a:lvl2pPr marL="742950" indent="-285750" defTabSz="911225">
                <a:defRPr>
                  <a:solidFill>
                    <a:schemeClr val="tx1"/>
                  </a:solidFill>
                  <a:latin typeface="Arial" panose="020B0604020202020204" pitchFamily="34" charset="0"/>
                  <a:ea typeface="宋体" panose="02010600030101010101" pitchFamily="2" charset="-122"/>
                </a:defRPr>
              </a:lvl2pPr>
              <a:lvl3pPr marL="1143000" indent="-228600" defTabSz="911225">
                <a:defRPr>
                  <a:solidFill>
                    <a:schemeClr val="tx1"/>
                  </a:solidFill>
                  <a:latin typeface="Arial" panose="020B0604020202020204" pitchFamily="34" charset="0"/>
                  <a:ea typeface="宋体" panose="02010600030101010101" pitchFamily="2" charset="-122"/>
                </a:defRPr>
              </a:lvl3pPr>
              <a:lvl4pPr marL="1600200" indent="-228600" defTabSz="911225">
                <a:defRPr>
                  <a:solidFill>
                    <a:schemeClr val="tx1"/>
                  </a:solidFill>
                  <a:latin typeface="Arial" panose="020B0604020202020204" pitchFamily="34" charset="0"/>
                  <a:ea typeface="宋体" panose="02010600030101010101" pitchFamily="2" charset="-122"/>
                </a:defRPr>
              </a:lvl4pPr>
              <a:lvl5pPr marL="2057400" indent="-228600" defTabSz="911225">
                <a:defRPr>
                  <a:solidFill>
                    <a:schemeClr val="tx1"/>
                  </a:solidFill>
                  <a:latin typeface="Arial" panose="020B0604020202020204" pitchFamily="34" charset="0"/>
                  <a:ea typeface="宋体" panose="02010600030101010101" pitchFamily="2" charset="-122"/>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Font typeface="Arial" panose="020B0604020202020204" pitchFamily="34" charset="0"/>
                <a:buChar char="•"/>
              </a:pPr>
              <a:r>
                <a:rPr lang="zh-CN" altLang="en-US" sz="1600" i="0" dirty="0" smtClean="0">
                  <a:latin typeface="微软雅黑" panose="020B0503020204020204" charset="-122"/>
                  <a:ea typeface="微软雅黑" panose="020B0503020204020204" charset="-122"/>
                  <a:cs typeface="微软雅黑" panose="020B0503020204020204" charset="-122"/>
                </a:rPr>
                <a:t>以现有的LTE接入和核心网作为移动性管理和覆盖的锚点，新增5G接入的组网方式</a:t>
              </a:r>
              <a:endParaRPr lang="zh-CN" altLang="en-US" sz="1600" i="0" dirty="0" smtClean="0">
                <a:latin typeface="微软雅黑" panose="020B0503020204020204" charset="-122"/>
                <a:ea typeface="微软雅黑" panose="020B0503020204020204" charset="-122"/>
                <a:cs typeface="微软雅黑" panose="020B0503020204020204" charset="-122"/>
              </a:endParaRPr>
            </a:p>
            <a:p>
              <a:pPr>
                <a:lnSpc>
                  <a:spcPct val="150000"/>
                </a:lnSpc>
                <a:buFont typeface="Arial" panose="020B0604020202020204" pitchFamily="34" charset="0"/>
                <a:buChar char="•"/>
              </a:pPr>
              <a:r>
                <a:rPr lang="zh-CN" altLang="en-US" sz="1600" i="0" dirty="0" smtClean="0">
                  <a:latin typeface="微软雅黑" panose="020B0503020204020204" charset="-122"/>
                  <a:ea typeface="微软雅黑" panose="020B0503020204020204" charset="-122"/>
                  <a:cs typeface="微软雅黑" panose="020B0503020204020204" charset="-122"/>
                </a:rPr>
                <a:t>支持</a:t>
              </a:r>
              <a:r>
                <a:rPr lang="en-US" altLang="zh-CN" sz="1600" i="0" dirty="0" err="1">
                  <a:latin typeface="微软雅黑" panose="020B0503020204020204" charset="-122"/>
                  <a:ea typeface="微软雅黑" panose="020B0503020204020204" charset="-122"/>
                  <a:cs typeface="微软雅黑" panose="020B0503020204020204" charset="-122"/>
                </a:rPr>
                <a:t>eMBB</a:t>
              </a:r>
              <a:r>
                <a:rPr lang="en-US" altLang="zh-CN" sz="1600" i="0" dirty="0" smtClean="0">
                  <a:latin typeface="微软雅黑" panose="020B0503020204020204" charset="-122"/>
                  <a:ea typeface="微软雅黑" panose="020B0503020204020204" charset="-122"/>
                  <a:cs typeface="微软雅黑" panose="020B0503020204020204" charset="-122"/>
                </a:rPr>
                <a:t> </a:t>
              </a:r>
              <a:endParaRPr lang="en-US" altLang="zh-CN" sz="1600" i="0" dirty="0" smtClean="0">
                <a:latin typeface="微软雅黑" panose="020B0503020204020204" charset="-122"/>
                <a:ea typeface="微软雅黑" panose="020B0503020204020204" charset="-122"/>
                <a:cs typeface="微软雅黑" panose="020B0503020204020204" charset="-122"/>
              </a:endParaRPr>
            </a:p>
            <a:p>
              <a:pPr>
                <a:lnSpc>
                  <a:spcPct val="150000"/>
                </a:lnSpc>
                <a:buFont typeface="Arial" panose="020B0604020202020204" pitchFamily="34" charset="0"/>
                <a:buChar char="•"/>
              </a:pPr>
              <a:r>
                <a:rPr lang="en-US" altLang="zh-CN" sz="1600" i="0" dirty="0" smtClean="0">
                  <a:latin typeface="微软雅黑" panose="020B0503020204020204" charset="-122"/>
                  <a:ea typeface="微软雅黑" panose="020B0503020204020204" charset="-122"/>
                  <a:cs typeface="微软雅黑" panose="020B0503020204020204" charset="-122"/>
                </a:rPr>
                <a:t>5G</a:t>
              </a:r>
              <a:r>
                <a:rPr lang="zh-CN" altLang="en-US" sz="1600" i="0" dirty="0" smtClean="0">
                  <a:latin typeface="微软雅黑" panose="020B0503020204020204" charset="-122"/>
                  <a:ea typeface="微软雅黑" panose="020B0503020204020204" charset="-122"/>
                  <a:cs typeface="微软雅黑" panose="020B0503020204020204" charset="-122"/>
                </a:rPr>
                <a:t>叠加于</a:t>
              </a:r>
              <a:r>
                <a:rPr lang="en-US" altLang="zh-CN" sz="1600" i="0" dirty="0" smtClean="0">
                  <a:latin typeface="微软雅黑" panose="020B0503020204020204" charset="-122"/>
                  <a:ea typeface="微软雅黑" panose="020B0503020204020204" charset="-122"/>
                  <a:cs typeface="微软雅黑" panose="020B0503020204020204" charset="-122"/>
                </a:rPr>
                <a:t>4G</a:t>
              </a:r>
              <a:r>
                <a:rPr lang="zh-CN" altLang="en-US" sz="1600" i="0" dirty="0" smtClean="0">
                  <a:latin typeface="微软雅黑" panose="020B0503020204020204" charset="-122"/>
                  <a:ea typeface="微软雅黑" panose="020B0503020204020204" charset="-122"/>
                  <a:cs typeface="微软雅黑" panose="020B0503020204020204" charset="-122"/>
                </a:rPr>
                <a:t>网络上，无需提供连续覆盖</a:t>
              </a:r>
              <a:endParaRPr lang="zh-CN" altLang="en-US" sz="1600" i="0" dirty="0" smtClean="0">
                <a:latin typeface="微软雅黑" panose="020B0503020204020204" charset="-122"/>
                <a:ea typeface="微软雅黑" panose="020B0503020204020204" charset="-122"/>
                <a:cs typeface="微软雅黑" panose="020B0503020204020204" charset="-122"/>
              </a:endParaRPr>
            </a:p>
            <a:p>
              <a:pPr>
                <a:lnSpc>
                  <a:spcPct val="150000"/>
                </a:lnSpc>
                <a:buFont typeface="Arial" panose="020B0604020202020204" pitchFamily="34" charset="0"/>
                <a:buChar char="•"/>
              </a:pPr>
              <a:r>
                <a:rPr lang="en-US" altLang="zh-CN" sz="1600" b="0" i="0" dirty="0">
                  <a:latin typeface="微软雅黑" panose="020B0503020204020204" charset="-122"/>
                  <a:ea typeface="微软雅黑" panose="020B0503020204020204" charset="-122"/>
                  <a:cs typeface="微软雅黑" panose="020B0503020204020204" charset="-122"/>
                </a:rPr>
                <a:t>引入双连接概念，用户面可选择走主站或者从站</a:t>
              </a:r>
              <a:endParaRPr lang="en-US" altLang="zh-CN" sz="1600" b="0" i="0" dirty="0">
                <a:latin typeface="微软雅黑" panose="020B0503020204020204" charset="-122"/>
                <a:ea typeface="微软雅黑" panose="020B0503020204020204" charset="-122"/>
                <a:cs typeface="微软雅黑" panose="020B0503020204020204" charset="-122"/>
              </a:endParaRPr>
            </a:p>
          </p:txBody>
        </p:sp>
        <p:sp>
          <p:nvSpPr>
            <p:cNvPr id="11" name="椭圆 10"/>
            <p:cNvSpPr/>
            <p:nvPr/>
          </p:nvSpPr>
          <p:spPr bwMode="auto">
            <a:xfrm>
              <a:off x="1808423" y="3376192"/>
              <a:ext cx="2455863" cy="512763"/>
            </a:xfrm>
            <a:prstGeom prst="ellipse">
              <a:avLst/>
            </a:prstGeom>
            <a:solidFill>
              <a:srgbClr val="00B0F0">
                <a:alpha val="70000"/>
              </a:srgbClr>
            </a:solidFill>
            <a:ln>
              <a:solidFill>
                <a:srgbClr val="0070C0"/>
              </a:solidFill>
            </a:ln>
            <a:effectLst/>
          </p:spPr>
          <p:txBody>
            <a:bodyPr lIns="91368" tIns="45684" rIns="91368" bIns="45684"/>
            <a:lstStyle/>
            <a:p>
              <a:pPr defTabSz="913765">
                <a:buClr>
                  <a:srgbClr val="CC9900"/>
                </a:buClr>
                <a:defRPr/>
              </a:pPr>
              <a:r>
                <a:rPr lang="en-US" altLang="zh-CN" sz="1600" i="0" dirty="0">
                  <a:latin typeface="微软雅黑" panose="020B0503020204020204" charset="-122"/>
                  <a:ea typeface="微软雅黑" panose="020B0503020204020204" charset="-122"/>
                </a:rPr>
                <a:t>LTE</a:t>
              </a:r>
              <a:endParaRPr lang="en-US" altLang="zh-CN" sz="1600" i="0" dirty="0">
                <a:latin typeface="微软雅黑" panose="020B0503020204020204" charset="-122"/>
                <a:ea typeface="微软雅黑" panose="020B0503020204020204" charset="-122"/>
              </a:endParaRPr>
            </a:p>
          </p:txBody>
        </p:sp>
        <p:cxnSp>
          <p:nvCxnSpPr>
            <p:cNvPr id="12" name="直接连接符 11"/>
            <p:cNvCxnSpPr/>
            <p:nvPr/>
          </p:nvCxnSpPr>
          <p:spPr bwMode="auto">
            <a:xfrm rot="5400000" flipV="1">
              <a:off x="2165612" y="3023767"/>
              <a:ext cx="809625" cy="0"/>
            </a:xfrm>
            <a:prstGeom prst="line">
              <a:avLst/>
            </a:prstGeom>
            <a:noFill/>
            <a:ln w="19050" cap="flat" cmpd="sng" algn="ctr">
              <a:solidFill>
                <a:srgbClr val="0070C0"/>
              </a:solidFill>
              <a:prstDash val="dash"/>
              <a:round/>
              <a:headEnd type="none" w="med" len="med"/>
              <a:tailEnd type="none" w="med" len="med"/>
            </a:ln>
            <a:effectLst/>
          </p:spPr>
        </p:cxnSp>
        <p:sp>
          <p:nvSpPr>
            <p:cNvPr id="13" name="文本框 123"/>
            <p:cNvSpPr txBox="1"/>
            <p:nvPr/>
          </p:nvSpPr>
          <p:spPr>
            <a:xfrm>
              <a:off x="2568372" y="2761580"/>
              <a:ext cx="588963" cy="231349"/>
            </a:xfrm>
            <a:prstGeom prst="rect">
              <a:avLst/>
            </a:prstGeom>
            <a:noFill/>
            <a:ln>
              <a:noFill/>
            </a:ln>
          </p:spPr>
          <p:txBody>
            <a:bodyPr>
              <a:spAutoFit/>
              <a:scene3d>
                <a:camera prst="orthographicFront"/>
                <a:lightRig rig="soft" dir="t">
                  <a:rot lat="0" lon="0" rev="15600000"/>
                </a:lightRig>
              </a:scene3d>
              <a:sp3d extrusionH="57150" prstMaterial="softEdge">
                <a:bevelT w="25400" h="38100"/>
              </a:sp3d>
            </a:bodyPr>
            <a:lstStyle/>
            <a:p>
              <a:pPr algn="ctr" defTabSz="685165">
                <a:defRPr/>
              </a:pPr>
              <a:r>
                <a:rPr lang="en-US" altLang="zh-CN" sz="1200" i="0" dirty="0">
                  <a:solidFill>
                    <a:schemeClr val="accent4"/>
                  </a:solidFill>
                  <a:effectLst/>
                  <a:latin typeface="微软雅黑" panose="020B0503020204020204" charset="-122"/>
                  <a:ea typeface="微软雅黑" panose="020B0503020204020204" charset="-122"/>
                </a:rPr>
                <a:t>S1</a:t>
              </a:r>
              <a:endParaRPr lang="en-US" altLang="zh-CN" sz="1200" i="0" dirty="0">
                <a:solidFill>
                  <a:schemeClr val="accent4"/>
                </a:solidFill>
                <a:effectLst/>
                <a:latin typeface="微软雅黑" panose="020B0503020204020204" charset="-122"/>
                <a:ea typeface="微软雅黑" panose="020B0503020204020204" charset="-122"/>
              </a:endParaRPr>
            </a:p>
          </p:txBody>
        </p:sp>
        <p:sp>
          <p:nvSpPr>
            <p:cNvPr id="14" name="Freeform 1509"/>
            <p:cNvSpPr>
              <a:spLocks noChangeAspect="1"/>
            </p:cNvSpPr>
            <p:nvPr/>
          </p:nvSpPr>
          <p:spPr bwMode="auto">
            <a:xfrm>
              <a:off x="2175135" y="2226841"/>
              <a:ext cx="973139" cy="396875"/>
            </a:xfrm>
            <a:custGeom>
              <a:avLst/>
              <a:gdLst>
                <a:gd name="T0" fmla="*/ 2147483647 w 200"/>
                <a:gd name="T1" fmla="*/ 2147483647 h 125"/>
                <a:gd name="T2" fmla="*/ 2147483647 w 200"/>
                <a:gd name="T3" fmla="*/ 2147483647 h 125"/>
                <a:gd name="T4" fmla="*/ 2147483647 w 200"/>
                <a:gd name="T5" fmla="*/ 0 h 125"/>
                <a:gd name="T6" fmla="*/ 2147483647 w 200"/>
                <a:gd name="T7" fmla="*/ 2147483647 h 125"/>
                <a:gd name="T8" fmla="*/ 2147483647 w 200"/>
                <a:gd name="T9" fmla="*/ 2147483647 h 125"/>
                <a:gd name="T10" fmla="*/ 2147483647 w 200"/>
                <a:gd name="T11" fmla="*/ 2147483647 h 125"/>
                <a:gd name="T12" fmla="*/ 0 w 200"/>
                <a:gd name="T13" fmla="*/ 2147483647 h 125"/>
                <a:gd name="T14" fmla="*/ 2147483647 w 200"/>
                <a:gd name="T15" fmla="*/ 2147483647 h 125"/>
                <a:gd name="T16" fmla="*/ 2147483647 w 200"/>
                <a:gd name="T17" fmla="*/ 2147483647 h 125"/>
                <a:gd name="T18" fmla="*/ 2147483647 w 200"/>
                <a:gd name="T19" fmla="*/ 2147483647 h 125"/>
                <a:gd name="T20" fmla="*/ 2147483647 w 200"/>
                <a:gd name="T21" fmla="*/ 2147483647 h 1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0"/>
                <a:gd name="T34" fmla="*/ 0 h 125"/>
                <a:gd name="T35" fmla="*/ 200 w 200"/>
                <a:gd name="T36" fmla="*/ 125 h 12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0" h="125">
                  <a:moveTo>
                    <a:pt x="152" y="35"/>
                  </a:moveTo>
                  <a:cubicBezTo>
                    <a:pt x="150" y="35"/>
                    <a:pt x="147" y="35"/>
                    <a:pt x="144" y="35"/>
                  </a:cubicBezTo>
                  <a:cubicBezTo>
                    <a:pt x="138" y="15"/>
                    <a:pt x="117" y="0"/>
                    <a:pt x="93" y="0"/>
                  </a:cubicBezTo>
                  <a:cubicBezTo>
                    <a:pt x="64" y="0"/>
                    <a:pt x="40" y="22"/>
                    <a:pt x="40" y="50"/>
                  </a:cubicBezTo>
                  <a:cubicBezTo>
                    <a:pt x="40" y="52"/>
                    <a:pt x="40" y="55"/>
                    <a:pt x="41" y="57"/>
                  </a:cubicBezTo>
                  <a:cubicBezTo>
                    <a:pt x="39" y="57"/>
                    <a:pt x="38" y="57"/>
                    <a:pt x="36" y="57"/>
                  </a:cubicBezTo>
                  <a:cubicBezTo>
                    <a:pt x="16" y="57"/>
                    <a:pt x="0" y="72"/>
                    <a:pt x="0" y="91"/>
                  </a:cubicBezTo>
                  <a:cubicBezTo>
                    <a:pt x="0" y="110"/>
                    <a:pt x="16" y="125"/>
                    <a:pt x="36" y="125"/>
                  </a:cubicBezTo>
                  <a:cubicBezTo>
                    <a:pt x="152" y="125"/>
                    <a:pt x="152" y="125"/>
                    <a:pt x="152" y="125"/>
                  </a:cubicBezTo>
                  <a:cubicBezTo>
                    <a:pt x="179" y="125"/>
                    <a:pt x="200" y="105"/>
                    <a:pt x="200" y="80"/>
                  </a:cubicBezTo>
                  <a:cubicBezTo>
                    <a:pt x="200" y="55"/>
                    <a:pt x="179" y="35"/>
                    <a:pt x="152" y="35"/>
                  </a:cubicBezTo>
                </a:path>
              </a:pathLst>
            </a:custGeom>
            <a:solidFill>
              <a:schemeClr val="bg1">
                <a:alpha val="50000"/>
              </a:schemeClr>
            </a:solidFill>
            <a:ln>
              <a:solidFill>
                <a:srgbClr val="0070C0"/>
              </a:solidFill>
            </a:ln>
          </p:spPr>
          <p:txBody>
            <a:bodyPr anchor="ctr" anchorCtr="1"/>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9435" algn="l" defTabSz="1219200" rtl="0" eaLnBrk="1" latinLnBrk="0" hangingPunct="1">
                <a:defRPr sz="2400" kern="1200">
                  <a:solidFill>
                    <a:schemeClr val="tx1"/>
                  </a:solidFill>
                  <a:latin typeface="+mn-lt"/>
                  <a:ea typeface="+mn-ea"/>
                  <a:cs typeface="+mn-cs"/>
                </a:defRPr>
              </a:lvl4pPr>
              <a:lvl5pPr marL="2439035" algn="l" defTabSz="1219200" rtl="0" eaLnBrk="1" latinLnBrk="0" hangingPunct="1">
                <a:defRPr sz="2400" kern="1200">
                  <a:solidFill>
                    <a:schemeClr val="tx1"/>
                  </a:solidFill>
                  <a:latin typeface="+mn-lt"/>
                  <a:ea typeface="+mn-ea"/>
                  <a:cs typeface="+mn-cs"/>
                </a:defRPr>
              </a:lvl5pPr>
              <a:lvl6pPr marL="3048635" algn="l" defTabSz="1219200" rtl="0" eaLnBrk="1" latinLnBrk="0" hangingPunct="1">
                <a:defRPr sz="2400" kern="1200">
                  <a:solidFill>
                    <a:schemeClr val="tx1"/>
                  </a:solidFill>
                  <a:latin typeface="+mn-lt"/>
                  <a:ea typeface="+mn-ea"/>
                  <a:cs typeface="+mn-cs"/>
                </a:defRPr>
              </a:lvl6pPr>
              <a:lvl7pPr marL="3658235" algn="l" defTabSz="1219200" rtl="0" eaLnBrk="1" latinLnBrk="0" hangingPunct="1">
                <a:defRPr sz="2400" kern="1200">
                  <a:solidFill>
                    <a:schemeClr val="tx1"/>
                  </a:solidFill>
                  <a:latin typeface="+mn-lt"/>
                  <a:ea typeface="+mn-ea"/>
                  <a:cs typeface="+mn-cs"/>
                </a:defRPr>
              </a:lvl7pPr>
              <a:lvl8pPr marL="4267835" algn="l" defTabSz="1219200" rtl="0" eaLnBrk="1" latinLnBrk="0" hangingPunct="1">
                <a:defRPr sz="2400" kern="1200">
                  <a:solidFill>
                    <a:schemeClr val="tx1"/>
                  </a:solidFill>
                  <a:latin typeface="+mn-lt"/>
                  <a:ea typeface="+mn-ea"/>
                  <a:cs typeface="+mn-cs"/>
                </a:defRPr>
              </a:lvl8pPr>
              <a:lvl9pPr marL="4878070" algn="l" defTabSz="1219200" rtl="0" eaLnBrk="1" latinLnBrk="0" hangingPunct="1">
                <a:defRPr sz="2400" kern="1200">
                  <a:solidFill>
                    <a:schemeClr val="tx1"/>
                  </a:solidFill>
                  <a:latin typeface="+mn-lt"/>
                  <a:ea typeface="+mn-ea"/>
                  <a:cs typeface="+mn-cs"/>
                </a:defRPr>
              </a:lvl9pPr>
            </a:lstStyle>
            <a:p>
              <a:pPr algn="ctr">
                <a:defRPr/>
              </a:pPr>
              <a:r>
                <a:rPr lang="en-US" altLang="zh-CN" sz="1400" i="0" dirty="0">
                  <a:latin typeface="微软雅黑" panose="020B0503020204020204" charset="-122"/>
                  <a:ea typeface="微软雅黑" panose="020B0503020204020204" charset="-122"/>
                </a:rPr>
                <a:t>EPC</a:t>
              </a:r>
              <a:endParaRPr lang="en-US" altLang="zh-CN" sz="1400" i="0" dirty="0">
                <a:latin typeface="微软雅黑" panose="020B0503020204020204" charset="-122"/>
                <a:ea typeface="微软雅黑" panose="020B0503020204020204" charset="-122"/>
              </a:endParaRPr>
            </a:p>
          </p:txBody>
        </p:sp>
        <p:cxnSp>
          <p:nvCxnSpPr>
            <p:cNvPr id="15" name="直接连接符 14"/>
            <p:cNvCxnSpPr/>
            <p:nvPr/>
          </p:nvCxnSpPr>
          <p:spPr bwMode="auto">
            <a:xfrm>
              <a:off x="2572011" y="3465091"/>
              <a:ext cx="407988" cy="558800"/>
            </a:xfrm>
            <a:prstGeom prst="line">
              <a:avLst/>
            </a:prstGeom>
            <a:noFill/>
            <a:ln w="19050" cap="flat" cmpd="sng" algn="ctr">
              <a:solidFill>
                <a:srgbClr val="0070C0"/>
              </a:solidFill>
              <a:prstDash val="dash"/>
              <a:round/>
              <a:headEnd type="none" w="med" len="med"/>
              <a:tailEnd type="none" w="med" len="med"/>
            </a:ln>
            <a:effectLst/>
          </p:spPr>
        </p:cxnSp>
        <p:cxnSp>
          <p:nvCxnSpPr>
            <p:cNvPr id="16" name="直接连接符 15"/>
            <p:cNvCxnSpPr/>
            <p:nvPr/>
          </p:nvCxnSpPr>
          <p:spPr bwMode="auto">
            <a:xfrm>
              <a:off x="4278574" y="4150891"/>
              <a:ext cx="246063" cy="0"/>
            </a:xfrm>
            <a:prstGeom prst="line">
              <a:avLst/>
            </a:prstGeom>
            <a:noFill/>
            <a:ln w="19050" cap="flat" cmpd="sng" algn="ctr">
              <a:solidFill>
                <a:srgbClr val="0070C0"/>
              </a:solidFill>
              <a:prstDash val="solid"/>
              <a:round/>
              <a:headEnd type="none" w="med" len="med"/>
              <a:tailEnd type="none" w="med" len="med"/>
            </a:ln>
            <a:effectLst/>
          </p:spPr>
        </p:cxnSp>
        <p:cxnSp>
          <p:nvCxnSpPr>
            <p:cNvPr id="17" name="直接连接符 16"/>
            <p:cNvCxnSpPr/>
            <p:nvPr/>
          </p:nvCxnSpPr>
          <p:spPr bwMode="auto">
            <a:xfrm>
              <a:off x="4278574" y="4006429"/>
              <a:ext cx="246063" cy="0"/>
            </a:xfrm>
            <a:prstGeom prst="line">
              <a:avLst/>
            </a:prstGeom>
            <a:noFill/>
            <a:ln w="19050" cap="flat" cmpd="sng" algn="ctr">
              <a:solidFill>
                <a:srgbClr val="0070C0"/>
              </a:solidFill>
              <a:prstDash val="dash"/>
              <a:round/>
              <a:headEnd type="none" w="med" len="med"/>
              <a:tailEnd type="none" w="med" len="med"/>
            </a:ln>
            <a:effectLst/>
          </p:spPr>
        </p:cxnSp>
        <p:sp>
          <p:nvSpPr>
            <p:cNvPr id="18" name="TextBox 71"/>
            <p:cNvSpPr txBox="1"/>
            <p:nvPr/>
          </p:nvSpPr>
          <p:spPr>
            <a:xfrm>
              <a:off x="4524635" y="3915942"/>
              <a:ext cx="518818" cy="231349"/>
            </a:xfrm>
            <a:prstGeom prst="rect">
              <a:avLst/>
            </a:prstGeom>
            <a:noFill/>
            <a:ln>
              <a:noFill/>
            </a:ln>
          </p:spPr>
          <p:txBody>
            <a:bodyPr wrap="none">
              <a:spAutoFit/>
              <a:scene3d>
                <a:camera prst="orthographicFront"/>
                <a:lightRig rig="soft" dir="t">
                  <a:rot lat="0" lon="0" rev="15600000"/>
                </a:lightRig>
              </a:scene3d>
              <a:sp3d extrusionH="57150" prstMaterial="softEdge">
                <a:bevelT w="25400" h="38100"/>
              </a:sp3d>
            </a:bodyPr>
            <a:lstStyle/>
            <a:p>
              <a:pPr defTabSz="685165">
                <a:defRPr/>
              </a:pPr>
              <a:r>
                <a:rPr lang="zh-CN" altLang="en-US" sz="1200" i="0" dirty="0" smtClean="0">
                  <a:solidFill>
                    <a:schemeClr val="accent4"/>
                  </a:solidFill>
                  <a:effectLst/>
                  <a:latin typeface="微软雅黑" panose="020B0503020204020204" charset="-122"/>
                  <a:ea typeface="微软雅黑" panose="020B0503020204020204" charset="-122"/>
                </a:rPr>
                <a:t>控制面</a:t>
              </a:r>
              <a:endParaRPr lang="zh-CN" altLang="en-US" sz="1200" i="0" dirty="0" smtClean="0">
                <a:solidFill>
                  <a:schemeClr val="accent4"/>
                </a:solidFill>
                <a:effectLst/>
                <a:latin typeface="微软雅黑" panose="020B0503020204020204" charset="-122"/>
                <a:ea typeface="微软雅黑" panose="020B0503020204020204" charset="-122"/>
              </a:endParaRPr>
            </a:p>
          </p:txBody>
        </p:sp>
        <p:sp>
          <p:nvSpPr>
            <p:cNvPr id="19" name="TextBox 72"/>
            <p:cNvSpPr txBox="1"/>
            <p:nvPr/>
          </p:nvSpPr>
          <p:spPr>
            <a:xfrm>
              <a:off x="4524637" y="4073106"/>
              <a:ext cx="518818" cy="231349"/>
            </a:xfrm>
            <a:prstGeom prst="rect">
              <a:avLst/>
            </a:prstGeom>
            <a:noFill/>
            <a:ln>
              <a:noFill/>
            </a:ln>
          </p:spPr>
          <p:txBody>
            <a:bodyPr wrap="none">
              <a:spAutoFit/>
              <a:scene3d>
                <a:camera prst="orthographicFront"/>
                <a:lightRig rig="soft" dir="t">
                  <a:rot lat="0" lon="0" rev="15600000"/>
                </a:lightRig>
              </a:scene3d>
              <a:sp3d extrusionH="57150" prstMaterial="softEdge">
                <a:bevelT w="25400" h="38100"/>
              </a:sp3d>
            </a:bodyPr>
            <a:lstStyle/>
            <a:p>
              <a:pPr defTabSz="685165">
                <a:defRPr/>
              </a:pPr>
              <a:r>
                <a:rPr lang="zh-CN" altLang="en-US" sz="1200" i="0" dirty="0">
                  <a:solidFill>
                    <a:schemeClr val="accent4"/>
                  </a:solidFill>
                  <a:effectLst/>
                  <a:latin typeface="微软雅黑" panose="020B0503020204020204" charset="-122"/>
                  <a:ea typeface="微软雅黑" panose="020B0503020204020204" charset="-122"/>
                </a:rPr>
                <a:t>用户面</a:t>
              </a:r>
              <a:endParaRPr lang="zh-CN" altLang="en-US" sz="1200" i="0" dirty="0">
                <a:solidFill>
                  <a:schemeClr val="accent4"/>
                </a:solidFill>
                <a:effectLst/>
                <a:latin typeface="微软雅黑" panose="020B0503020204020204" charset="-122"/>
                <a:ea typeface="微软雅黑" panose="020B0503020204020204" charset="-122"/>
              </a:endParaRPr>
            </a:p>
          </p:txBody>
        </p:sp>
        <p:sp>
          <p:nvSpPr>
            <p:cNvPr id="20" name="椭圆 19"/>
            <p:cNvSpPr/>
            <p:nvPr/>
          </p:nvSpPr>
          <p:spPr>
            <a:xfrm>
              <a:off x="3148272" y="3458742"/>
              <a:ext cx="960437" cy="331788"/>
            </a:xfrm>
            <a:prstGeom prst="ellipse">
              <a:avLst/>
            </a:prstGeom>
            <a:solidFill>
              <a:srgbClr val="92D050"/>
            </a:solidFill>
            <a:ln>
              <a:solidFill>
                <a:srgbClr val="0070C0"/>
              </a:solidFill>
            </a:ln>
          </p:spPr>
          <p:txBody>
            <a:bodyPr anchor="ctr"/>
            <a:lstStyle/>
            <a:p>
              <a:pPr algn="ctr" defTabSz="1218565">
                <a:defRPr/>
              </a:pPr>
              <a:endParaRPr lang="zh-CN" altLang="en-US" sz="1400" i="0" dirty="0">
                <a:latin typeface="微软雅黑" panose="020B0503020204020204" charset="-122"/>
                <a:ea typeface="微软雅黑" panose="020B0503020204020204" charset="-122"/>
              </a:endParaRPr>
            </a:p>
          </p:txBody>
        </p:sp>
        <p:sp>
          <p:nvSpPr>
            <p:cNvPr id="21" name="矩形 20"/>
            <p:cNvSpPr/>
            <p:nvPr/>
          </p:nvSpPr>
          <p:spPr>
            <a:xfrm>
              <a:off x="3430732" y="3515892"/>
              <a:ext cx="613008" cy="257469"/>
            </a:xfrm>
            <a:prstGeom prst="rect">
              <a:avLst/>
            </a:prstGeom>
            <a:ln>
              <a:noFill/>
            </a:ln>
          </p:spPr>
          <p:txBody>
            <a:bodyPr wrap="none">
              <a:spAutoFit/>
            </a:bodyPr>
            <a:lstStyle/>
            <a:p>
              <a:pPr algn="ctr" defTabSz="1218565">
                <a:defRPr/>
              </a:pPr>
              <a:r>
                <a:rPr lang="en-US" altLang="zh-CN" sz="1400" i="0" dirty="0">
                  <a:latin typeface="微软雅黑" panose="020B0503020204020204" charset="-122"/>
                  <a:ea typeface="微软雅黑" panose="020B0503020204020204" charset="-122"/>
                </a:rPr>
                <a:t>5G NR</a:t>
              </a:r>
              <a:endParaRPr lang="en-US" altLang="zh-CN" sz="1400" i="0" dirty="0">
                <a:latin typeface="微软雅黑" panose="020B0503020204020204" charset="-122"/>
                <a:ea typeface="微软雅黑" panose="020B0503020204020204" charset="-122"/>
              </a:endParaRPr>
            </a:p>
          </p:txBody>
        </p:sp>
        <p:sp>
          <p:nvSpPr>
            <p:cNvPr id="22" name="椭圆 21"/>
            <p:cNvSpPr/>
            <p:nvPr/>
          </p:nvSpPr>
          <p:spPr bwMode="auto">
            <a:xfrm>
              <a:off x="3355443" y="3426703"/>
              <a:ext cx="103188" cy="133351"/>
            </a:xfrm>
            <a:prstGeom prst="ellipse">
              <a:avLst/>
            </a:prstGeom>
            <a:solidFill>
              <a:srgbClr val="FFC000"/>
            </a:solidFill>
            <a:ln w="9525" cap="flat" cmpd="sng" algn="ctr">
              <a:solidFill>
                <a:srgbClr val="0070C0"/>
              </a:solidFill>
              <a:prstDash val="solid"/>
              <a:round/>
              <a:headEnd type="none" w="med" len="med"/>
              <a:tailEnd type="none" w="med" len="med"/>
            </a:ln>
            <a:effectLst/>
          </p:spPr>
          <p:txBody>
            <a:bodyPr lIns="68544" tIns="34272" rIns="68544" bIns="34272"/>
            <a:lstStyle/>
            <a:p>
              <a:pPr defTabSz="685165">
                <a:buClr>
                  <a:srgbClr val="CC9900"/>
                </a:buClr>
                <a:buFont typeface="Wingdings" panose="05000000000000000000" pitchFamily="2" charset="2"/>
                <a:buChar char="n"/>
                <a:defRPr/>
              </a:pPr>
              <a:endParaRPr lang="zh-CN" altLang="en-US" sz="1400" i="0">
                <a:latin typeface="微软雅黑" panose="020B0503020204020204" charset="-122"/>
                <a:ea typeface="微软雅黑" panose="020B0503020204020204" charset="-122"/>
              </a:endParaRPr>
            </a:p>
          </p:txBody>
        </p:sp>
        <p:cxnSp>
          <p:nvCxnSpPr>
            <p:cNvPr id="23" name="直接连接符 22"/>
            <p:cNvCxnSpPr/>
            <p:nvPr/>
          </p:nvCxnSpPr>
          <p:spPr>
            <a:xfrm flipH="1">
              <a:off x="3141925" y="3592092"/>
              <a:ext cx="257175" cy="422275"/>
            </a:xfrm>
            <a:prstGeom prst="line">
              <a:avLst/>
            </a:prstGeom>
            <a:noFill/>
            <a:ln w="28575" cap="flat" cmpd="sng" algn="ctr">
              <a:solidFill>
                <a:srgbClr val="0070C0"/>
              </a:solidFill>
              <a:prstDash val="solid"/>
              <a:headEnd type="none"/>
              <a:tailEnd type="none"/>
            </a:ln>
            <a:effectLst/>
          </p:spPr>
        </p:cxnSp>
        <p:grpSp>
          <p:nvGrpSpPr>
            <p:cNvPr id="24" name="PA_2222"/>
            <p:cNvGrpSpPr/>
            <p:nvPr>
              <p:custDataLst>
                <p:tags r:id="rId4"/>
              </p:custDataLst>
            </p:nvPr>
          </p:nvGrpSpPr>
          <p:grpSpPr bwMode="auto">
            <a:xfrm>
              <a:off x="2933961" y="4074692"/>
              <a:ext cx="317500" cy="339725"/>
              <a:chOff x="29971035" y="7326509"/>
              <a:chExt cx="698984" cy="748193"/>
            </a:xfrm>
          </p:grpSpPr>
          <p:sp>
            <p:nvSpPr>
              <p:cNvPr id="25" name="椭圆 24"/>
              <p:cNvSpPr/>
              <p:nvPr/>
            </p:nvSpPr>
            <p:spPr>
              <a:xfrm>
                <a:off x="29971035" y="7906883"/>
                <a:ext cx="698984" cy="167819"/>
              </a:xfrm>
              <a:prstGeom prst="ellipse">
                <a:avLst/>
              </a:prstGeom>
              <a:solidFill>
                <a:sysClr val="windowText" lastClr="000000">
                  <a:alpha val="30000"/>
                </a:sysClr>
              </a:solidFill>
              <a:ln w="12700" cap="flat" cmpd="sng" algn="ctr">
                <a:solidFill>
                  <a:srgbClr val="0070C0"/>
                </a:solidFill>
                <a:prstDash val="solid"/>
                <a:miter lim="800000"/>
              </a:ln>
              <a:effectLst/>
            </p:spPr>
            <p:txBody>
              <a:bodyPr anchor="ctr"/>
              <a:lstStyle/>
              <a:p>
                <a:pPr algn="ctr" defTabSz="207010" fontAlgn="auto">
                  <a:spcBef>
                    <a:spcPts val="0"/>
                  </a:spcBef>
                  <a:spcAft>
                    <a:spcPts val="0"/>
                  </a:spcAft>
                  <a:defRPr/>
                </a:pPr>
                <a:endParaRPr lang="zh-CN" altLang="en-US" sz="1000" i="0" kern="0">
                  <a:latin typeface="微软雅黑" panose="020B0503020204020204" charset="-122"/>
                  <a:ea typeface="微软雅黑" panose="020B0503020204020204" charset="-122"/>
                </a:endParaRPr>
              </a:p>
            </p:txBody>
          </p:sp>
          <p:pic>
            <p:nvPicPr>
              <p:cNvPr id="26" name="图片 10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53381" y="7326509"/>
                <a:ext cx="342482" cy="656424"/>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grpSp>
        <p:cxnSp>
          <p:nvCxnSpPr>
            <p:cNvPr id="50" name="直接连接符 49"/>
            <p:cNvCxnSpPr/>
            <p:nvPr/>
          </p:nvCxnSpPr>
          <p:spPr>
            <a:xfrm flipH="1" flipV="1">
              <a:off x="2740927" y="3493379"/>
              <a:ext cx="621659" cy="288"/>
            </a:xfrm>
            <a:prstGeom prst="line">
              <a:avLst/>
            </a:prstGeom>
            <a:noFill/>
            <a:ln w="28575" cap="flat" cmpd="sng" algn="ctr">
              <a:solidFill>
                <a:srgbClr val="0070C0"/>
              </a:solidFill>
              <a:prstDash val="solid"/>
              <a:headEnd type="none"/>
              <a:tailEnd type="none"/>
            </a:ln>
            <a:effectLst/>
          </p:spPr>
        </p:cxnSp>
        <p:cxnSp>
          <p:nvCxnSpPr>
            <p:cNvPr id="51" name="直接连接符 50"/>
            <p:cNvCxnSpPr/>
            <p:nvPr/>
          </p:nvCxnSpPr>
          <p:spPr>
            <a:xfrm>
              <a:off x="2729305" y="3517481"/>
              <a:ext cx="390923" cy="503236"/>
            </a:xfrm>
            <a:prstGeom prst="line">
              <a:avLst/>
            </a:prstGeom>
            <a:noFill/>
            <a:ln w="28575" cap="flat" cmpd="sng" algn="ctr">
              <a:solidFill>
                <a:srgbClr val="0070C0"/>
              </a:solidFill>
              <a:prstDash val="solid"/>
              <a:headEnd type="none"/>
              <a:tailEnd type="none"/>
            </a:ln>
            <a:effectLst/>
          </p:spPr>
        </p:cxnSp>
        <p:cxnSp>
          <p:nvCxnSpPr>
            <p:cNvPr id="52" name="直接连接符 51"/>
            <p:cNvCxnSpPr/>
            <p:nvPr/>
          </p:nvCxnSpPr>
          <p:spPr bwMode="auto">
            <a:xfrm>
              <a:off x="2952084" y="2630065"/>
              <a:ext cx="410501" cy="798515"/>
            </a:xfrm>
            <a:prstGeom prst="line">
              <a:avLst/>
            </a:prstGeom>
            <a:solidFill>
              <a:schemeClr val="accent1"/>
            </a:solidFill>
            <a:ln w="38100" cap="flat" cmpd="sng" algn="ctr">
              <a:solidFill>
                <a:srgbClr val="0070C0"/>
              </a:solidFill>
              <a:prstDash val="solid"/>
              <a:round/>
              <a:headEnd type="none" w="med" len="med"/>
              <a:tailEnd type="none" w="med" len="med"/>
            </a:ln>
            <a:effectLst/>
          </p:spPr>
        </p:cxnSp>
        <p:cxnSp>
          <p:nvCxnSpPr>
            <p:cNvPr id="53" name="直接连接符 52"/>
            <p:cNvCxnSpPr/>
            <p:nvPr/>
          </p:nvCxnSpPr>
          <p:spPr bwMode="auto">
            <a:xfrm flipH="1">
              <a:off x="2707808" y="2633242"/>
              <a:ext cx="1921" cy="742951"/>
            </a:xfrm>
            <a:prstGeom prst="line">
              <a:avLst/>
            </a:prstGeom>
            <a:solidFill>
              <a:schemeClr val="accent1"/>
            </a:solidFill>
            <a:ln w="38100" cap="flat" cmpd="sng" algn="ctr">
              <a:solidFill>
                <a:srgbClr val="0070C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4035" y="533400"/>
            <a:ext cx="11047730" cy="4009390"/>
          </a:xfrm>
          <a:prstGeom prst="rect">
            <a:avLst/>
          </a:prstGeom>
        </p:spPr>
        <p:txBody>
          <a:bodyPr wrap="square">
            <a:spAutoFit/>
          </a:bodyPr>
          <a:lstStyle/>
          <a:p>
            <a:pPr algn="just">
              <a:lnSpc>
                <a:spcPct val="130000"/>
              </a:lnSpc>
            </a:pPr>
            <a:r>
              <a:rPr lang="en-US" altLang="zh-CN" sz="2800" dirty="0" smtClean="0">
                <a:solidFill>
                  <a:srgbClr val="0000FF"/>
                </a:solidFill>
                <a:effectLst>
                  <a:outerShdw blurRad="38100" dist="38100" dir="2700000" algn="tl">
                    <a:srgbClr val="000000">
                      <a:alpha val="43137"/>
                    </a:srgbClr>
                  </a:outerShdw>
                </a:effectLst>
              </a:rPr>
              <a:t> </a:t>
            </a:r>
            <a:r>
              <a:rPr lang="zh-CN" altLang="zh-CN" sz="2800" dirty="0">
                <a:solidFill>
                  <a:srgbClr val="0000FF"/>
                </a:solidFill>
                <a:effectLst>
                  <a:outerShdw blurRad="38100" dist="38100" dir="2700000" algn="tl">
                    <a:srgbClr val="000000">
                      <a:alpha val="43137"/>
                    </a:srgbClr>
                  </a:outerShdw>
                </a:effectLst>
              </a:rPr>
              <a:t>双连接技术</a:t>
            </a:r>
            <a:endParaRPr lang="zh-CN" altLang="zh-CN" sz="2800" dirty="0">
              <a:solidFill>
                <a:srgbClr val="0000FF"/>
              </a:solidFill>
              <a:effectLst>
                <a:outerShdw blurRad="38100" dist="38100" dir="2700000" algn="tl">
                  <a:srgbClr val="000000">
                    <a:alpha val="43137"/>
                  </a:srgbClr>
                </a:outerShdw>
              </a:effectLst>
            </a:endParaRPr>
          </a:p>
          <a:p>
            <a:pPr algn="just">
              <a:lnSpc>
                <a:spcPct val="130000"/>
              </a:lnSpc>
            </a:pPr>
            <a:r>
              <a:rPr lang="en-US" altLang="zh-CN" sz="2800" dirty="0" smtClean="0">
                <a:solidFill>
                  <a:schemeClr val="tx1"/>
                </a:solidFill>
              </a:rPr>
              <a:t>       </a:t>
            </a:r>
            <a:r>
              <a:rPr lang="zh-CN" altLang="zh-CN" sz="2800" dirty="0" smtClean="0">
                <a:solidFill>
                  <a:schemeClr val="tx1"/>
                </a:solidFill>
              </a:rPr>
              <a:t>双</a:t>
            </a:r>
            <a:r>
              <a:rPr lang="zh-CN" altLang="zh-CN" sz="2800" dirty="0">
                <a:solidFill>
                  <a:schemeClr val="tx1"/>
                </a:solidFill>
              </a:rPr>
              <a:t>连接是指用户在一个区域内可能接收到来自两个基站的信号，通过基站之间的协同调度进行资源传送有助于实现用户性能提升，对用户总体吞吐量和切换时延都有一定的帮助。</a:t>
            </a:r>
            <a:endParaRPr lang="zh-CN" altLang="zh-CN" sz="2800" dirty="0">
              <a:solidFill>
                <a:schemeClr val="tx1"/>
              </a:solidFill>
            </a:endParaRPr>
          </a:p>
          <a:p>
            <a:pPr algn="just">
              <a:lnSpc>
                <a:spcPct val="130000"/>
              </a:lnSpc>
            </a:pPr>
            <a:r>
              <a:rPr lang="en-US" altLang="zh-CN" sz="2800" dirty="0">
                <a:solidFill>
                  <a:schemeClr val="tx1"/>
                </a:solidFill>
              </a:rPr>
              <a:t>       </a:t>
            </a:r>
            <a:r>
              <a:rPr lang="zh-CN" altLang="zh-CN" sz="2800" dirty="0">
                <a:solidFill>
                  <a:schemeClr val="tx1"/>
                </a:solidFill>
              </a:rPr>
              <a:t>其中一个基站是主节点（简称</a:t>
            </a:r>
            <a:r>
              <a:rPr lang="en-US" altLang="zh-CN" sz="2800" dirty="0" err="1">
                <a:solidFill>
                  <a:schemeClr val="tx1"/>
                </a:solidFill>
              </a:rPr>
              <a:t>MeNB</a:t>
            </a:r>
            <a:r>
              <a:rPr lang="zh-CN" altLang="zh-CN" sz="2800" dirty="0">
                <a:solidFill>
                  <a:schemeClr val="tx1"/>
                </a:solidFill>
              </a:rPr>
              <a:t>），负责无线接入的控制面，即负责处理信令或控制消息；而另一个基站为辅助节点（简称</a:t>
            </a:r>
            <a:r>
              <a:rPr lang="en-US" altLang="zh-CN" sz="2800" dirty="0" err="1">
                <a:solidFill>
                  <a:schemeClr val="tx1"/>
                </a:solidFill>
              </a:rPr>
              <a:t>SeNB</a:t>
            </a:r>
            <a:r>
              <a:rPr lang="zh-CN" altLang="zh-CN" sz="2800" dirty="0">
                <a:solidFill>
                  <a:schemeClr val="tx1"/>
                </a:solidFill>
              </a:rPr>
              <a:t>），仅负责用户面，即负责承载数据流量。</a:t>
            </a:r>
            <a:endParaRPr lang="zh-CN" altLang="en-US" sz="2800" b="1" dirty="0">
              <a:solidFill>
                <a:schemeClr val="tx1"/>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33400" y="685800"/>
            <a:ext cx="10972800" cy="4530725"/>
          </a:xfrm>
        </p:spPr>
        <p:txBody>
          <a:bodyPr/>
          <a:p>
            <a:pPr marL="457200" indent="-457200">
              <a:lnSpc>
                <a:spcPct val="120000"/>
              </a:lnSpc>
              <a:buFont typeface="Arial" panose="020B0604020202020204" pitchFamily="34" charset="0"/>
              <a:buChar char="•"/>
            </a:pPr>
            <a:r>
              <a:rPr lang="zh-CN" altLang="en-US">
                <a:solidFill>
                  <a:srgbClr val="FF0000"/>
                </a:solidFill>
                <a:latin typeface="华文中宋" panose="02010600040101010101" charset="-122"/>
                <a:ea typeface="华文中宋" panose="02010600040101010101" charset="-122"/>
                <a:cs typeface="华文中宋" panose="02010600040101010101" charset="-122"/>
              </a:rPr>
              <a:t>eNB:</a:t>
            </a:r>
            <a:r>
              <a:rPr lang="en-US" altLang="zh-CN">
                <a:solidFill>
                  <a:srgbClr val="FF0000"/>
                </a:solidFill>
                <a:latin typeface="华文中宋" panose="02010600040101010101" charset="-122"/>
                <a:ea typeface="华文中宋" panose="02010600040101010101" charset="-122"/>
                <a:cs typeface="华文中宋" panose="02010600040101010101" charset="-122"/>
              </a:rPr>
              <a:t> </a:t>
            </a:r>
            <a:r>
              <a:rPr lang="en-US" altLang="zh-CN">
                <a:solidFill>
                  <a:srgbClr val="0000FF"/>
                </a:solidFill>
                <a:latin typeface="华文中宋" panose="02010600040101010101" charset="-122"/>
                <a:ea typeface="华文中宋" panose="02010600040101010101" charset="-122"/>
                <a:cs typeface="华文中宋" panose="02010600040101010101" charset="-122"/>
              </a:rPr>
              <a:t> </a:t>
            </a:r>
            <a:r>
              <a:rPr lang="zh-CN" altLang="en-US">
                <a:solidFill>
                  <a:srgbClr val="0000FF"/>
                </a:solidFill>
                <a:latin typeface="华文中宋" panose="02010600040101010101" charset="-122"/>
                <a:ea typeface="华文中宋" panose="02010600040101010101" charset="-122"/>
                <a:cs typeface="华文中宋" panose="02010600040101010101" charset="-122"/>
                <a:sym typeface="+mn-ea"/>
              </a:rPr>
              <a:t>(4G基站)</a:t>
            </a:r>
            <a:endParaRPr lang="zh-CN" altLang="en-US">
              <a:latin typeface="华文中宋" panose="02010600040101010101" charset="-122"/>
              <a:ea typeface="华文中宋" panose="02010600040101010101" charset="-122"/>
              <a:cs typeface="华文中宋" panose="02010600040101010101" charset="-122"/>
            </a:endParaRPr>
          </a:p>
          <a:p>
            <a:pPr marL="457200" indent="-457200">
              <a:lnSpc>
                <a:spcPct val="120000"/>
              </a:lnSpc>
              <a:buFont typeface="Arial" panose="020B0604020202020204" pitchFamily="34" charset="0"/>
              <a:buChar char="•"/>
            </a:pPr>
            <a:r>
              <a:rPr lang="zh-CN" altLang="en-US">
                <a:latin typeface="华文中宋" panose="02010600040101010101" charset="-122"/>
                <a:ea typeface="华文中宋" panose="02010600040101010101" charset="-122"/>
                <a:cs typeface="华文中宋" panose="02010600040101010101" charset="-122"/>
              </a:rPr>
              <a:t>面向终端(UE)提供E-UTRAN用户面和控制面协议，并且通过S1接口连接到EPC的网络节点</a:t>
            </a:r>
            <a:endParaRPr lang="zh-CN" altLang="en-US">
              <a:latin typeface="华文中宋" panose="02010600040101010101" charset="-122"/>
              <a:ea typeface="华文中宋" panose="02010600040101010101" charset="-122"/>
              <a:cs typeface="华文中宋" panose="02010600040101010101" charset="-122"/>
            </a:endParaRPr>
          </a:p>
          <a:p>
            <a:pPr marL="457200" indent="-457200">
              <a:lnSpc>
                <a:spcPct val="120000"/>
              </a:lnSpc>
              <a:buFont typeface="Arial" panose="020B0604020202020204" pitchFamily="34" charset="0"/>
              <a:buChar char="•"/>
            </a:pPr>
            <a:r>
              <a:rPr lang="zh-CN" altLang="en-US">
                <a:solidFill>
                  <a:srgbClr val="FF0000"/>
                </a:solidFill>
                <a:latin typeface="华文中宋" panose="02010600040101010101" charset="-122"/>
                <a:ea typeface="华文中宋" panose="02010600040101010101" charset="-122"/>
                <a:cs typeface="华文中宋" panose="02010600040101010101" charset="-122"/>
              </a:rPr>
              <a:t>GNB</a:t>
            </a:r>
            <a:r>
              <a:rPr lang="zh-CN" altLang="en-US">
                <a:latin typeface="华文中宋" panose="02010600040101010101" charset="-122"/>
                <a:ea typeface="华文中宋" panose="02010600040101010101" charset="-122"/>
                <a:cs typeface="华文中宋" panose="02010600040101010101" charset="-122"/>
              </a:rPr>
              <a:t>:</a:t>
            </a:r>
            <a:r>
              <a:rPr lang="en-US" altLang="zh-CN">
                <a:latin typeface="华文中宋" panose="02010600040101010101" charset="-122"/>
                <a:ea typeface="华文中宋" panose="02010600040101010101" charset="-122"/>
                <a:cs typeface="华文中宋" panose="02010600040101010101" charset="-122"/>
              </a:rPr>
              <a:t> </a:t>
            </a:r>
            <a:r>
              <a:rPr lang="en-US" altLang="zh-CN">
                <a:solidFill>
                  <a:srgbClr val="0000FF"/>
                </a:solidFill>
                <a:latin typeface="华文中宋" panose="02010600040101010101" charset="-122"/>
                <a:ea typeface="华文中宋" panose="02010600040101010101" charset="-122"/>
                <a:cs typeface="华文中宋" panose="02010600040101010101" charset="-122"/>
              </a:rPr>
              <a:t>  </a:t>
            </a:r>
            <a:r>
              <a:rPr lang="zh-CN" altLang="en-US">
                <a:solidFill>
                  <a:srgbClr val="0000FF"/>
                </a:solidFill>
                <a:latin typeface="华文中宋" panose="02010600040101010101" charset="-122"/>
                <a:ea typeface="华文中宋" panose="02010600040101010101" charset="-122"/>
                <a:cs typeface="华文中宋" panose="02010600040101010101" charset="-122"/>
                <a:sym typeface="+mn-ea"/>
              </a:rPr>
              <a:t>(5G基站)</a:t>
            </a:r>
            <a:endParaRPr lang="zh-CN" altLang="en-US">
              <a:latin typeface="华文中宋" panose="02010600040101010101" charset="-122"/>
              <a:ea typeface="华文中宋" panose="02010600040101010101" charset="-122"/>
              <a:cs typeface="华文中宋" panose="02010600040101010101" charset="-122"/>
              <a:sym typeface="+mn-ea"/>
            </a:endParaRPr>
          </a:p>
          <a:p>
            <a:pPr marL="457200" indent="-457200">
              <a:lnSpc>
                <a:spcPct val="120000"/>
              </a:lnSpc>
              <a:buFont typeface="Arial" panose="020B0604020202020204" pitchFamily="34" charset="0"/>
              <a:buChar char="•"/>
            </a:pPr>
            <a:r>
              <a:rPr lang="zh-CN" altLang="en-US">
                <a:latin typeface="华文中宋" panose="02010600040101010101" charset="-122"/>
                <a:ea typeface="华文中宋" panose="02010600040101010101" charset="-122"/>
                <a:cs typeface="华文中宋" panose="02010600040101010101" charset="-122"/>
              </a:rPr>
              <a:t>面向终端(UE)提供NR用户面和控制面协议，并且通过NG接口连接到5GC的网络节点</a:t>
            </a:r>
            <a:endParaRPr lang="zh-CN" altLang="en-US">
              <a:latin typeface="华文中宋" panose="02010600040101010101" charset="-122"/>
              <a:ea typeface="华文中宋" panose="02010600040101010101" charset="-122"/>
              <a:cs typeface="华文中宋" panose="02010600040101010101" charset="-122"/>
            </a:endParaRPr>
          </a:p>
          <a:p>
            <a:pPr marL="457200" indent="-457200">
              <a:lnSpc>
                <a:spcPct val="120000"/>
              </a:lnSpc>
              <a:buFont typeface="Arial" panose="020B0604020202020204" pitchFamily="34" charset="0"/>
              <a:buChar char="•"/>
            </a:pPr>
            <a:r>
              <a:rPr lang="zh-CN" altLang="en-US">
                <a:solidFill>
                  <a:srgbClr val="FF0000"/>
                </a:solidFill>
                <a:latin typeface="华文中宋" panose="02010600040101010101" charset="-122"/>
                <a:ea typeface="华文中宋" panose="02010600040101010101" charset="-122"/>
                <a:cs typeface="华文中宋" panose="02010600040101010101" charset="-122"/>
              </a:rPr>
              <a:t>ng-eNB</a:t>
            </a:r>
            <a:r>
              <a:rPr lang="zh-CN" altLang="en-US">
                <a:latin typeface="华文中宋" panose="02010600040101010101" charset="-122"/>
                <a:ea typeface="华文中宋" panose="02010600040101010101" charset="-122"/>
                <a:cs typeface="华文中宋" panose="02010600040101010101" charset="-122"/>
              </a:rPr>
              <a:t>:</a:t>
            </a:r>
            <a:r>
              <a:rPr lang="en-US" altLang="zh-CN">
                <a:latin typeface="华文中宋" panose="02010600040101010101" charset="-122"/>
                <a:ea typeface="华文中宋" panose="02010600040101010101" charset="-122"/>
                <a:cs typeface="华文中宋" panose="02010600040101010101" charset="-122"/>
              </a:rPr>
              <a:t> </a:t>
            </a:r>
            <a:r>
              <a:rPr lang="zh-CN" altLang="en-US">
                <a:solidFill>
                  <a:srgbClr val="0000FF"/>
                </a:solidFill>
                <a:latin typeface="华文中宋" panose="02010600040101010101" charset="-122"/>
                <a:ea typeface="华文中宋" panose="02010600040101010101" charset="-122"/>
                <a:cs typeface="华文中宋" panose="02010600040101010101" charset="-122"/>
                <a:sym typeface="+mn-ea"/>
              </a:rPr>
              <a:t>(接入5G核心网的4G基站)</a:t>
            </a:r>
            <a:endParaRPr lang="zh-CN" altLang="en-US">
              <a:latin typeface="华文中宋" panose="02010600040101010101" charset="-122"/>
              <a:ea typeface="华文中宋" panose="02010600040101010101" charset="-122"/>
              <a:cs typeface="华文中宋" panose="02010600040101010101" charset="-122"/>
            </a:endParaRPr>
          </a:p>
          <a:p>
            <a:pPr marL="457200" indent="-457200">
              <a:lnSpc>
                <a:spcPct val="120000"/>
              </a:lnSpc>
              <a:buFont typeface="Arial" panose="020B0604020202020204" pitchFamily="34" charset="0"/>
              <a:buChar char="•"/>
            </a:pPr>
            <a:r>
              <a:rPr lang="en-US" altLang="zh-CN">
                <a:latin typeface="华文中宋" panose="02010600040101010101" charset="-122"/>
                <a:ea typeface="华文中宋" panose="02010600040101010101" charset="-122"/>
                <a:cs typeface="华文中宋" panose="02010600040101010101" charset="-122"/>
              </a:rPr>
              <a:t> </a:t>
            </a:r>
            <a:r>
              <a:rPr lang="zh-CN" altLang="en-US">
                <a:latin typeface="华文中宋" panose="02010600040101010101" charset="-122"/>
                <a:ea typeface="华文中宋" panose="02010600040101010101" charset="-122"/>
                <a:cs typeface="华文中宋" panose="02010600040101010101" charset="-122"/>
              </a:rPr>
              <a:t>面向终端(UE)提供E-UTRAN用户面和控制面协议，并且通过NG接口连接到5G的网络节点</a:t>
            </a:r>
            <a:endParaRPr lang="zh-CN" altLang="en-US">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62308" y="533405"/>
            <a:ext cx="5882987" cy="6231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smtClean="0">
                <a:solidFill>
                  <a:srgbClr val="0000FF"/>
                </a:solidFill>
                <a:latin typeface="微软雅黑" panose="020B0503020204020204" charset="-122"/>
                <a:ea typeface="微软雅黑" panose="020B0503020204020204" charset="-122"/>
              </a:rPr>
              <a:t>1</a:t>
            </a:r>
            <a:r>
              <a:rPr lang="zh-CN" altLang="en-US" sz="2800" b="1" dirty="0" smtClean="0">
                <a:solidFill>
                  <a:srgbClr val="0000FF"/>
                </a:solidFill>
                <a:latin typeface="微软雅黑" panose="020B0503020204020204" charset="-122"/>
                <a:ea typeface="微软雅黑" panose="020B0503020204020204" charset="-122"/>
              </a:rPr>
              <a:t>）</a:t>
            </a:r>
            <a:r>
              <a:rPr lang="en-US" altLang="zh-CN" sz="2800" b="1" dirty="0" smtClean="0">
                <a:solidFill>
                  <a:srgbClr val="0000FF"/>
                </a:solidFill>
                <a:latin typeface="微软雅黑" panose="020B0503020204020204" charset="-122"/>
                <a:ea typeface="微软雅黑" panose="020B0503020204020204" charset="-122"/>
              </a:rPr>
              <a:t>NSA</a:t>
            </a:r>
            <a:r>
              <a:rPr lang="zh-CN" altLang="en-US" sz="2800" b="1" dirty="0">
                <a:solidFill>
                  <a:srgbClr val="0000FF"/>
                </a:solidFill>
                <a:latin typeface="微软雅黑" panose="020B0503020204020204" charset="-122"/>
                <a:ea typeface="微软雅黑" panose="020B0503020204020204" charset="-122"/>
              </a:rPr>
              <a:t>非独立组网</a:t>
            </a:r>
            <a:endParaRPr lang="zh-CN" altLang="en-US" sz="2800" b="1" dirty="0">
              <a:solidFill>
                <a:srgbClr val="0000FF"/>
              </a:solidFill>
              <a:latin typeface="微软雅黑" panose="020B0503020204020204" charset="-122"/>
              <a:ea typeface="微软雅黑" panose="020B0503020204020204" charset="-122"/>
            </a:endParaRPr>
          </a:p>
        </p:txBody>
      </p:sp>
      <p:sp>
        <p:nvSpPr>
          <p:cNvPr id="2" name="矩形 1"/>
          <p:cNvSpPr/>
          <p:nvPr/>
        </p:nvSpPr>
        <p:spPr>
          <a:xfrm>
            <a:off x="881380" y="1124585"/>
            <a:ext cx="10563860" cy="2330450"/>
          </a:xfrm>
          <a:prstGeom prst="rect">
            <a:avLst/>
          </a:prstGeom>
        </p:spPr>
        <p:txBody>
          <a:bodyPr wrap="square">
            <a:spAutoFit/>
          </a:bodyPr>
          <a:lstStyle/>
          <a:p>
            <a:pPr algn="just">
              <a:lnSpc>
                <a:spcPct val="130000"/>
              </a:lnSpc>
            </a:pPr>
            <a:r>
              <a:rPr lang="zh-CN" altLang="en-US" sz="2800" b="1" dirty="0" smtClean="0">
                <a:latin typeface="宋体" panose="02010600030101010101" pitchFamily="2" charset="-122"/>
                <a:ea typeface="宋体" panose="02010600030101010101" pitchFamily="2" charset="-122"/>
              </a:rPr>
              <a:t>    </a:t>
            </a:r>
            <a:r>
              <a:rPr lang="zh-CN" altLang="en-US" sz="2800" b="1" dirty="0" smtClean="0">
                <a:solidFill>
                  <a:schemeClr val="tx1"/>
                </a:solidFill>
                <a:latin typeface="华文中宋" panose="02010600040101010101" charset="-122"/>
                <a:ea typeface="华文中宋" panose="02010600040101010101" charset="-122"/>
                <a:cs typeface="华文中宋" panose="02010600040101010101" charset="-122"/>
              </a:rPr>
              <a:t>在</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选项</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3</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中，</a:t>
            </a:r>
            <a:r>
              <a:rPr lang="zh-CN" altLang="en-US" sz="2800" b="1" dirty="0">
                <a:solidFill>
                  <a:srgbClr val="FF0000"/>
                </a:solidFill>
                <a:latin typeface="华文中宋" panose="02010600040101010101" charset="-122"/>
                <a:ea typeface="华文中宋" panose="02010600040101010101" charset="-122"/>
                <a:cs typeface="华文中宋" panose="02010600040101010101" charset="-122"/>
              </a:rPr>
              <a:t>核心网使用</a:t>
            </a:r>
            <a:r>
              <a:rPr lang="en-US" altLang="zh-CN" sz="2800" b="1" dirty="0">
                <a:solidFill>
                  <a:srgbClr val="FF0000"/>
                </a:solidFill>
                <a:latin typeface="华文中宋" panose="02010600040101010101" charset="-122"/>
                <a:ea typeface="华文中宋" panose="02010600040101010101" charset="-122"/>
                <a:cs typeface="华文中宋" panose="02010600040101010101" charset="-122"/>
              </a:rPr>
              <a:t>4G</a:t>
            </a:r>
            <a:r>
              <a:rPr lang="zh-CN" altLang="en-US" sz="2800" b="1" dirty="0">
                <a:solidFill>
                  <a:srgbClr val="FF0000"/>
                </a:solidFill>
                <a:latin typeface="华文中宋" panose="02010600040101010101" charset="-122"/>
                <a:ea typeface="华文中宋" panose="02010600040101010101" charset="-122"/>
                <a:cs typeface="华文中宋" panose="02010600040101010101" charset="-122"/>
              </a:rPr>
              <a:t>核心网（</a:t>
            </a:r>
            <a:r>
              <a:rPr lang="en-US" altLang="zh-CN" sz="2800" b="1" dirty="0">
                <a:solidFill>
                  <a:srgbClr val="FF0000"/>
                </a:solidFill>
                <a:latin typeface="华文中宋" panose="02010600040101010101" charset="-122"/>
                <a:ea typeface="华文中宋" panose="02010600040101010101" charset="-122"/>
                <a:cs typeface="华文中宋" panose="02010600040101010101" charset="-122"/>
              </a:rPr>
              <a:t>EPC</a:t>
            </a:r>
            <a:r>
              <a:rPr lang="zh-CN" altLang="en-US" sz="2800" b="1" dirty="0">
                <a:solidFill>
                  <a:srgbClr val="FF0000"/>
                </a:solidFill>
                <a:latin typeface="华文中宋" panose="02010600040101010101" charset="-122"/>
                <a:ea typeface="华文中宋" panose="02010600040101010101" charset="-122"/>
                <a:cs typeface="华文中宋" panose="02010600040101010101" charset="-122"/>
              </a:rPr>
              <a:t>）</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，有</a:t>
            </a:r>
            <a:r>
              <a:rPr lang="zh-CN" altLang="en-US" sz="2800" b="1" dirty="0">
                <a:solidFill>
                  <a:srgbClr val="FF0000"/>
                </a:solidFill>
                <a:latin typeface="华文中宋" panose="02010600040101010101" charset="-122"/>
                <a:ea typeface="华文中宋" panose="02010600040101010101" charset="-122"/>
                <a:cs typeface="华文中宋" panose="02010600040101010101" charset="-122"/>
              </a:rPr>
              <a:t>主站和从站</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两种基站，其中传输</a:t>
            </a:r>
            <a:r>
              <a:rPr lang="zh-CN" altLang="en-US" sz="2800" b="1" dirty="0">
                <a:solidFill>
                  <a:srgbClr val="FF0000"/>
                </a:solidFill>
                <a:latin typeface="华文中宋" panose="02010600040101010101" charset="-122"/>
                <a:ea typeface="华文中宋" panose="02010600040101010101" charset="-122"/>
                <a:cs typeface="华文中宋" panose="02010600040101010101" charset="-122"/>
              </a:rPr>
              <a:t>控制面数据</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的作为主站。选项</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3</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系列根据数据分流控制点的不同，具体划分为三种选项方案，分别是选项</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3</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、选项</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3a</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和选项</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3x</a:t>
            </a:r>
            <a:endParaRPr lang="zh-CN" altLang="en-US" sz="2800" b="1" dirty="0">
              <a:solidFill>
                <a:schemeClr val="tx1"/>
              </a:solidFill>
              <a:latin typeface="华文中宋" panose="02010600040101010101" charset="-122"/>
              <a:ea typeface="华文中宋" panose="02010600040101010101" charset="-122"/>
              <a:cs typeface="华文中宋" panose="02010600040101010101" charset="-122"/>
            </a:endParaRPr>
          </a:p>
        </p:txBody>
      </p:sp>
      <p:pic>
        <p:nvPicPr>
          <p:cNvPr id="8" name="图片 7"/>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26888" y="3589972"/>
            <a:ext cx="7322971" cy="2453989"/>
          </a:xfrm>
          <a:prstGeom prst="rect">
            <a:avLst/>
          </a:prstGeom>
          <a:noFill/>
        </p:spPr>
      </p:pic>
      <p:sp>
        <p:nvSpPr>
          <p:cNvPr id="3" name="文本框 2"/>
          <p:cNvSpPr txBox="1"/>
          <p:nvPr/>
        </p:nvSpPr>
        <p:spPr>
          <a:xfrm>
            <a:off x="2819400" y="6178550"/>
            <a:ext cx="7195820" cy="491490"/>
          </a:xfrm>
          <a:prstGeom prst="rect">
            <a:avLst/>
          </a:prstGeom>
          <a:noFill/>
        </p:spPr>
        <p:txBody>
          <a:bodyPr wrap="square" rtlCol="0" anchor="t">
            <a:spAutoFit/>
          </a:bodyPr>
          <a:p>
            <a:pPr>
              <a:lnSpc>
                <a:spcPct val="130000"/>
              </a:lnSpc>
            </a:pPr>
            <a:r>
              <a:rPr lang="en-US" altLang="zh-CN" sz="2000" dirty="0">
                <a:effectLst>
                  <a:outerShdw blurRad="38100" dist="38100" dir="2700000" algn="tl">
                    <a:srgbClr val="000000">
                      <a:alpha val="43137"/>
                    </a:srgbClr>
                  </a:outerShdw>
                </a:effectLst>
                <a:latin typeface="宋体" panose="02010600030101010101" pitchFamily="2" charset="-122"/>
                <a:sym typeface="+mn-ea"/>
              </a:rPr>
              <a:t>(a)</a:t>
            </a:r>
            <a:r>
              <a:rPr lang="zh-CN" altLang="en-US" sz="2000" dirty="0">
                <a:effectLst>
                  <a:outerShdw blurRad="38100" dist="38100" dir="2700000" algn="tl">
                    <a:srgbClr val="000000">
                      <a:alpha val="43137"/>
                    </a:srgbClr>
                  </a:outerShdw>
                </a:effectLst>
                <a:latin typeface="宋体" panose="02010600030101010101" pitchFamily="2" charset="-122"/>
                <a:sym typeface="+mn-ea"/>
              </a:rPr>
              <a:t>选项</a:t>
            </a:r>
            <a:r>
              <a:rPr lang="en-US" altLang="zh-CN" sz="2000" dirty="0">
                <a:effectLst>
                  <a:outerShdw blurRad="38100" dist="38100" dir="2700000" algn="tl">
                    <a:srgbClr val="000000">
                      <a:alpha val="43137"/>
                    </a:srgbClr>
                  </a:outerShdw>
                </a:effectLst>
                <a:latin typeface="宋体" panose="02010600030101010101" pitchFamily="2" charset="-122"/>
                <a:sym typeface="+mn-ea"/>
              </a:rPr>
              <a:t>3           (b)</a:t>
            </a:r>
            <a:r>
              <a:rPr lang="zh-CN" altLang="en-US" sz="2000" dirty="0">
                <a:effectLst>
                  <a:outerShdw blurRad="38100" dist="38100" dir="2700000" algn="tl">
                    <a:srgbClr val="000000">
                      <a:alpha val="43137"/>
                    </a:srgbClr>
                  </a:outerShdw>
                </a:effectLst>
                <a:latin typeface="宋体" panose="02010600030101010101" pitchFamily="2" charset="-122"/>
                <a:sym typeface="+mn-ea"/>
              </a:rPr>
              <a:t>选项</a:t>
            </a:r>
            <a:r>
              <a:rPr lang="en-US" altLang="zh-CN" sz="2000" dirty="0">
                <a:effectLst>
                  <a:outerShdw blurRad="38100" dist="38100" dir="2700000" algn="tl">
                    <a:srgbClr val="000000">
                      <a:alpha val="43137"/>
                    </a:srgbClr>
                  </a:outerShdw>
                </a:effectLst>
                <a:latin typeface="宋体" panose="02010600030101010101" pitchFamily="2" charset="-122"/>
                <a:sym typeface="+mn-ea"/>
              </a:rPr>
              <a:t>3a</a:t>
            </a:r>
            <a:r>
              <a:rPr lang="en-US" altLang="zh-CN" sz="2000" dirty="0">
                <a:effectLst>
                  <a:outerShdw blurRad="38100" dist="38100" dir="2700000" algn="tl">
                    <a:srgbClr val="000000">
                      <a:alpha val="43137"/>
                    </a:srgbClr>
                  </a:outerShdw>
                </a:effectLst>
                <a:latin typeface="宋体" panose="02010600030101010101" pitchFamily="2" charset="-122"/>
                <a:sym typeface="+mn-ea"/>
              </a:rPr>
              <a:t>             (c)</a:t>
            </a:r>
            <a:r>
              <a:rPr lang="zh-CN" altLang="en-US" sz="2000" dirty="0">
                <a:effectLst>
                  <a:outerShdw blurRad="38100" dist="38100" dir="2700000" algn="tl">
                    <a:srgbClr val="000000">
                      <a:alpha val="43137"/>
                    </a:srgbClr>
                  </a:outerShdw>
                </a:effectLst>
                <a:latin typeface="宋体" panose="02010600030101010101" pitchFamily="2" charset="-122"/>
                <a:sym typeface="+mn-ea"/>
              </a:rPr>
              <a:t>选项</a:t>
            </a:r>
            <a:r>
              <a:rPr lang="en-US" altLang="zh-CN" sz="2000" dirty="0">
                <a:effectLst>
                  <a:outerShdw blurRad="38100" dist="38100" dir="2700000" algn="tl">
                    <a:srgbClr val="000000">
                      <a:alpha val="43137"/>
                    </a:srgbClr>
                  </a:outerShdw>
                </a:effectLst>
                <a:latin typeface="宋体" panose="02010600030101010101" pitchFamily="2" charset="-122"/>
                <a:sym typeface="+mn-ea"/>
              </a:rPr>
              <a:t>3x</a:t>
            </a:r>
            <a:endParaRPr lang="en-US" altLang="zh-CN" sz="2000" dirty="0">
              <a:effectLst>
                <a:outerShdw blurRad="38100" dist="38100" dir="2700000" algn="tl">
                  <a:srgbClr val="000000">
                    <a:alpha val="43137"/>
                  </a:srgbClr>
                </a:outerShdw>
              </a:effectLst>
              <a:latin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5800" y="609600"/>
            <a:ext cx="10523855" cy="2330450"/>
          </a:xfrm>
          <a:prstGeom prst="rect">
            <a:avLst/>
          </a:prstGeom>
        </p:spPr>
        <p:txBody>
          <a:bodyPr wrap="square">
            <a:spAutoFit/>
          </a:bodyPr>
          <a:lstStyle/>
          <a:p>
            <a:pPr algn="just">
              <a:lnSpc>
                <a:spcPct val="130000"/>
              </a:lnSpc>
            </a:pPr>
            <a:r>
              <a:rPr lang="zh-CN" altLang="en-US" sz="2800" b="1" dirty="0" smtClean="0">
                <a:latin typeface="宋体" panose="02010600030101010101" pitchFamily="2" charset="-122"/>
                <a:ea typeface="宋体" panose="02010600030101010101" pitchFamily="2" charset="-122"/>
              </a:rPr>
              <a:t>    </a:t>
            </a:r>
            <a:r>
              <a:rPr lang="zh-CN" altLang="en-US" sz="2800" b="1" dirty="0" smtClean="0">
                <a:solidFill>
                  <a:schemeClr val="tx1"/>
                </a:solidFill>
                <a:latin typeface="华文中宋" panose="02010600040101010101" charset="-122"/>
                <a:ea typeface="华文中宋" panose="02010600040101010101" charset="-122"/>
                <a:cs typeface="华文中宋" panose="02010600040101010101" charset="-122"/>
              </a:rPr>
              <a:t>选项</a:t>
            </a:r>
            <a:r>
              <a:rPr lang="en-US" altLang="zh-CN" sz="2800" b="1" dirty="0" smtClean="0">
                <a:solidFill>
                  <a:schemeClr val="tx1"/>
                </a:solidFill>
                <a:latin typeface="华文中宋" panose="02010600040101010101" charset="-122"/>
                <a:ea typeface="华文中宋" panose="02010600040101010101" charset="-122"/>
                <a:cs typeface="华文中宋" panose="02010600040101010101" charset="-122"/>
              </a:rPr>
              <a:t>7</a:t>
            </a:r>
            <a:r>
              <a:rPr lang="zh-CN" altLang="en-US" sz="2800" b="1" dirty="0" smtClean="0">
                <a:solidFill>
                  <a:schemeClr val="tx1"/>
                </a:solidFill>
                <a:latin typeface="华文中宋" panose="02010600040101010101" charset="-122"/>
                <a:ea typeface="华文中宋" panose="02010600040101010101" charset="-122"/>
                <a:cs typeface="华文中宋" panose="02010600040101010101" charset="-122"/>
              </a:rPr>
              <a:t>系列</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 </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是将</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LTE</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核心网部分进行优先升级，即将</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LTE</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的</a:t>
            </a:r>
            <a:r>
              <a:rPr lang="en-US" altLang="zh-CN" sz="2800" b="1" dirty="0">
                <a:solidFill>
                  <a:srgbClr val="FF0000"/>
                </a:solidFill>
                <a:latin typeface="华文中宋" panose="02010600040101010101" charset="-122"/>
                <a:ea typeface="华文中宋" panose="02010600040101010101" charset="-122"/>
                <a:cs typeface="华文中宋" panose="02010600040101010101" charset="-122"/>
              </a:rPr>
              <a:t>EPC</a:t>
            </a:r>
            <a:r>
              <a:rPr lang="zh-CN" altLang="en-US" sz="2800" b="1" dirty="0">
                <a:solidFill>
                  <a:srgbClr val="FF0000"/>
                </a:solidFill>
                <a:latin typeface="华文中宋" panose="02010600040101010101" charset="-122"/>
                <a:ea typeface="华文中宋" panose="02010600040101010101" charset="-122"/>
                <a:cs typeface="华文中宋" panose="02010600040101010101" charset="-122"/>
              </a:rPr>
              <a:t>改为</a:t>
            </a:r>
            <a:r>
              <a:rPr lang="en-US" altLang="zh-CN" sz="2800" b="1" dirty="0">
                <a:solidFill>
                  <a:srgbClr val="FF0000"/>
                </a:solidFill>
                <a:latin typeface="华文中宋" panose="02010600040101010101" charset="-122"/>
                <a:ea typeface="华文中宋" panose="02010600040101010101" charset="-122"/>
                <a:cs typeface="华文中宋" panose="02010600040101010101" charset="-122"/>
              </a:rPr>
              <a:t>5G</a:t>
            </a:r>
            <a:r>
              <a:rPr lang="zh-CN" altLang="en-US" sz="2800" b="1" dirty="0">
                <a:solidFill>
                  <a:srgbClr val="FF0000"/>
                </a:solidFill>
                <a:latin typeface="华文中宋" panose="02010600040101010101" charset="-122"/>
                <a:ea typeface="华文中宋" panose="02010600040101010101" charset="-122"/>
                <a:cs typeface="华文中宋" panose="02010600040101010101" charset="-122"/>
              </a:rPr>
              <a:t>核心网</a:t>
            </a:r>
            <a:r>
              <a:rPr lang="en-US" altLang="zh-CN" sz="2800" b="1" dirty="0">
                <a:solidFill>
                  <a:srgbClr val="FF0000"/>
                </a:solidFill>
                <a:latin typeface="华文中宋" panose="02010600040101010101" charset="-122"/>
                <a:ea typeface="华文中宋" panose="02010600040101010101" charset="-122"/>
                <a:cs typeface="华文中宋" panose="02010600040101010101" charset="-122"/>
              </a:rPr>
              <a:t>5GC</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。该系列选项需要同时</a:t>
            </a:r>
            <a:r>
              <a:rPr lang="zh-CN" altLang="en-US" sz="2800" b="1" dirty="0">
                <a:solidFill>
                  <a:srgbClr val="FF0000"/>
                </a:solidFill>
                <a:latin typeface="华文中宋" panose="02010600040101010101" charset="-122"/>
                <a:ea typeface="华文中宋" panose="02010600040101010101" charset="-122"/>
                <a:cs typeface="华文中宋" panose="02010600040101010101" charset="-122"/>
              </a:rPr>
              <a:t>升级</a:t>
            </a:r>
            <a:r>
              <a:rPr lang="en-US" altLang="zh-CN" sz="2800" b="1" dirty="0">
                <a:solidFill>
                  <a:srgbClr val="FF0000"/>
                </a:solidFill>
                <a:latin typeface="华文中宋" panose="02010600040101010101" charset="-122"/>
                <a:ea typeface="华文中宋" panose="02010600040101010101" charset="-122"/>
                <a:cs typeface="华文中宋" panose="02010600040101010101" charset="-122"/>
              </a:rPr>
              <a:t>UE</a:t>
            </a:r>
            <a:r>
              <a:rPr lang="zh-CN" altLang="en-US" sz="2800" b="1" dirty="0">
                <a:solidFill>
                  <a:srgbClr val="FF0000"/>
                </a:solidFill>
                <a:latin typeface="华文中宋" panose="02010600040101010101" charset="-122"/>
                <a:ea typeface="华文中宋" panose="02010600040101010101" charset="-122"/>
                <a:cs typeface="华文中宋" panose="02010600040101010101" charset="-122"/>
              </a:rPr>
              <a:t>和</a:t>
            </a:r>
            <a:r>
              <a:rPr lang="en-US" altLang="zh-CN" sz="2800" b="1" dirty="0" err="1">
                <a:solidFill>
                  <a:srgbClr val="FF0000"/>
                </a:solidFill>
                <a:latin typeface="华文中宋" panose="02010600040101010101" charset="-122"/>
                <a:ea typeface="华文中宋" panose="02010600040101010101" charset="-122"/>
                <a:cs typeface="华文中宋" panose="02010600040101010101" charset="-122"/>
              </a:rPr>
              <a:t>eNB</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，使其具备接入</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5G</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核心网的能力，</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UE</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和网络之间交互的</a:t>
            </a:r>
            <a:r>
              <a:rPr lang="zh-CN" altLang="en-US" sz="2800" b="1" dirty="0">
                <a:solidFill>
                  <a:srgbClr val="FF0000"/>
                </a:solidFill>
                <a:latin typeface="华文中宋" panose="02010600040101010101" charset="-122"/>
                <a:ea typeface="华文中宋" panose="02010600040101010101" charset="-122"/>
                <a:cs typeface="华文中宋" panose="02010600040101010101" charset="-122"/>
              </a:rPr>
              <a:t>控制信令</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则仍锚定在</a:t>
            </a:r>
            <a:r>
              <a:rPr lang="en-US" altLang="zh-CN" sz="2800" b="1" dirty="0">
                <a:solidFill>
                  <a:srgbClr val="FF0000"/>
                </a:solidFill>
                <a:latin typeface="华文中宋" panose="02010600040101010101" charset="-122"/>
                <a:ea typeface="华文中宋" panose="02010600040101010101" charset="-122"/>
                <a:cs typeface="华文中宋" panose="02010600040101010101" charset="-122"/>
              </a:rPr>
              <a:t>LTE</a:t>
            </a:r>
            <a:r>
              <a:rPr lang="zh-CN" altLang="en-US" sz="2800" b="1" dirty="0">
                <a:solidFill>
                  <a:srgbClr val="FF0000"/>
                </a:solidFill>
                <a:latin typeface="华文中宋" panose="02010600040101010101" charset="-122"/>
                <a:ea typeface="华文中宋" panose="02010600040101010101" charset="-122"/>
                <a:cs typeface="华文中宋" panose="02010600040101010101" charset="-122"/>
              </a:rPr>
              <a:t>空口</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和</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N2</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接口上传输</a:t>
            </a:r>
            <a:r>
              <a:rPr lang="zh-CN" altLang="en-US" sz="2800" b="1" dirty="0" smtClean="0">
                <a:solidFill>
                  <a:schemeClr val="tx1"/>
                </a:solidFill>
                <a:latin typeface="华文中宋" panose="02010600040101010101" charset="-122"/>
                <a:ea typeface="华文中宋" panose="02010600040101010101" charset="-122"/>
                <a:cs typeface="华文中宋" panose="02010600040101010101" charset="-122"/>
              </a:rPr>
              <a:t>。</a:t>
            </a:r>
            <a:endParaRPr lang="zh-CN" altLang="en-US" sz="2800" b="1" dirty="0">
              <a:solidFill>
                <a:schemeClr val="tx1"/>
              </a:solidFill>
              <a:latin typeface="华文中宋" panose="02010600040101010101" charset="-122"/>
              <a:ea typeface="华文中宋" panose="02010600040101010101" charset="-122"/>
              <a:cs typeface="华文中宋" panose="02010600040101010101" charset="-122"/>
            </a:endParaRPr>
          </a:p>
        </p:txBody>
      </p:sp>
      <p:pic>
        <p:nvPicPr>
          <p:cNvPr id="7" name="图片 6"/>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230467" y="3429000"/>
            <a:ext cx="7436470" cy="2450816"/>
          </a:xfrm>
          <a:prstGeom prst="rect">
            <a:avLst/>
          </a:prstGeom>
          <a:noFill/>
        </p:spPr>
      </p:pic>
      <p:sp>
        <p:nvSpPr>
          <p:cNvPr id="3" name="文本框 2"/>
          <p:cNvSpPr txBox="1"/>
          <p:nvPr>
            <p:custDataLst>
              <p:tags r:id="rId2"/>
            </p:custDataLst>
          </p:nvPr>
        </p:nvSpPr>
        <p:spPr>
          <a:xfrm>
            <a:off x="2819400" y="6178550"/>
            <a:ext cx="7195820" cy="491490"/>
          </a:xfrm>
          <a:prstGeom prst="rect">
            <a:avLst/>
          </a:prstGeom>
          <a:noFill/>
        </p:spPr>
        <p:txBody>
          <a:bodyPr wrap="square" rtlCol="0" anchor="t">
            <a:spAutoFit/>
          </a:bodyPr>
          <a:p>
            <a:pPr>
              <a:lnSpc>
                <a:spcPct val="130000"/>
              </a:lnSpc>
            </a:pPr>
            <a:r>
              <a:rPr lang="en-US" altLang="zh-CN" sz="2000" dirty="0">
                <a:effectLst>
                  <a:outerShdw blurRad="38100" dist="38100" dir="2700000" algn="tl">
                    <a:srgbClr val="000000">
                      <a:alpha val="43137"/>
                    </a:srgbClr>
                  </a:outerShdw>
                </a:effectLst>
                <a:latin typeface="宋体" panose="02010600030101010101" pitchFamily="2" charset="-122"/>
                <a:sym typeface="+mn-ea"/>
              </a:rPr>
              <a:t>(a)</a:t>
            </a:r>
            <a:r>
              <a:rPr lang="zh-CN" altLang="en-US" sz="2000" dirty="0">
                <a:effectLst>
                  <a:outerShdw blurRad="38100" dist="38100" dir="2700000" algn="tl">
                    <a:srgbClr val="000000">
                      <a:alpha val="43137"/>
                    </a:srgbClr>
                  </a:outerShdw>
                </a:effectLst>
                <a:latin typeface="宋体" panose="02010600030101010101" pitchFamily="2" charset="-122"/>
                <a:sym typeface="+mn-ea"/>
              </a:rPr>
              <a:t>选项</a:t>
            </a:r>
            <a:r>
              <a:rPr lang="en-US" altLang="zh-CN" sz="2000" dirty="0">
                <a:effectLst>
                  <a:outerShdw blurRad="38100" dist="38100" dir="2700000" algn="tl">
                    <a:srgbClr val="000000">
                      <a:alpha val="43137"/>
                    </a:srgbClr>
                  </a:outerShdw>
                </a:effectLst>
                <a:latin typeface="宋体" panose="02010600030101010101" pitchFamily="2" charset="-122"/>
                <a:sym typeface="+mn-ea"/>
              </a:rPr>
              <a:t>7</a:t>
            </a:r>
            <a:r>
              <a:rPr lang="en-US" altLang="zh-CN" sz="2000" dirty="0">
                <a:effectLst>
                  <a:outerShdw blurRad="38100" dist="38100" dir="2700000" algn="tl">
                    <a:srgbClr val="000000">
                      <a:alpha val="43137"/>
                    </a:srgbClr>
                  </a:outerShdw>
                </a:effectLst>
                <a:latin typeface="宋体" panose="02010600030101010101" pitchFamily="2" charset="-122"/>
                <a:sym typeface="+mn-ea"/>
              </a:rPr>
              <a:t>           (b)</a:t>
            </a:r>
            <a:r>
              <a:rPr lang="zh-CN" altLang="en-US" sz="2000" dirty="0">
                <a:effectLst>
                  <a:outerShdw blurRad="38100" dist="38100" dir="2700000" algn="tl">
                    <a:srgbClr val="000000">
                      <a:alpha val="43137"/>
                    </a:srgbClr>
                  </a:outerShdw>
                </a:effectLst>
                <a:latin typeface="宋体" panose="02010600030101010101" pitchFamily="2" charset="-122"/>
                <a:sym typeface="+mn-ea"/>
              </a:rPr>
              <a:t>选项</a:t>
            </a:r>
            <a:r>
              <a:rPr lang="en-US" altLang="zh-CN" sz="2000" dirty="0">
                <a:effectLst>
                  <a:outerShdw blurRad="38100" dist="38100" dir="2700000" algn="tl">
                    <a:srgbClr val="000000">
                      <a:alpha val="43137"/>
                    </a:srgbClr>
                  </a:outerShdw>
                </a:effectLst>
                <a:latin typeface="宋体" panose="02010600030101010101" pitchFamily="2" charset="-122"/>
                <a:sym typeface="+mn-ea"/>
              </a:rPr>
              <a:t>7</a:t>
            </a:r>
            <a:r>
              <a:rPr lang="en-US" altLang="zh-CN" sz="2000" dirty="0">
                <a:effectLst>
                  <a:outerShdw blurRad="38100" dist="38100" dir="2700000" algn="tl">
                    <a:srgbClr val="000000">
                      <a:alpha val="43137"/>
                    </a:srgbClr>
                  </a:outerShdw>
                </a:effectLst>
                <a:latin typeface="宋体" panose="02010600030101010101" pitchFamily="2" charset="-122"/>
                <a:sym typeface="+mn-ea"/>
              </a:rPr>
              <a:t>a</a:t>
            </a:r>
            <a:r>
              <a:rPr lang="en-US" altLang="zh-CN" sz="2000" dirty="0">
                <a:effectLst>
                  <a:outerShdw blurRad="38100" dist="38100" dir="2700000" algn="tl">
                    <a:srgbClr val="000000">
                      <a:alpha val="43137"/>
                    </a:srgbClr>
                  </a:outerShdw>
                </a:effectLst>
                <a:latin typeface="宋体" panose="02010600030101010101" pitchFamily="2" charset="-122"/>
                <a:sym typeface="+mn-ea"/>
              </a:rPr>
              <a:t>             (c)</a:t>
            </a:r>
            <a:r>
              <a:rPr lang="zh-CN" altLang="en-US" sz="2000" dirty="0">
                <a:effectLst>
                  <a:outerShdw blurRad="38100" dist="38100" dir="2700000" algn="tl">
                    <a:srgbClr val="000000">
                      <a:alpha val="43137"/>
                    </a:srgbClr>
                  </a:outerShdw>
                </a:effectLst>
                <a:latin typeface="宋体" panose="02010600030101010101" pitchFamily="2" charset="-122"/>
                <a:sym typeface="+mn-ea"/>
              </a:rPr>
              <a:t>选项</a:t>
            </a:r>
            <a:r>
              <a:rPr lang="en-US" altLang="zh-CN" sz="2000" dirty="0">
                <a:effectLst>
                  <a:outerShdw blurRad="38100" dist="38100" dir="2700000" algn="tl">
                    <a:srgbClr val="000000">
                      <a:alpha val="43137"/>
                    </a:srgbClr>
                  </a:outerShdw>
                </a:effectLst>
                <a:latin typeface="宋体" panose="02010600030101010101" pitchFamily="2" charset="-122"/>
                <a:sym typeface="+mn-ea"/>
              </a:rPr>
              <a:t>7</a:t>
            </a:r>
            <a:r>
              <a:rPr lang="en-US" altLang="zh-CN" sz="2000" dirty="0">
                <a:effectLst>
                  <a:outerShdw blurRad="38100" dist="38100" dir="2700000" algn="tl">
                    <a:srgbClr val="000000">
                      <a:alpha val="43137"/>
                    </a:srgbClr>
                  </a:outerShdw>
                </a:effectLst>
                <a:latin typeface="宋体" panose="02010600030101010101" pitchFamily="2" charset="-122"/>
                <a:sym typeface="+mn-ea"/>
              </a:rPr>
              <a:t>x</a:t>
            </a:r>
            <a:endParaRPr lang="en-US" altLang="zh-CN" sz="2000" dirty="0">
              <a:effectLst>
                <a:outerShdw blurRad="38100" dist="38100" dir="2700000" algn="tl">
                  <a:srgbClr val="000000">
                    <a:alpha val="43137"/>
                  </a:srgbClr>
                </a:outerShdw>
              </a:effectLst>
              <a:latin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4035" y="685800"/>
            <a:ext cx="10640060" cy="2330450"/>
          </a:xfrm>
          <a:prstGeom prst="rect">
            <a:avLst/>
          </a:prstGeom>
        </p:spPr>
        <p:txBody>
          <a:bodyPr wrap="square">
            <a:spAutoFit/>
          </a:bodyPr>
          <a:lstStyle/>
          <a:p>
            <a:pPr algn="just">
              <a:lnSpc>
                <a:spcPct val="130000"/>
              </a:lnSpc>
            </a:pPr>
            <a:r>
              <a:rPr lang="zh-CN" altLang="en-US" sz="2800" b="1" dirty="0" smtClean="0">
                <a:latin typeface="华文中宋" panose="02010600040101010101" charset="-122"/>
                <a:ea typeface="华文中宋" panose="02010600040101010101" charset="-122"/>
                <a:cs typeface="华文中宋" panose="02010600040101010101" charset="-122"/>
              </a:rPr>
              <a:t>    </a:t>
            </a:r>
            <a:r>
              <a:rPr lang="zh-CN" altLang="en-US" sz="2800" dirty="0" smtClean="0">
                <a:latin typeface="华文中宋" panose="02010600040101010101" charset="-122"/>
                <a:ea typeface="华文中宋" panose="02010600040101010101" charset="-122"/>
                <a:cs typeface="华文中宋" panose="02010600040101010101" charset="-122"/>
                <a:sym typeface="+mn-ea"/>
              </a:rPr>
              <a:t>选项</a:t>
            </a:r>
            <a:r>
              <a:rPr lang="en-US" altLang="zh-CN" sz="2800" dirty="0" smtClean="0">
                <a:latin typeface="华文中宋" panose="02010600040101010101" charset="-122"/>
                <a:ea typeface="华文中宋" panose="02010600040101010101" charset="-122"/>
                <a:cs typeface="华文中宋" panose="02010600040101010101" charset="-122"/>
                <a:sym typeface="+mn-ea"/>
              </a:rPr>
              <a:t>7</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方案下</a:t>
            </a:r>
            <a:r>
              <a:rPr lang="en-US" altLang="zh-CN" sz="2800" b="1" dirty="0">
                <a:solidFill>
                  <a:srgbClr val="FF0000"/>
                </a:solidFill>
                <a:latin typeface="华文中宋" panose="02010600040101010101" charset="-122"/>
                <a:ea typeface="华文中宋" panose="02010600040101010101" charset="-122"/>
                <a:cs typeface="华文中宋" panose="02010600040101010101" charset="-122"/>
              </a:rPr>
              <a:t>4G</a:t>
            </a:r>
            <a:r>
              <a:rPr lang="zh-CN" altLang="en-US" sz="2800" b="1" dirty="0">
                <a:solidFill>
                  <a:srgbClr val="FF0000"/>
                </a:solidFill>
                <a:latin typeface="华文中宋" panose="02010600040101010101" charset="-122"/>
                <a:ea typeface="华文中宋" panose="02010600040101010101" charset="-122"/>
                <a:cs typeface="华文中宋" panose="02010600040101010101" charset="-122"/>
              </a:rPr>
              <a:t>基站</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仍作为</a:t>
            </a:r>
            <a:r>
              <a:rPr lang="zh-CN" altLang="en-US" sz="2800" b="1" dirty="0">
                <a:solidFill>
                  <a:srgbClr val="FF0000"/>
                </a:solidFill>
                <a:latin typeface="华文中宋" panose="02010600040101010101" charset="-122"/>
                <a:ea typeface="华文中宋" panose="02010600040101010101" charset="-122"/>
                <a:cs typeface="华文中宋" panose="02010600040101010101" charset="-122"/>
              </a:rPr>
              <a:t>主站</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存在，</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5G</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基站主要作用是能支持</a:t>
            </a:r>
            <a:r>
              <a:rPr lang="en-US" altLang="zh-CN" sz="2800" b="1" dirty="0" err="1">
                <a:solidFill>
                  <a:schemeClr val="tx1"/>
                </a:solidFill>
                <a:latin typeface="华文中宋" panose="02010600040101010101" charset="-122"/>
                <a:ea typeface="华文中宋" panose="02010600040101010101" charset="-122"/>
                <a:cs typeface="华文中宋" panose="02010600040101010101" charset="-122"/>
              </a:rPr>
              <a:t>eMBB</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业务并分担用户面数据流量，提高覆盖和用户体验速率，以快速达到</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5G</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指标要求和加强</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4G</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覆盖的目的。选项</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7</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系列方案包括：选项</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7</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、选项</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7a</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和选项</a:t>
            </a:r>
            <a:r>
              <a:rPr lang="en-US" altLang="zh-CN" sz="2800" b="1" dirty="0" smtClean="0">
                <a:solidFill>
                  <a:schemeClr val="tx1"/>
                </a:solidFill>
                <a:latin typeface="华文中宋" panose="02010600040101010101" charset="-122"/>
                <a:ea typeface="华文中宋" panose="02010600040101010101" charset="-122"/>
                <a:cs typeface="华文中宋" panose="02010600040101010101" charset="-122"/>
              </a:rPr>
              <a:t>7x</a:t>
            </a:r>
            <a:r>
              <a:rPr lang="zh-CN" altLang="en-US" sz="2800" b="1" dirty="0" smtClean="0">
                <a:solidFill>
                  <a:schemeClr val="tx1"/>
                </a:solidFill>
                <a:latin typeface="华文中宋" panose="02010600040101010101" charset="-122"/>
                <a:ea typeface="华文中宋" panose="02010600040101010101" charset="-122"/>
                <a:cs typeface="华文中宋" panose="02010600040101010101" charset="-122"/>
              </a:rPr>
              <a:t>。</a:t>
            </a:r>
            <a:endParaRPr lang="zh-CN" altLang="en-US" sz="2800" b="1" dirty="0">
              <a:solidFill>
                <a:schemeClr val="tx1"/>
              </a:solidFill>
              <a:latin typeface="华文中宋" panose="02010600040101010101" charset="-122"/>
              <a:ea typeface="华文中宋" panose="02010600040101010101" charset="-122"/>
              <a:cs typeface="华文中宋" panose="02010600040101010101" charset="-122"/>
            </a:endParaRPr>
          </a:p>
        </p:txBody>
      </p:sp>
      <p:pic>
        <p:nvPicPr>
          <p:cNvPr id="7" name="图片 6"/>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35560" y="3284984"/>
            <a:ext cx="7436470" cy="2450816"/>
          </a:xfrm>
          <a:prstGeom prst="rect">
            <a:avLst/>
          </a:prstGeom>
          <a:noFill/>
        </p:spPr>
      </p:pic>
      <p:sp>
        <p:nvSpPr>
          <p:cNvPr id="3" name="文本框 2"/>
          <p:cNvSpPr txBox="1"/>
          <p:nvPr>
            <p:custDataLst>
              <p:tags r:id="rId2"/>
            </p:custDataLst>
          </p:nvPr>
        </p:nvSpPr>
        <p:spPr>
          <a:xfrm>
            <a:off x="2667000" y="6096000"/>
            <a:ext cx="7195820" cy="491490"/>
          </a:xfrm>
          <a:prstGeom prst="rect">
            <a:avLst/>
          </a:prstGeom>
          <a:noFill/>
        </p:spPr>
        <p:txBody>
          <a:bodyPr wrap="square" rtlCol="0" anchor="t">
            <a:spAutoFit/>
          </a:bodyPr>
          <a:p>
            <a:pPr>
              <a:lnSpc>
                <a:spcPct val="130000"/>
              </a:lnSpc>
            </a:pPr>
            <a:r>
              <a:rPr lang="en-US" altLang="zh-CN" sz="2000" dirty="0">
                <a:effectLst>
                  <a:outerShdw blurRad="38100" dist="38100" dir="2700000" algn="tl">
                    <a:srgbClr val="000000">
                      <a:alpha val="43137"/>
                    </a:srgbClr>
                  </a:outerShdw>
                </a:effectLst>
                <a:latin typeface="宋体" panose="02010600030101010101" pitchFamily="2" charset="-122"/>
                <a:sym typeface="+mn-ea"/>
              </a:rPr>
              <a:t>(a)</a:t>
            </a:r>
            <a:r>
              <a:rPr lang="zh-CN" altLang="en-US" sz="2000" dirty="0">
                <a:effectLst>
                  <a:outerShdw blurRad="38100" dist="38100" dir="2700000" algn="tl">
                    <a:srgbClr val="000000">
                      <a:alpha val="43137"/>
                    </a:srgbClr>
                  </a:outerShdw>
                </a:effectLst>
                <a:latin typeface="宋体" panose="02010600030101010101" pitchFamily="2" charset="-122"/>
                <a:sym typeface="+mn-ea"/>
              </a:rPr>
              <a:t>选项</a:t>
            </a:r>
            <a:r>
              <a:rPr lang="en-US" altLang="zh-CN" sz="2000" dirty="0">
                <a:effectLst>
                  <a:outerShdw blurRad="38100" dist="38100" dir="2700000" algn="tl">
                    <a:srgbClr val="000000">
                      <a:alpha val="43137"/>
                    </a:srgbClr>
                  </a:outerShdw>
                </a:effectLst>
                <a:latin typeface="宋体" panose="02010600030101010101" pitchFamily="2" charset="-122"/>
                <a:sym typeface="+mn-ea"/>
              </a:rPr>
              <a:t>7</a:t>
            </a:r>
            <a:r>
              <a:rPr lang="en-US" altLang="zh-CN" sz="2000" dirty="0">
                <a:effectLst>
                  <a:outerShdw blurRad="38100" dist="38100" dir="2700000" algn="tl">
                    <a:srgbClr val="000000">
                      <a:alpha val="43137"/>
                    </a:srgbClr>
                  </a:outerShdw>
                </a:effectLst>
                <a:latin typeface="宋体" panose="02010600030101010101" pitchFamily="2" charset="-122"/>
                <a:sym typeface="+mn-ea"/>
              </a:rPr>
              <a:t>           (b)</a:t>
            </a:r>
            <a:r>
              <a:rPr lang="zh-CN" altLang="en-US" sz="2000" dirty="0">
                <a:effectLst>
                  <a:outerShdw blurRad="38100" dist="38100" dir="2700000" algn="tl">
                    <a:srgbClr val="000000">
                      <a:alpha val="43137"/>
                    </a:srgbClr>
                  </a:outerShdw>
                </a:effectLst>
                <a:latin typeface="宋体" panose="02010600030101010101" pitchFamily="2" charset="-122"/>
                <a:sym typeface="+mn-ea"/>
              </a:rPr>
              <a:t>选项</a:t>
            </a:r>
            <a:r>
              <a:rPr lang="en-US" altLang="zh-CN" sz="2000" dirty="0">
                <a:effectLst>
                  <a:outerShdw blurRad="38100" dist="38100" dir="2700000" algn="tl">
                    <a:srgbClr val="000000">
                      <a:alpha val="43137"/>
                    </a:srgbClr>
                  </a:outerShdw>
                </a:effectLst>
                <a:latin typeface="宋体" panose="02010600030101010101" pitchFamily="2" charset="-122"/>
                <a:sym typeface="+mn-ea"/>
              </a:rPr>
              <a:t>7</a:t>
            </a:r>
            <a:r>
              <a:rPr lang="en-US" altLang="zh-CN" sz="2000" dirty="0">
                <a:effectLst>
                  <a:outerShdw blurRad="38100" dist="38100" dir="2700000" algn="tl">
                    <a:srgbClr val="000000">
                      <a:alpha val="43137"/>
                    </a:srgbClr>
                  </a:outerShdw>
                </a:effectLst>
                <a:latin typeface="宋体" panose="02010600030101010101" pitchFamily="2" charset="-122"/>
                <a:sym typeface="+mn-ea"/>
              </a:rPr>
              <a:t>a</a:t>
            </a:r>
            <a:r>
              <a:rPr lang="en-US" altLang="zh-CN" sz="2000" dirty="0">
                <a:effectLst>
                  <a:outerShdw blurRad="38100" dist="38100" dir="2700000" algn="tl">
                    <a:srgbClr val="000000">
                      <a:alpha val="43137"/>
                    </a:srgbClr>
                  </a:outerShdw>
                </a:effectLst>
                <a:latin typeface="宋体" panose="02010600030101010101" pitchFamily="2" charset="-122"/>
                <a:sym typeface="+mn-ea"/>
              </a:rPr>
              <a:t>             (c)</a:t>
            </a:r>
            <a:r>
              <a:rPr lang="zh-CN" altLang="en-US" sz="2000" dirty="0">
                <a:effectLst>
                  <a:outerShdw blurRad="38100" dist="38100" dir="2700000" algn="tl">
                    <a:srgbClr val="000000">
                      <a:alpha val="43137"/>
                    </a:srgbClr>
                  </a:outerShdw>
                </a:effectLst>
                <a:latin typeface="宋体" panose="02010600030101010101" pitchFamily="2" charset="-122"/>
                <a:sym typeface="+mn-ea"/>
              </a:rPr>
              <a:t>选项</a:t>
            </a:r>
            <a:r>
              <a:rPr lang="en-US" altLang="zh-CN" sz="2000" dirty="0">
                <a:effectLst>
                  <a:outerShdw blurRad="38100" dist="38100" dir="2700000" algn="tl">
                    <a:srgbClr val="000000">
                      <a:alpha val="43137"/>
                    </a:srgbClr>
                  </a:outerShdw>
                </a:effectLst>
                <a:latin typeface="宋体" panose="02010600030101010101" pitchFamily="2" charset="-122"/>
                <a:sym typeface="+mn-ea"/>
              </a:rPr>
              <a:t>7</a:t>
            </a:r>
            <a:r>
              <a:rPr lang="en-US" altLang="zh-CN" sz="2000" dirty="0">
                <a:effectLst>
                  <a:outerShdw blurRad="38100" dist="38100" dir="2700000" algn="tl">
                    <a:srgbClr val="000000">
                      <a:alpha val="43137"/>
                    </a:srgbClr>
                  </a:outerShdw>
                </a:effectLst>
                <a:latin typeface="宋体" panose="02010600030101010101" pitchFamily="2" charset="-122"/>
                <a:sym typeface="+mn-ea"/>
              </a:rPr>
              <a:t>x</a:t>
            </a:r>
            <a:endParaRPr lang="en-US" altLang="zh-CN" sz="2000" dirty="0">
              <a:effectLst>
                <a:outerShdw blurRad="38100" dist="38100" dir="2700000" algn="tl">
                  <a:srgbClr val="000000">
                    <a:alpha val="43137"/>
                  </a:srgbClr>
                </a:outerShdw>
              </a:effectLst>
              <a:latin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00" y="685800"/>
            <a:ext cx="10823575" cy="2330450"/>
          </a:xfrm>
          <a:prstGeom prst="rect">
            <a:avLst/>
          </a:prstGeom>
        </p:spPr>
        <p:txBody>
          <a:bodyPr wrap="square">
            <a:spAutoFit/>
          </a:bodyPr>
          <a:lstStyle/>
          <a:p>
            <a:pPr algn="just">
              <a:lnSpc>
                <a:spcPct val="130000"/>
              </a:lnSpc>
            </a:pPr>
            <a:r>
              <a:rPr lang="zh-CN" altLang="en-US" sz="2800" b="1" dirty="0" smtClean="0">
                <a:latin typeface="华文中宋" panose="02010600040101010101" charset="-122"/>
                <a:ea typeface="华文中宋" panose="02010600040101010101" charset="-122"/>
                <a:cs typeface="华文中宋" panose="02010600040101010101" charset="-122"/>
              </a:rPr>
              <a:t>    </a:t>
            </a:r>
            <a:r>
              <a:rPr lang="zh-CN" altLang="en-US" sz="2800" b="1" dirty="0" smtClean="0">
                <a:solidFill>
                  <a:srgbClr val="FF0000"/>
                </a:solidFill>
                <a:latin typeface="华文中宋" panose="02010600040101010101" charset="-122"/>
                <a:ea typeface="华文中宋" panose="02010600040101010101" charset="-122"/>
                <a:cs typeface="华文中宋" panose="02010600040101010101" charset="-122"/>
              </a:rPr>
              <a:t>选项</a:t>
            </a:r>
            <a:r>
              <a:rPr lang="en-US" altLang="zh-CN" sz="2800" b="1" dirty="0">
                <a:solidFill>
                  <a:srgbClr val="FF0000"/>
                </a:solidFill>
                <a:latin typeface="华文中宋" panose="02010600040101010101" charset="-122"/>
                <a:ea typeface="华文中宋" panose="02010600040101010101" charset="-122"/>
                <a:cs typeface="华文中宋" panose="02010600040101010101" charset="-122"/>
              </a:rPr>
              <a:t>4</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引进了</a:t>
            </a:r>
            <a:r>
              <a:rPr lang="en-US" altLang="zh-CN" sz="2800" b="1" dirty="0">
                <a:solidFill>
                  <a:srgbClr val="FF0000"/>
                </a:solidFill>
                <a:latin typeface="华文中宋" panose="02010600040101010101" charset="-122"/>
                <a:ea typeface="华文中宋" panose="02010600040101010101" charset="-122"/>
                <a:cs typeface="华文中宋" panose="02010600040101010101" charset="-122"/>
              </a:rPr>
              <a:t>5G</a:t>
            </a:r>
            <a:r>
              <a:rPr lang="zh-CN" altLang="en-US" sz="2800" b="1" dirty="0">
                <a:solidFill>
                  <a:srgbClr val="FF0000"/>
                </a:solidFill>
                <a:latin typeface="华文中宋" panose="02010600040101010101" charset="-122"/>
                <a:ea typeface="华文中宋" panose="02010600040101010101" charset="-122"/>
                <a:cs typeface="华文中宋" panose="02010600040101010101" charset="-122"/>
              </a:rPr>
              <a:t>核心网和</a:t>
            </a:r>
            <a:r>
              <a:rPr lang="en-US" altLang="zh-CN" sz="2800" b="1" dirty="0">
                <a:solidFill>
                  <a:srgbClr val="FF0000"/>
                </a:solidFill>
                <a:latin typeface="华文中宋" panose="02010600040101010101" charset="-122"/>
                <a:ea typeface="华文中宋" panose="02010600040101010101" charset="-122"/>
                <a:cs typeface="华文中宋" panose="02010600040101010101" charset="-122"/>
              </a:rPr>
              <a:t>5G</a:t>
            </a:r>
            <a:r>
              <a:rPr lang="zh-CN" altLang="en-US" sz="2800" b="1" dirty="0">
                <a:solidFill>
                  <a:srgbClr val="FF0000"/>
                </a:solidFill>
                <a:latin typeface="华文中宋" panose="02010600040101010101" charset="-122"/>
                <a:ea typeface="华文中宋" panose="02010600040101010101" charset="-122"/>
                <a:cs typeface="华文中宋" panose="02010600040101010101" charset="-122"/>
              </a:rPr>
              <a:t>基站</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，但</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5G</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基站并未直接取代</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4G</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基站，</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5G</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基站作为主站，</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4G</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基站通过升级改造成为增强型</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4G</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基站作为从站，即</a:t>
            </a:r>
            <a:r>
              <a:rPr lang="en-US" altLang="zh-CN" sz="2800" b="1" dirty="0">
                <a:solidFill>
                  <a:srgbClr val="FF0000"/>
                </a:solidFill>
                <a:latin typeface="华文中宋" panose="02010600040101010101" charset="-122"/>
                <a:ea typeface="华文中宋" panose="02010600040101010101" charset="-122"/>
                <a:cs typeface="华文中宋" panose="02010600040101010101" charset="-122"/>
              </a:rPr>
              <a:t>5G</a:t>
            </a:r>
            <a:r>
              <a:rPr lang="zh-CN" altLang="en-US" sz="2800" b="1" dirty="0">
                <a:solidFill>
                  <a:srgbClr val="FF0000"/>
                </a:solidFill>
                <a:latin typeface="华文中宋" panose="02010600040101010101" charset="-122"/>
                <a:ea typeface="华文中宋" panose="02010600040101010101" charset="-122"/>
                <a:cs typeface="华文中宋" panose="02010600040101010101" charset="-122"/>
              </a:rPr>
              <a:t>基站成为了控制面锚点</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，在</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5G</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网络架构中向下兼容</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4G</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。选项</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4</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系列方案包括：选项</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4</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和选项</a:t>
            </a:r>
            <a:r>
              <a:rPr lang="en-US" altLang="zh-CN" sz="2800" b="1" dirty="0" smtClean="0">
                <a:solidFill>
                  <a:schemeClr val="tx1"/>
                </a:solidFill>
                <a:latin typeface="华文中宋" panose="02010600040101010101" charset="-122"/>
                <a:ea typeface="华文中宋" panose="02010600040101010101" charset="-122"/>
                <a:cs typeface="华文中宋" panose="02010600040101010101" charset="-122"/>
              </a:rPr>
              <a:t>4a</a:t>
            </a:r>
            <a:r>
              <a:rPr lang="zh-CN" altLang="en-US" sz="2800" b="1" dirty="0" smtClean="0">
                <a:solidFill>
                  <a:schemeClr val="tx1"/>
                </a:solidFill>
                <a:latin typeface="华文中宋" panose="02010600040101010101" charset="-122"/>
                <a:ea typeface="华文中宋" panose="02010600040101010101" charset="-122"/>
                <a:cs typeface="华文中宋" panose="02010600040101010101" charset="-122"/>
              </a:rPr>
              <a:t>（</a:t>
            </a:r>
            <a:r>
              <a:rPr lang="en-US" altLang="zh-CN" sz="2800" b="1" dirty="0" smtClean="0">
                <a:solidFill>
                  <a:schemeClr val="tx1"/>
                </a:solidFill>
                <a:latin typeface="华文中宋" panose="02010600040101010101" charset="-122"/>
                <a:ea typeface="华文中宋" panose="02010600040101010101" charset="-122"/>
                <a:cs typeface="华文中宋" panose="02010600040101010101" charset="-122"/>
              </a:rPr>
              <a:t>5G</a:t>
            </a:r>
            <a:r>
              <a:rPr lang="zh-CN" altLang="en-US" sz="2800" b="1" dirty="0" smtClean="0">
                <a:solidFill>
                  <a:schemeClr val="tx1"/>
                </a:solidFill>
                <a:latin typeface="华文中宋" panose="02010600040101010101" charset="-122"/>
                <a:ea typeface="华文中宋" panose="02010600040101010101" charset="-122"/>
                <a:cs typeface="华文中宋" panose="02010600040101010101" charset="-122"/>
              </a:rPr>
              <a:t>建设中后期）。</a:t>
            </a:r>
            <a:endParaRPr lang="zh-CN" altLang="en-US" sz="2800" b="1" dirty="0">
              <a:solidFill>
                <a:schemeClr val="tx1"/>
              </a:solidFill>
              <a:latin typeface="华文中宋" panose="02010600040101010101" charset="-122"/>
              <a:ea typeface="华文中宋" panose="02010600040101010101" charset="-122"/>
              <a:cs typeface="华文中宋" panose="02010600040101010101" charset="-122"/>
            </a:endParaRPr>
          </a:p>
        </p:txBody>
      </p:sp>
      <p:sp>
        <p:nvSpPr>
          <p:cNvPr id="3" name="文本框 2"/>
          <p:cNvSpPr txBox="1"/>
          <p:nvPr>
            <p:custDataLst>
              <p:tags r:id="rId1"/>
            </p:custDataLst>
          </p:nvPr>
        </p:nvSpPr>
        <p:spPr>
          <a:xfrm>
            <a:off x="3581400" y="6248400"/>
            <a:ext cx="7195820" cy="491490"/>
          </a:xfrm>
          <a:prstGeom prst="rect">
            <a:avLst/>
          </a:prstGeom>
          <a:noFill/>
        </p:spPr>
        <p:txBody>
          <a:bodyPr wrap="square" rtlCol="0" anchor="t">
            <a:spAutoFit/>
          </a:bodyPr>
          <a:p>
            <a:pPr>
              <a:lnSpc>
                <a:spcPct val="130000"/>
              </a:lnSpc>
            </a:pPr>
            <a:r>
              <a:rPr lang="en-US" altLang="zh-CN" sz="2000" dirty="0">
                <a:effectLst>
                  <a:outerShdw blurRad="38100" dist="38100" dir="2700000" algn="tl">
                    <a:srgbClr val="000000">
                      <a:alpha val="43137"/>
                    </a:srgbClr>
                  </a:outerShdw>
                </a:effectLst>
                <a:latin typeface="宋体" panose="02010600030101010101" pitchFamily="2" charset="-122"/>
                <a:sym typeface="+mn-ea"/>
              </a:rPr>
              <a:t>(a)</a:t>
            </a:r>
            <a:r>
              <a:rPr lang="zh-CN" altLang="en-US" sz="2000" dirty="0">
                <a:effectLst>
                  <a:outerShdw blurRad="38100" dist="38100" dir="2700000" algn="tl">
                    <a:srgbClr val="000000">
                      <a:alpha val="43137"/>
                    </a:srgbClr>
                  </a:outerShdw>
                </a:effectLst>
                <a:latin typeface="宋体" panose="02010600030101010101" pitchFamily="2" charset="-122"/>
                <a:sym typeface="+mn-ea"/>
              </a:rPr>
              <a:t>选项</a:t>
            </a:r>
            <a:r>
              <a:rPr lang="en-US" altLang="zh-CN" sz="2000" dirty="0">
                <a:effectLst>
                  <a:outerShdw blurRad="38100" dist="38100" dir="2700000" algn="tl">
                    <a:srgbClr val="000000">
                      <a:alpha val="43137"/>
                    </a:srgbClr>
                  </a:outerShdw>
                </a:effectLst>
                <a:latin typeface="宋体" panose="02010600030101010101" pitchFamily="2" charset="-122"/>
                <a:sym typeface="+mn-ea"/>
              </a:rPr>
              <a:t>4</a:t>
            </a:r>
            <a:r>
              <a:rPr lang="en-US" altLang="zh-CN" sz="2000" dirty="0">
                <a:effectLst>
                  <a:outerShdw blurRad="38100" dist="38100" dir="2700000" algn="tl">
                    <a:srgbClr val="000000">
                      <a:alpha val="43137"/>
                    </a:srgbClr>
                  </a:outerShdw>
                </a:effectLst>
                <a:latin typeface="宋体" panose="02010600030101010101" pitchFamily="2" charset="-122"/>
                <a:sym typeface="+mn-ea"/>
              </a:rPr>
              <a:t>              (b)</a:t>
            </a:r>
            <a:r>
              <a:rPr lang="zh-CN" altLang="en-US" sz="2000" dirty="0">
                <a:effectLst>
                  <a:outerShdw blurRad="38100" dist="38100" dir="2700000" algn="tl">
                    <a:srgbClr val="000000">
                      <a:alpha val="43137"/>
                    </a:srgbClr>
                  </a:outerShdw>
                </a:effectLst>
                <a:latin typeface="宋体" panose="02010600030101010101" pitchFamily="2" charset="-122"/>
                <a:sym typeface="+mn-ea"/>
              </a:rPr>
              <a:t>选项</a:t>
            </a:r>
            <a:r>
              <a:rPr lang="en-US" altLang="zh-CN" sz="2000" dirty="0">
                <a:effectLst>
                  <a:outerShdw blurRad="38100" dist="38100" dir="2700000" algn="tl">
                    <a:srgbClr val="000000">
                      <a:alpha val="43137"/>
                    </a:srgbClr>
                  </a:outerShdw>
                </a:effectLst>
                <a:latin typeface="宋体" panose="02010600030101010101" pitchFamily="2" charset="-122"/>
                <a:sym typeface="+mn-ea"/>
              </a:rPr>
              <a:t>4</a:t>
            </a:r>
            <a:r>
              <a:rPr lang="en-US" altLang="zh-CN" sz="2000" dirty="0">
                <a:effectLst>
                  <a:outerShdw blurRad="38100" dist="38100" dir="2700000" algn="tl">
                    <a:srgbClr val="000000">
                      <a:alpha val="43137"/>
                    </a:srgbClr>
                  </a:outerShdw>
                </a:effectLst>
                <a:latin typeface="宋体" panose="02010600030101010101" pitchFamily="2" charset="-122"/>
                <a:sym typeface="+mn-ea"/>
              </a:rPr>
              <a:t>a</a:t>
            </a:r>
            <a:r>
              <a:rPr lang="en-US" altLang="zh-CN" sz="2000" dirty="0">
                <a:effectLst>
                  <a:outerShdw blurRad="38100" dist="38100" dir="2700000" algn="tl">
                    <a:srgbClr val="000000">
                      <a:alpha val="43137"/>
                    </a:srgbClr>
                  </a:outerShdw>
                </a:effectLst>
                <a:latin typeface="宋体" panose="02010600030101010101" pitchFamily="2" charset="-122"/>
                <a:sym typeface="+mn-ea"/>
              </a:rPr>
              <a:t>             </a:t>
            </a:r>
            <a:endParaRPr lang="en-US" altLang="zh-CN" sz="2000" dirty="0">
              <a:effectLst>
                <a:outerShdw blurRad="38100" dist="38100" dir="2700000" algn="tl">
                  <a:srgbClr val="000000">
                    <a:alpha val="43137"/>
                  </a:srgbClr>
                </a:outerShdw>
              </a:effectLst>
              <a:latin typeface="宋体" panose="02010600030101010101" pitchFamily="2" charset="-122"/>
              <a:sym typeface="+mn-ea"/>
            </a:endParaRPr>
          </a:p>
        </p:txBody>
      </p:sp>
      <p:pic>
        <p:nvPicPr>
          <p:cNvPr id="4" name="图片 3"/>
          <p:cNvPicPr>
            <a:picLocks noChangeAspect="1"/>
          </p:cNvPicPr>
          <p:nvPr>
            <p:custDataLst>
              <p:tags r:id="rId2"/>
            </p:custDataLst>
          </p:nvPr>
        </p:nvPicPr>
        <p:blipFill>
          <a:blip r:embed="rId3"/>
          <a:stretch>
            <a:fillRect/>
          </a:stretch>
        </p:blipFill>
        <p:spPr>
          <a:xfrm>
            <a:off x="2362200" y="3016250"/>
            <a:ext cx="7045325" cy="311912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533708" y="456918"/>
            <a:ext cx="5882987" cy="6231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smtClean="0">
                <a:solidFill>
                  <a:srgbClr val="0000FF"/>
                </a:solidFill>
                <a:latin typeface="微软雅黑" panose="020B0503020204020204" charset="-122"/>
                <a:ea typeface="微软雅黑" panose="020B0503020204020204" charset="-122"/>
              </a:rPr>
              <a:t>2</a:t>
            </a:r>
            <a:r>
              <a:rPr lang="zh-CN" altLang="en-US" sz="2800" b="1" dirty="0" smtClean="0">
                <a:solidFill>
                  <a:srgbClr val="0000FF"/>
                </a:solidFill>
                <a:latin typeface="微软雅黑" panose="020B0503020204020204" charset="-122"/>
                <a:ea typeface="微软雅黑" panose="020B0503020204020204" charset="-122"/>
              </a:rPr>
              <a:t>）</a:t>
            </a:r>
            <a:r>
              <a:rPr lang="en-US" altLang="zh-CN" sz="2800" b="1" dirty="0" smtClean="0">
                <a:solidFill>
                  <a:srgbClr val="0000FF"/>
                </a:solidFill>
                <a:latin typeface="微软雅黑" panose="020B0503020204020204" charset="-122"/>
                <a:ea typeface="微软雅黑" panose="020B0503020204020204" charset="-122"/>
              </a:rPr>
              <a:t>SA</a:t>
            </a:r>
            <a:r>
              <a:rPr lang="zh-CN" altLang="en-US" sz="2800" b="1" dirty="0">
                <a:solidFill>
                  <a:srgbClr val="0000FF"/>
                </a:solidFill>
                <a:latin typeface="微软雅黑" panose="020B0503020204020204" charset="-122"/>
                <a:ea typeface="微软雅黑" panose="020B0503020204020204" charset="-122"/>
              </a:rPr>
              <a:t>独立组网</a:t>
            </a:r>
            <a:endParaRPr lang="zh-CN" altLang="en-US" sz="2800" b="1" dirty="0">
              <a:solidFill>
                <a:srgbClr val="0000FF"/>
              </a:solidFill>
              <a:latin typeface="微软雅黑" panose="020B0503020204020204" charset="-122"/>
              <a:ea typeface="微软雅黑" panose="020B0503020204020204" charset="-122"/>
            </a:endParaRPr>
          </a:p>
        </p:txBody>
      </p:sp>
      <p:sp>
        <p:nvSpPr>
          <p:cNvPr id="2" name="矩形 1"/>
          <p:cNvSpPr/>
          <p:nvPr/>
        </p:nvSpPr>
        <p:spPr>
          <a:xfrm>
            <a:off x="533400" y="980440"/>
            <a:ext cx="11042015" cy="3449955"/>
          </a:xfrm>
          <a:prstGeom prst="rect">
            <a:avLst/>
          </a:prstGeom>
        </p:spPr>
        <p:txBody>
          <a:bodyPr wrap="square">
            <a:spAutoFit/>
          </a:bodyPr>
          <a:lstStyle/>
          <a:p>
            <a:pPr>
              <a:lnSpc>
                <a:spcPct val="130000"/>
              </a:lnSpc>
            </a:pPr>
            <a:r>
              <a:rPr lang="zh-CN" altLang="en-US" sz="2800" b="1" dirty="0" smtClean="0">
                <a:latin typeface="华文中宋" panose="02010600040101010101" charset="-122"/>
                <a:ea typeface="华文中宋" panose="02010600040101010101" charset="-122"/>
                <a:cs typeface="华文中宋" panose="02010600040101010101" charset="-122"/>
              </a:rPr>
              <a:t>    </a:t>
            </a:r>
            <a:r>
              <a:rPr lang="en-US" altLang="zh-CN" sz="2800" b="1" dirty="0" smtClean="0">
                <a:latin typeface="华文中宋" panose="02010600040101010101" charset="-122"/>
                <a:ea typeface="华文中宋" panose="02010600040101010101" charset="-122"/>
                <a:cs typeface="华文中宋" panose="02010600040101010101" charset="-122"/>
              </a:rPr>
              <a:t>  </a:t>
            </a:r>
            <a:r>
              <a:rPr lang="zh-CN" altLang="en-US" sz="2800" b="1" dirty="0" smtClean="0">
                <a:solidFill>
                  <a:srgbClr val="FF0000"/>
                </a:solidFill>
                <a:latin typeface="华文中宋" panose="02010600040101010101" charset="-122"/>
                <a:ea typeface="华文中宋" panose="02010600040101010101" charset="-122"/>
                <a:cs typeface="华文中宋" panose="02010600040101010101" charset="-122"/>
              </a:rPr>
              <a:t>选项</a:t>
            </a:r>
            <a:r>
              <a:rPr lang="en-US" altLang="zh-CN" sz="2800" b="1" dirty="0" smtClean="0">
                <a:solidFill>
                  <a:srgbClr val="FF0000"/>
                </a:solidFill>
                <a:latin typeface="华文中宋" panose="02010600040101010101" charset="-122"/>
                <a:ea typeface="华文中宋" panose="02010600040101010101" charset="-122"/>
                <a:cs typeface="华文中宋" panose="02010600040101010101" charset="-122"/>
              </a:rPr>
              <a:t>5 </a:t>
            </a:r>
            <a:r>
              <a:rPr lang="zh-CN" altLang="en-US" sz="2800" b="1" dirty="0" smtClean="0">
                <a:solidFill>
                  <a:schemeClr val="tx1"/>
                </a:solidFill>
                <a:latin typeface="华文中宋" panose="02010600040101010101" charset="-122"/>
                <a:ea typeface="华文中宋" panose="02010600040101010101" charset="-122"/>
                <a:cs typeface="华文中宋" panose="02010600040101010101" charset="-122"/>
              </a:rPr>
              <a:t>把</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4G</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基站升级为</a:t>
            </a:r>
            <a:r>
              <a:rPr lang="zh-CN" altLang="en-US" sz="2800" b="1" dirty="0">
                <a:solidFill>
                  <a:srgbClr val="FF0000"/>
                </a:solidFill>
                <a:latin typeface="华文中宋" panose="02010600040101010101" charset="-122"/>
                <a:ea typeface="华文中宋" panose="02010600040101010101" charset="-122"/>
                <a:cs typeface="华文中宋" panose="02010600040101010101" charset="-122"/>
              </a:rPr>
              <a:t>增强型</a:t>
            </a:r>
            <a:r>
              <a:rPr lang="en-US" altLang="zh-CN" sz="2800" b="1" dirty="0">
                <a:solidFill>
                  <a:srgbClr val="FF0000"/>
                </a:solidFill>
                <a:latin typeface="华文中宋" panose="02010600040101010101" charset="-122"/>
                <a:ea typeface="华文中宋" panose="02010600040101010101" charset="-122"/>
                <a:cs typeface="华文中宋" panose="02010600040101010101" charset="-122"/>
              </a:rPr>
              <a:t>4G</a:t>
            </a:r>
            <a:r>
              <a:rPr lang="zh-CN" altLang="en-US" sz="2800" b="1" dirty="0">
                <a:solidFill>
                  <a:srgbClr val="FF0000"/>
                </a:solidFill>
                <a:latin typeface="华文中宋" panose="02010600040101010101" charset="-122"/>
                <a:ea typeface="华文中宋" panose="02010600040101010101" charset="-122"/>
                <a:cs typeface="华文中宋" panose="02010600040101010101" charset="-122"/>
              </a:rPr>
              <a:t>基站后连到</a:t>
            </a:r>
            <a:r>
              <a:rPr lang="en-US" altLang="zh-CN" sz="2800" b="1" dirty="0">
                <a:solidFill>
                  <a:srgbClr val="FF0000"/>
                </a:solidFill>
                <a:latin typeface="华文中宋" panose="02010600040101010101" charset="-122"/>
                <a:ea typeface="华文中宋" panose="02010600040101010101" charset="-122"/>
                <a:cs typeface="华文中宋" panose="02010600040101010101" charset="-122"/>
              </a:rPr>
              <a:t>5G</a:t>
            </a:r>
            <a:r>
              <a:rPr lang="zh-CN" altLang="en-US" sz="2800" b="1" dirty="0">
                <a:solidFill>
                  <a:srgbClr val="FF0000"/>
                </a:solidFill>
                <a:latin typeface="华文中宋" panose="02010600040101010101" charset="-122"/>
                <a:ea typeface="华文中宋" panose="02010600040101010101" charset="-122"/>
                <a:cs typeface="华文中宋" panose="02010600040101010101" charset="-122"/>
              </a:rPr>
              <a:t>核心网上</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a:t>
            </a:r>
            <a:endParaRPr lang="zh-CN" altLang="en-US" sz="2800" b="1" dirty="0">
              <a:solidFill>
                <a:schemeClr val="tx1"/>
              </a:solidFill>
              <a:latin typeface="华文中宋" panose="02010600040101010101" charset="-122"/>
              <a:ea typeface="华文中宋" panose="02010600040101010101" charset="-122"/>
              <a:cs typeface="华文中宋" panose="02010600040101010101" charset="-122"/>
            </a:endParaRPr>
          </a:p>
          <a:p>
            <a:pPr>
              <a:lnSpc>
                <a:spcPct val="130000"/>
              </a:lnSpc>
            </a:pP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适用于</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5G</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核心网新建之后，不再使用原先的</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4G</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核心网，但</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4G</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基站需要连接到</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5G</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核心网的部署情况。但是，改造后的增强型</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4G</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基站跟</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5G</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基站相比，在峰值速率、时延、容量等方面依然有明显差别。后续的优化和演进，增强型</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4G</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基站也不一定都能支持。</a:t>
            </a:r>
            <a:endParaRPr lang="zh-CN" altLang="en-US" sz="2800" b="1" dirty="0">
              <a:solidFill>
                <a:schemeClr val="tx1"/>
              </a:solidFill>
              <a:latin typeface="华文中宋" panose="02010600040101010101" charset="-122"/>
              <a:ea typeface="华文中宋" panose="02010600040101010101" charset="-122"/>
              <a:cs typeface="华文中宋" panose="02010600040101010101" charset="-122"/>
            </a:endParaRPr>
          </a:p>
          <a:p>
            <a:pPr>
              <a:lnSpc>
                <a:spcPct val="130000"/>
              </a:lnSpc>
            </a:pP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（选项</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2</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的折中方案）</a:t>
            </a:r>
            <a:endParaRPr lang="zh-CN" altLang="en-US" sz="2800" b="1" dirty="0">
              <a:solidFill>
                <a:schemeClr val="tx1"/>
              </a:solidFill>
              <a:latin typeface="华文中宋" panose="02010600040101010101" charset="-122"/>
              <a:ea typeface="华文中宋" panose="02010600040101010101" charset="-122"/>
              <a:cs typeface="华文中宋" panose="02010600040101010101" charset="-122"/>
            </a:endParaRPr>
          </a:p>
        </p:txBody>
      </p:sp>
      <p:pic>
        <p:nvPicPr>
          <p:cNvPr id="8" name="图片 7"/>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382119" y="3581142"/>
            <a:ext cx="2588071" cy="2777374"/>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9600" y="914400"/>
            <a:ext cx="10347325" cy="1383665"/>
          </a:xfrm>
          <a:prstGeom prst="rect">
            <a:avLst/>
          </a:prstGeom>
        </p:spPr>
        <p:txBody>
          <a:bodyPr wrap="square">
            <a:spAutoFit/>
          </a:bodyPr>
          <a:lstStyle/>
          <a:p>
            <a:pPr algn="just">
              <a:lnSpc>
                <a:spcPct val="150000"/>
              </a:lnSpc>
            </a:pPr>
            <a:r>
              <a:rPr lang="zh-CN" altLang="en-US" sz="2800" b="1" dirty="0" smtClean="0">
                <a:solidFill>
                  <a:schemeClr val="tx1"/>
                </a:solidFill>
                <a:latin typeface="华文中宋" panose="02010600040101010101" charset="-122"/>
                <a:ea typeface="华文中宋" panose="02010600040101010101" charset="-122"/>
                <a:cs typeface="华文中宋" panose="02010600040101010101" charset="-122"/>
              </a:rPr>
              <a:t>    </a:t>
            </a:r>
            <a:r>
              <a:rPr lang="en-US" altLang="zh-CN" sz="2800" b="1" dirty="0" smtClean="0">
                <a:solidFill>
                  <a:schemeClr val="tx1"/>
                </a:solidFill>
                <a:latin typeface="华文中宋" panose="02010600040101010101" charset="-122"/>
                <a:ea typeface="华文中宋" panose="02010600040101010101" charset="-122"/>
                <a:cs typeface="华文中宋" panose="02010600040101010101" charset="-122"/>
              </a:rPr>
              <a:t> </a:t>
            </a:r>
            <a:r>
              <a:rPr lang="zh-CN" altLang="en-US" sz="2800" b="1" dirty="0" smtClean="0">
                <a:solidFill>
                  <a:srgbClr val="FF0000"/>
                </a:solidFill>
                <a:latin typeface="华文中宋" panose="02010600040101010101" charset="-122"/>
                <a:ea typeface="华文中宋" panose="02010600040101010101" charset="-122"/>
                <a:cs typeface="华文中宋" panose="02010600040101010101" charset="-122"/>
              </a:rPr>
              <a:t>选项</a:t>
            </a:r>
            <a:r>
              <a:rPr lang="en-US" altLang="zh-CN" sz="2800" b="1" dirty="0" smtClean="0">
                <a:solidFill>
                  <a:srgbClr val="FF0000"/>
                </a:solidFill>
                <a:latin typeface="华文中宋" panose="02010600040101010101" charset="-122"/>
                <a:ea typeface="华文中宋" panose="02010600040101010101" charset="-122"/>
                <a:cs typeface="华文中宋" panose="02010600040101010101" charset="-122"/>
              </a:rPr>
              <a:t>2 </a:t>
            </a:r>
            <a:r>
              <a:rPr lang="zh-CN" altLang="en-US" sz="2800" b="1" dirty="0" smtClean="0">
                <a:solidFill>
                  <a:schemeClr val="tx1"/>
                </a:solidFill>
                <a:latin typeface="华文中宋" panose="02010600040101010101" charset="-122"/>
                <a:ea typeface="华文中宋" panose="02010600040101010101" charset="-122"/>
                <a:cs typeface="华文中宋" panose="02010600040101010101" charset="-122"/>
              </a:rPr>
              <a:t>组</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网采用</a:t>
            </a:r>
            <a:r>
              <a:rPr lang="en-US" altLang="zh-CN" sz="2800" b="1" dirty="0">
                <a:solidFill>
                  <a:srgbClr val="FF0000"/>
                </a:solidFill>
                <a:latin typeface="华文中宋" panose="02010600040101010101" charset="-122"/>
                <a:ea typeface="华文中宋" panose="02010600040101010101" charset="-122"/>
                <a:cs typeface="华文中宋" panose="02010600040101010101" charset="-122"/>
              </a:rPr>
              <a:t>5G</a:t>
            </a:r>
            <a:r>
              <a:rPr lang="zh-CN" altLang="en-US" sz="2800" b="1" dirty="0">
                <a:solidFill>
                  <a:srgbClr val="FF0000"/>
                </a:solidFill>
                <a:latin typeface="华文中宋" panose="02010600040101010101" charset="-122"/>
                <a:ea typeface="华文中宋" panose="02010600040101010101" charset="-122"/>
                <a:cs typeface="华文中宋" panose="02010600040101010101" charset="-122"/>
              </a:rPr>
              <a:t>基站连接</a:t>
            </a:r>
            <a:r>
              <a:rPr lang="en-US" altLang="zh-CN" sz="2800" b="1" dirty="0">
                <a:solidFill>
                  <a:srgbClr val="FF0000"/>
                </a:solidFill>
                <a:latin typeface="华文中宋" panose="02010600040101010101" charset="-122"/>
                <a:ea typeface="华文中宋" panose="02010600040101010101" charset="-122"/>
                <a:cs typeface="华文中宋" panose="02010600040101010101" charset="-122"/>
              </a:rPr>
              <a:t>5G</a:t>
            </a:r>
            <a:r>
              <a:rPr lang="zh-CN" altLang="en-US" sz="2800" b="1" dirty="0">
                <a:solidFill>
                  <a:srgbClr val="FF0000"/>
                </a:solidFill>
                <a:latin typeface="华文中宋" panose="02010600040101010101" charset="-122"/>
                <a:ea typeface="华文中宋" panose="02010600040101010101" charset="-122"/>
                <a:cs typeface="华文中宋" panose="02010600040101010101" charset="-122"/>
              </a:rPr>
              <a:t>核心网</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的全新</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5G</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网络架构的</a:t>
            </a:r>
            <a:r>
              <a:rPr lang="zh-CN" altLang="en-US" sz="2800" b="1" dirty="0">
                <a:solidFill>
                  <a:srgbClr val="FF0000"/>
                </a:solidFill>
                <a:latin typeface="华文中宋" panose="02010600040101010101" charset="-122"/>
                <a:ea typeface="华文中宋" panose="02010600040101010101" charset="-122"/>
                <a:cs typeface="华文中宋" panose="02010600040101010101" charset="-122"/>
              </a:rPr>
              <a:t>最终发展模式</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，可以支持</a:t>
            </a:r>
            <a:r>
              <a:rPr lang="en-US" altLang="zh-CN" sz="2800" b="1" dirty="0">
                <a:solidFill>
                  <a:schemeClr val="tx1"/>
                </a:solidFill>
                <a:latin typeface="华文中宋" panose="02010600040101010101" charset="-122"/>
                <a:ea typeface="华文中宋" panose="02010600040101010101" charset="-122"/>
                <a:cs typeface="华文中宋" panose="02010600040101010101" charset="-122"/>
              </a:rPr>
              <a:t>5G</a:t>
            </a:r>
            <a:r>
              <a:rPr lang="zh-CN" altLang="en-US" sz="2800" b="1" dirty="0">
                <a:solidFill>
                  <a:schemeClr val="tx1"/>
                </a:solidFill>
                <a:latin typeface="华文中宋" panose="02010600040101010101" charset="-122"/>
                <a:ea typeface="华文中宋" panose="02010600040101010101" charset="-122"/>
                <a:cs typeface="华文中宋" panose="02010600040101010101" charset="-122"/>
              </a:rPr>
              <a:t>的所有应用。 </a:t>
            </a:r>
            <a:endParaRPr lang="zh-CN" altLang="en-US" sz="2800" b="1" dirty="0">
              <a:solidFill>
                <a:schemeClr val="tx1"/>
              </a:solidFill>
              <a:latin typeface="华文中宋" panose="02010600040101010101" charset="-122"/>
              <a:ea typeface="华文中宋" panose="02010600040101010101" charset="-122"/>
              <a:cs typeface="华文中宋" panose="02010600040101010101" charset="-122"/>
            </a:endParaRPr>
          </a:p>
        </p:txBody>
      </p:sp>
      <p:pic>
        <p:nvPicPr>
          <p:cNvPr id="7" name="图片 6"/>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495800" y="2438400"/>
            <a:ext cx="2491740" cy="3564255"/>
          </a:xfrm>
          <a:prstGeom prst="rect">
            <a:avLst/>
          </a:prstGeom>
          <a:noFill/>
        </p:spPr>
      </p:pic>
      <p:sp>
        <p:nvSpPr>
          <p:cNvPr id="6" name="标题 1"/>
          <p:cNvSpPr txBox="1"/>
          <p:nvPr>
            <p:custDataLst>
              <p:tags r:id="rId2"/>
            </p:custDataLst>
          </p:nvPr>
        </p:nvSpPr>
        <p:spPr>
          <a:xfrm>
            <a:off x="533708" y="456918"/>
            <a:ext cx="5882987" cy="6231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smtClean="0">
                <a:solidFill>
                  <a:srgbClr val="0000FF"/>
                </a:solidFill>
                <a:latin typeface="微软雅黑" panose="020B0503020204020204" charset="-122"/>
                <a:ea typeface="微软雅黑" panose="020B0503020204020204" charset="-122"/>
              </a:rPr>
              <a:t>2</a:t>
            </a:r>
            <a:r>
              <a:rPr lang="zh-CN" altLang="en-US" sz="2800" b="1" dirty="0" smtClean="0">
                <a:solidFill>
                  <a:srgbClr val="0000FF"/>
                </a:solidFill>
                <a:latin typeface="微软雅黑" panose="020B0503020204020204" charset="-122"/>
                <a:ea typeface="微软雅黑" panose="020B0503020204020204" charset="-122"/>
              </a:rPr>
              <a:t>）</a:t>
            </a:r>
            <a:r>
              <a:rPr lang="en-US" altLang="zh-CN" sz="2800" b="1" dirty="0" smtClean="0">
                <a:solidFill>
                  <a:srgbClr val="0000FF"/>
                </a:solidFill>
                <a:latin typeface="微软雅黑" panose="020B0503020204020204" charset="-122"/>
                <a:ea typeface="微软雅黑" panose="020B0503020204020204" charset="-122"/>
              </a:rPr>
              <a:t>SA</a:t>
            </a:r>
            <a:r>
              <a:rPr lang="zh-CN" altLang="en-US" sz="2800" b="1" dirty="0">
                <a:solidFill>
                  <a:srgbClr val="0000FF"/>
                </a:solidFill>
                <a:latin typeface="微软雅黑" panose="020B0503020204020204" charset="-122"/>
                <a:ea typeface="微软雅黑" panose="020B0503020204020204" charset="-122"/>
              </a:rPr>
              <a:t>独立组网</a:t>
            </a:r>
            <a:endParaRPr lang="zh-CN" altLang="en-US" sz="2800" b="1" dirty="0">
              <a:solidFill>
                <a:srgbClr val="0000FF"/>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735" b="1" dirty="0" smtClean="0"/>
              <a:t>移动通信的发展</a:t>
            </a:r>
            <a:endParaRPr lang="zh-CN" altLang="en-US" sz="3735" b="1" dirty="0"/>
          </a:p>
        </p:txBody>
      </p:sp>
      <p:graphicFrame>
        <p:nvGraphicFramePr>
          <p:cNvPr id="4" name="内容占位符 3"/>
          <p:cNvGraphicFramePr>
            <a:graphicFrameLocks noGrp="1"/>
          </p:cNvGraphicFramePr>
          <p:nvPr>
            <p:ph idx="1"/>
            <p:custDataLst>
              <p:tags r:id="rId1"/>
            </p:custDataLst>
          </p:nvPr>
        </p:nvGraphicFramePr>
        <p:xfrm>
          <a:off x="623391" y="3621491"/>
          <a:ext cx="11240135" cy="2784475"/>
        </p:xfrm>
        <a:graphic>
          <a:graphicData uri="http://schemas.openxmlformats.org/drawingml/2006/table">
            <a:tbl>
              <a:tblPr firstRow="1" bandRow="1">
                <a:solidFill>
                  <a:schemeClr val="tx2">
                    <a:lumMod val="50000"/>
                  </a:schemeClr>
                </a:solidFill>
                <a:tableStyleId>{5C22544A-7EE6-4342-B048-85BDC9FD1C3A}</a:tableStyleId>
              </a:tblPr>
              <a:tblGrid>
                <a:gridCol w="672465"/>
                <a:gridCol w="2400300"/>
                <a:gridCol w="1823720"/>
                <a:gridCol w="6343650"/>
              </a:tblGrid>
              <a:tr h="695960">
                <a:tc>
                  <a:txBody>
                    <a:bodyPr/>
                    <a:lstStyle/>
                    <a:p>
                      <a:r>
                        <a:rPr lang="en-US" altLang="zh-CN" sz="1865" dirty="0" smtClean="0"/>
                        <a:t>X</a:t>
                      </a:r>
                      <a:r>
                        <a:rPr lang="zh-CN" altLang="en-US" sz="1865" dirty="0" smtClean="0"/>
                        <a:t>代</a:t>
                      </a:r>
                      <a:endParaRPr lang="zh-CN" altLang="en-US" sz="1865" dirty="0"/>
                    </a:p>
                  </a:txBody>
                  <a:tcPr marL="121920" marR="121920" marT="60960" marB="60960">
                    <a:solidFill>
                      <a:schemeClr val="tx2">
                        <a:lumMod val="75000"/>
                      </a:schemeClr>
                    </a:solidFill>
                  </a:tcPr>
                </a:tc>
                <a:tc>
                  <a:txBody>
                    <a:bodyPr/>
                    <a:lstStyle/>
                    <a:p>
                      <a:r>
                        <a:rPr lang="zh-CN" altLang="en-US" sz="1865" dirty="0" smtClean="0"/>
                        <a:t>通信标准代表</a:t>
                      </a:r>
                      <a:endParaRPr lang="zh-CN" altLang="en-US" sz="1865" dirty="0"/>
                    </a:p>
                  </a:txBody>
                  <a:tcPr marL="121920" marR="121920" marT="60960" marB="60960">
                    <a:solidFill>
                      <a:schemeClr val="tx2">
                        <a:lumMod val="75000"/>
                      </a:schemeClr>
                    </a:solidFill>
                  </a:tcPr>
                </a:tc>
                <a:tc>
                  <a:txBody>
                    <a:bodyPr/>
                    <a:lstStyle/>
                    <a:p>
                      <a:r>
                        <a:rPr lang="zh-CN" altLang="en-US" sz="1865" dirty="0" smtClean="0"/>
                        <a:t>理论最高速度（下行）</a:t>
                      </a:r>
                      <a:endParaRPr lang="zh-CN" altLang="en-US" sz="1865" dirty="0"/>
                    </a:p>
                  </a:txBody>
                  <a:tcPr marL="121920" marR="121920" marT="60960" marB="60960">
                    <a:solidFill>
                      <a:schemeClr val="tx2">
                        <a:lumMod val="75000"/>
                      </a:schemeClr>
                    </a:solidFill>
                  </a:tcPr>
                </a:tc>
                <a:tc>
                  <a:txBody>
                    <a:bodyPr/>
                    <a:lstStyle/>
                    <a:p>
                      <a:r>
                        <a:rPr lang="zh-CN" altLang="en-US" sz="1865" dirty="0" smtClean="0"/>
                        <a:t>说明</a:t>
                      </a:r>
                      <a:endParaRPr lang="zh-CN" altLang="en-US" sz="1865" dirty="0"/>
                    </a:p>
                  </a:txBody>
                  <a:tcPr marL="121920" marR="121920" marT="60960" marB="60960">
                    <a:solidFill>
                      <a:schemeClr val="tx2">
                        <a:lumMod val="75000"/>
                      </a:schemeClr>
                    </a:solidFill>
                  </a:tcPr>
                </a:tc>
              </a:tr>
              <a:tr h="492760">
                <a:tc>
                  <a:txBody>
                    <a:bodyPr/>
                    <a:lstStyle/>
                    <a:p>
                      <a:r>
                        <a:rPr lang="en-US" altLang="zh-CN" sz="1865" dirty="0" smtClean="0"/>
                        <a:t>1G</a:t>
                      </a:r>
                      <a:endParaRPr lang="zh-CN" altLang="en-US" sz="1865" dirty="0"/>
                    </a:p>
                  </a:txBody>
                  <a:tcPr marL="121920" marR="121920" marT="60960" marB="60960">
                    <a:solidFill>
                      <a:schemeClr val="accent3">
                        <a:lumMod val="75000"/>
                      </a:schemeClr>
                    </a:solidFill>
                  </a:tcPr>
                </a:tc>
                <a:tc>
                  <a:txBody>
                    <a:bodyPr/>
                    <a:lstStyle/>
                    <a:p>
                      <a:r>
                        <a:rPr lang="en-US" altLang="zh-CN" sz="1600" dirty="0" smtClean="0"/>
                        <a:t>AMPS</a:t>
                      </a:r>
                      <a:r>
                        <a:rPr lang="zh-CN" altLang="en-US" sz="1600" dirty="0" smtClean="0"/>
                        <a:t>、</a:t>
                      </a:r>
                      <a:r>
                        <a:rPr lang="en-US" altLang="zh-CN" sz="1600" dirty="0" smtClean="0"/>
                        <a:t>TACS</a:t>
                      </a:r>
                      <a:endParaRPr lang="zh-CN" altLang="en-US" sz="1600" dirty="0"/>
                    </a:p>
                  </a:txBody>
                  <a:tcPr marL="121920" marR="121920" marT="60960" marB="60960">
                    <a:solidFill>
                      <a:schemeClr val="accent3">
                        <a:lumMod val="75000"/>
                      </a:schemeClr>
                    </a:solidFill>
                  </a:tcPr>
                </a:tc>
                <a:tc>
                  <a:txBody>
                    <a:bodyPr/>
                    <a:lstStyle/>
                    <a:p>
                      <a:r>
                        <a:rPr lang="en-US" altLang="zh-CN" sz="1600" dirty="0" smtClean="0"/>
                        <a:t>——</a:t>
                      </a:r>
                      <a:endParaRPr lang="zh-CN" altLang="en-US" sz="1600" dirty="0"/>
                    </a:p>
                  </a:txBody>
                  <a:tcPr marL="121920" marR="121920" marT="60960" marB="60960">
                    <a:solidFill>
                      <a:schemeClr val="accent3">
                        <a:lumMod val="75000"/>
                      </a:schemeClr>
                    </a:solidFill>
                  </a:tcPr>
                </a:tc>
                <a:tc>
                  <a:txBody>
                    <a:bodyPr/>
                    <a:lstStyle/>
                    <a:p>
                      <a:r>
                        <a:rPr lang="zh-CN" altLang="en-US" sz="1865" dirty="0" smtClean="0"/>
                        <a:t>主要解决语音通信问题</a:t>
                      </a:r>
                      <a:endParaRPr lang="zh-CN" altLang="en-US" sz="1865" dirty="0"/>
                    </a:p>
                  </a:txBody>
                  <a:tcPr marL="121920" marR="121920" marT="60960" marB="60960">
                    <a:solidFill>
                      <a:schemeClr val="accent3">
                        <a:lumMod val="75000"/>
                      </a:schemeClr>
                    </a:solidFill>
                  </a:tcPr>
                </a:tc>
              </a:tr>
              <a:tr h="493395">
                <a:tc>
                  <a:txBody>
                    <a:bodyPr/>
                    <a:lstStyle/>
                    <a:p>
                      <a:r>
                        <a:rPr lang="en-US" altLang="zh-CN" sz="1865" dirty="0" smtClean="0"/>
                        <a:t>2G</a:t>
                      </a:r>
                      <a:endParaRPr lang="zh-CN" altLang="en-US" sz="1865" dirty="0"/>
                    </a:p>
                  </a:txBody>
                  <a:tcPr marL="121920" marR="121920" marT="60960" marB="60960">
                    <a:solidFill>
                      <a:schemeClr val="accent3">
                        <a:lumMod val="95000"/>
                      </a:schemeClr>
                    </a:solidFill>
                  </a:tcPr>
                </a:tc>
                <a:tc>
                  <a:txBody>
                    <a:bodyPr/>
                    <a:lstStyle/>
                    <a:p>
                      <a:r>
                        <a:rPr lang="en-US" altLang="zh-CN" sz="1600" dirty="0" smtClean="0"/>
                        <a:t>GSM</a:t>
                      </a:r>
                      <a:r>
                        <a:rPr lang="zh-CN" altLang="en-US" sz="1600" dirty="0" smtClean="0"/>
                        <a:t>、</a:t>
                      </a:r>
                      <a:r>
                        <a:rPr lang="en-US" altLang="zh-CN" sz="1600" dirty="0" smtClean="0"/>
                        <a:t>CDMA20001X</a:t>
                      </a:r>
                      <a:endParaRPr lang="zh-CN" altLang="en-US" sz="1600" dirty="0"/>
                    </a:p>
                  </a:txBody>
                  <a:tcPr marL="121920" marR="121920" marT="60960" marB="60960">
                    <a:solidFill>
                      <a:schemeClr val="accent3">
                        <a:lumMod val="95000"/>
                      </a:schemeClr>
                    </a:solidFill>
                  </a:tcPr>
                </a:tc>
                <a:tc>
                  <a:txBody>
                    <a:bodyPr/>
                    <a:lstStyle/>
                    <a:p>
                      <a:r>
                        <a:rPr lang="en-US" altLang="zh-CN" sz="1600" dirty="0" smtClean="0"/>
                        <a:t>236kb/s</a:t>
                      </a:r>
                      <a:endParaRPr lang="zh-CN" altLang="en-US" sz="1600" dirty="0"/>
                    </a:p>
                  </a:txBody>
                  <a:tcPr marL="121920" marR="121920" marT="60960" marB="60960">
                    <a:solidFill>
                      <a:schemeClr val="accent3">
                        <a:lumMod val="95000"/>
                      </a:schemeClr>
                    </a:solidFill>
                  </a:tcPr>
                </a:tc>
                <a:tc>
                  <a:txBody>
                    <a:bodyPr/>
                    <a:lstStyle/>
                    <a:p>
                      <a:r>
                        <a:rPr lang="zh-CN" altLang="en-US" sz="1865" dirty="0" smtClean="0"/>
                        <a:t>开始支持窄带的分组数据通信</a:t>
                      </a:r>
                      <a:endParaRPr lang="zh-CN" altLang="en-US" sz="1865" dirty="0"/>
                    </a:p>
                  </a:txBody>
                  <a:tcPr marL="121920" marR="121920" marT="60960" marB="60960">
                    <a:solidFill>
                      <a:schemeClr val="accent3">
                        <a:lumMod val="95000"/>
                      </a:schemeClr>
                    </a:solidFill>
                  </a:tcPr>
                </a:tc>
              </a:tr>
              <a:tr h="609600">
                <a:tc>
                  <a:txBody>
                    <a:bodyPr/>
                    <a:lstStyle/>
                    <a:p>
                      <a:r>
                        <a:rPr lang="en-US" altLang="zh-CN" sz="1865" dirty="0" smtClean="0"/>
                        <a:t>3G</a:t>
                      </a:r>
                      <a:endParaRPr lang="zh-CN" altLang="en-US" sz="1865" dirty="0"/>
                    </a:p>
                  </a:txBody>
                  <a:tcPr marL="121920" marR="121920" marT="60960" marB="60960">
                    <a:solidFill>
                      <a:schemeClr val="accent3">
                        <a:lumMod val="75000"/>
                      </a:schemeClr>
                    </a:solidFill>
                  </a:tcPr>
                </a:tc>
                <a:tc>
                  <a:txBody>
                    <a:bodyPr/>
                    <a:lstStyle/>
                    <a:p>
                      <a:r>
                        <a:rPr lang="en-US" altLang="zh-CN" sz="1600" dirty="0" smtClean="0"/>
                        <a:t>WCDMA</a:t>
                      </a:r>
                      <a:r>
                        <a:rPr lang="zh-CN" altLang="en-US" sz="1600" dirty="0" smtClean="0"/>
                        <a:t>、</a:t>
                      </a:r>
                      <a:r>
                        <a:rPr lang="en-US" altLang="zh-CN" sz="1600" dirty="0" smtClean="0"/>
                        <a:t>TDSCDMA</a:t>
                      </a:r>
                      <a:r>
                        <a:rPr lang="zh-CN" altLang="en-US" sz="1600" dirty="0" smtClean="0"/>
                        <a:t>、</a:t>
                      </a:r>
                      <a:r>
                        <a:rPr lang="en-US" altLang="zh-CN" sz="1600" dirty="0" smtClean="0"/>
                        <a:t>CDMA2000</a:t>
                      </a:r>
                      <a:endParaRPr lang="zh-CN" altLang="en-US" sz="1600" dirty="0"/>
                    </a:p>
                  </a:txBody>
                  <a:tcPr marL="121920" marR="121920" marT="60960" marB="60960">
                    <a:solidFill>
                      <a:schemeClr val="accent3">
                        <a:lumMod val="75000"/>
                      </a:schemeClr>
                    </a:solidFill>
                  </a:tcPr>
                </a:tc>
                <a:tc>
                  <a:txBody>
                    <a:bodyPr/>
                    <a:lstStyle/>
                    <a:p>
                      <a:r>
                        <a:rPr lang="en-US" altLang="zh-CN" sz="1600" dirty="0" smtClean="0"/>
                        <a:t>14.4Mb/s</a:t>
                      </a:r>
                      <a:endParaRPr lang="zh-CN" altLang="en-US" sz="1600" dirty="0"/>
                    </a:p>
                  </a:txBody>
                  <a:tcPr marL="121920" marR="121920" marT="60960" marB="60960">
                    <a:solidFill>
                      <a:schemeClr val="accent3">
                        <a:lumMod val="75000"/>
                      </a:schemeClr>
                    </a:solidFill>
                  </a:tcPr>
                </a:tc>
                <a:tc>
                  <a:txBody>
                    <a:bodyPr/>
                    <a:lstStyle/>
                    <a:p>
                      <a:r>
                        <a:rPr lang="zh-CN" altLang="en-US" sz="1865" dirty="0" smtClean="0"/>
                        <a:t>发展了诸如图片、音乐、视频流的高带宽多媒体通信</a:t>
                      </a:r>
                      <a:endParaRPr lang="zh-CN" altLang="en-US" sz="1865" dirty="0"/>
                    </a:p>
                  </a:txBody>
                  <a:tcPr marL="121920" marR="121920" marT="60960" marB="60960">
                    <a:solidFill>
                      <a:schemeClr val="accent3">
                        <a:lumMod val="75000"/>
                      </a:schemeClr>
                    </a:solidFill>
                  </a:tcPr>
                </a:tc>
              </a:tr>
              <a:tr h="492760">
                <a:tc>
                  <a:txBody>
                    <a:bodyPr/>
                    <a:lstStyle/>
                    <a:p>
                      <a:r>
                        <a:rPr lang="en-US" altLang="zh-CN" sz="1600" dirty="0" smtClean="0"/>
                        <a:t>4G</a:t>
                      </a:r>
                      <a:endParaRPr lang="zh-CN" altLang="en-US" sz="1600" dirty="0"/>
                    </a:p>
                  </a:txBody>
                  <a:tcPr marL="121920" marR="121920" marT="60960" marB="60960">
                    <a:solidFill>
                      <a:schemeClr val="accent3">
                        <a:lumMod val="95000"/>
                      </a:schemeClr>
                    </a:solidFill>
                  </a:tcPr>
                </a:tc>
                <a:tc>
                  <a:txBody>
                    <a:bodyPr/>
                    <a:lstStyle/>
                    <a:p>
                      <a:r>
                        <a:rPr lang="en-US" altLang="zh-CN" sz="1600" dirty="0" smtClean="0"/>
                        <a:t>TDD-LTE</a:t>
                      </a:r>
                      <a:r>
                        <a:rPr lang="zh-CN" altLang="en-US" sz="1600" dirty="0" smtClean="0"/>
                        <a:t>、</a:t>
                      </a:r>
                      <a:r>
                        <a:rPr lang="en-US" altLang="zh-CN" sz="1600" dirty="0" smtClean="0"/>
                        <a:t>FDD-LTE</a:t>
                      </a:r>
                      <a:endParaRPr lang="zh-CN" altLang="en-US" sz="1600" dirty="0"/>
                    </a:p>
                  </a:txBody>
                  <a:tcPr marL="121920" marR="121920" marT="60960" marB="60960">
                    <a:solidFill>
                      <a:schemeClr val="accent3">
                        <a:lumMod val="95000"/>
                      </a:schemeClr>
                    </a:solidFill>
                  </a:tcPr>
                </a:tc>
                <a:tc>
                  <a:txBody>
                    <a:bodyPr/>
                    <a:lstStyle/>
                    <a:p>
                      <a:r>
                        <a:rPr lang="en-US" altLang="zh-CN" sz="1865" dirty="0" smtClean="0"/>
                        <a:t>150Mb/s</a:t>
                      </a:r>
                      <a:endParaRPr lang="zh-CN" altLang="en-US" sz="1865" dirty="0"/>
                    </a:p>
                  </a:txBody>
                  <a:tcPr marL="121920" marR="121920" marT="60960" marB="60960">
                    <a:solidFill>
                      <a:schemeClr val="accent3">
                        <a:lumMod val="95000"/>
                      </a:schemeClr>
                    </a:solidFill>
                  </a:tcPr>
                </a:tc>
                <a:tc>
                  <a:txBody>
                    <a:bodyPr/>
                    <a:lstStyle/>
                    <a:p>
                      <a:r>
                        <a:rPr lang="zh-CN" altLang="en-US" sz="1865" dirty="0" smtClean="0"/>
                        <a:t>专为移动互联网设计、网速、容量、稳定性大幅提升</a:t>
                      </a:r>
                      <a:endParaRPr lang="zh-CN" altLang="en-US" sz="1865" dirty="0"/>
                    </a:p>
                  </a:txBody>
                  <a:tcPr marL="121920" marR="121920" marT="60960" marB="60960">
                    <a:solidFill>
                      <a:schemeClr val="accent3">
                        <a:lumMod val="95000"/>
                      </a:schemeClr>
                    </a:solidFill>
                  </a:tcPr>
                </a:tc>
              </a:tr>
            </a:tbl>
          </a:graphicData>
        </a:graphic>
      </p:graphicFrame>
      <p:grpSp>
        <p:nvGrpSpPr>
          <p:cNvPr id="17" name="组合 16"/>
          <p:cNvGrpSpPr/>
          <p:nvPr/>
        </p:nvGrpSpPr>
        <p:grpSpPr>
          <a:xfrm>
            <a:off x="1775520" y="2552139"/>
            <a:ext cx="8501779" cy="600819"/>
            <a:chOff x="1043608" y="1707372"/>
            <a:chExt cx="6376334" cy="450614"/>
          </a:xfrm>
        </p:grpSpPr>
        <p:grpSp>
          <p:nvGrpSpPr>
            <p:cNvPr id="7" name="组合 6"/>
            <p:cNvGrpSpPr/>
            <p:nvPr/>
          </p:nvGrpSpPr>
          <p:grpSpPr>
            <a:xfrm>
              <a:off x="1043608" y="1707654"/>
              <a:ext cx="450050" cy="450050"/>
              <a:chOff x="1043608" y="1707654"/>
              <a:chExt cx="576064" cy="576064"/>
            </a:xfrm>
          </p:grpSpPr>
          <p:sp>
            <p:nvSpPr>
              <p:cNvPr id="5" name="流程图: 联系 4"/>
              <p:cNvSpPr/>
              <p:nvPr/>
            </p:nvSpPr>
            <p:spPr bwMode="auto">
              <a:xfrm>
                <a:off x="1043608" y="1707654"/>
                <a:ext cx="576064" cy="576064"/>
              </a:xfrm>
              <a:prstGeom prst="flowChartConnector">
                <a:avLst/>
              </a:prstGeom>
              <a:solidFill>
                <a:schemeClr val="bg2">
                  <a:lumMod val="60000"/>
                  <a:lumOff val="40000"/>
                </a:schemeClr>
              </a:solidFill>
              <a:ln w="9525" cap="flat" cmpd="sng" algn="ctr">
                <a:noFill/>
                <a:prstDash val="solid"/>
                <a:round/>
                <a:headEnd type="none" w="med" len="med"/>
                <a:tailEnd type="none" w="med" len="med"/>
              </a:ln>
            </p:spPr>
            <p:txBody>
              <a:bodyPr vert="horz" wrap="none" lIns="120000" tIns="62400" rIns="120000" bIns="6240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sp>
            <p:nvSpPr>
              <p:cNvPr id="6" name="流程图: 联系 5"/>
              <p:cNvSpPr/>
              <p:nvPr/>
            </p:nvSpPr>
            <p:spPr bwMode="auto">
              <a:xfrm>
                <a:off x="1169622" y="1833668"/>
                <a:ext cx="324036" cy="324036"/>
              </a:xfrm>
              <a:prstGeom prst="flowChartConnector">
                <a:avLst/>
              </a:prstGeom>
              <a:solidFill>
                <a:schemeClr val="tx2">
                  <a:lumMod val="75000"/>
                </a:schemeClr>
              </a:solidFill>
              <a:ln w="9525" cap="flat" cmpd="sng" algn="ctr">
                <a:noFill/>
                <a:prstDash val="solid"/>
                <a:round/>
                <a:headEnd type="none" w="med" len="med"/>
                <a:tailEnd type="none" w="med" len="med"/>
              </a:ln>
            </p:spPr>
            <p:txBody>
              <a:bodyPr vert="horz" wrap="none" lIns="120000" tIns="62400" rIns="120000" bIns="6240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grpSp>
        <p:grpSp>
          <p:nvGrpSpPr>
            <p:cNvPr id="9" name="组合 8"/>
            <p:cNvGrpSpPr/>
            <p:nvPr/>
          </p:nvGrpSpPr>
          <p:grpSpPr>
            <a:xfrm>
              <a:off x="1403648" y="1707372"/>
              <a:ext cx="3042338" cy="450332"/>
              <a:chOff x="1403648" y="1707372"/>
              <a:chExt cx="3042338" cy="450332"/>
            </a:xfrm>
          </p:grpSpPr>
          <p:sp>
            <p:nvSpPr>
              <p:cNvPr id="8" name="矩形 7"/>
              <p:cNvSpPr/>
              <p:nvPr/>
            </p:nvSpPr>
            <p:spPr bwMode="auto">
              <a:xfrm>
                <a:off x="1403648" y="1869109"/>
                <a:ext cx="1134126" cy="126577"/>
              </a:xfrm>
              <a:prstGeom prst="rect">
                <a:avLst/>
              </a:prstGeom>
              <a:solidFill>
                <a:schemeClr val="bg2">
                  <a:lumMod val="60000"/>
                  <a:lumOff val="40000"/>
                </a:schemeClr>
              </a:solidFill>
              <a:ln w="9525" cap="flat" cmpd="sng" algn="ctr">
                <a:noFill/>
                <a:prstDash val="solid"/>
                <a:round/>
                <a:headEnd type="none" w="med" len="med"/>
                <a:tailEnd type="none" w="med" len="med"/>
              </a:ln>
            </p:spPr>
            <p:txBody>
              <a:bodyPr vert="horz" wrap="none" lIns="120000" tIns="62400" rIns="120000" bIns="6240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grpSp>
            <p:nvGrpSpPr>
              <p:cNvPr id="10" name="组合 9"/>
              <p:cNvGrpSpPr/>
              <p:nvPr/>
            </p:nvGrpSpPr>
            <p:grpSpPr>
              <a:xfrm>
                <a:off x="2483768" y="1707372"/>
                <a:ext cx="450050" cy="450050"/>
                <a:chOff x="1043608" y="1707654"/>
                <a:chExt cx="576064" cy="576064"/>
              </a:xfrm>
            </p:grpSpPr>
            <p:sp>
              <p:nvSpPr>
                <p:cNvPr id="11" name="流程图: 联系 10"/>
                <p:cNvSpPr/>
                <p:nvPr/>
              </p:nvSpPr>
              <p:spPr bwMode="auto">
                <a:xfrm>
                  <a:off x="1043608" y="1707654"/>
                  <a:ext cx="576064" cy="576064"/>
                </a:xfrm>
                <a:prstGeom prst="flowChartConnector">
                  <a:avLst/>
                </a:prstGeom>
                <a:solidFill>
                  <a:schemeClr val="bg2">
                    <a:lumMod val="60000"/>
                    <a:lumOff val="40000"/>
                  </a:schemeClr>
                </a:solidFill>
                <a:ln w="9525" cap="flat" cmpd="sng" algn="ctr">
                  <a:noFill/>
                  <a:prstDash val="solid"/>
                  <a:round/>
                  <a:headEnd type="none" w="med" len="med"/>
                  <a:tailEnd type="none" w="med" len="med"/>
                </a:ln>
              </p:spPr>
              <p:txBody>
                <a:bodyPr vert="horz" wrap="none" lIns="120000" tIns="62400" rIns="120000" bIns="6240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sp>
              <p:nvSpPr>
                <p:cNvPr id="12" name="流程图: 联系 11"/>
                <p:cNvSpPr/>
                <p:nvPr/>
              </p:nvSpPr>
              <p:spPr bwMode="auto">
                <a:xfrm>
                  <a:off x="1169622" y="1833668"/>
                  <a:ext cx="324036" cy="324036"/>
                </a:xfrm>
                <a:prstGeom prst="flowChartConnector">
                  <a:avLst/>
                </a:prstGeom>
                <a:solidFill>
                  <a:schemeClr val="accent6">
                    <a:lumMod val="20000"/>
                    <a:lumOff val="80000"/>
                  </a:schemeClr>
                </a:solidFill>
                <a:ln w="9525" cap="flat" cmpd="sng" algn="ctr">
                  <a:noFill/>
                  <a:prstDash val="solid"/>
                  <a:round/>
                  <a:headEnd type="none" w="med" len="med"/>
                  <a:tailEnd type="none" w="med" len="med"/>
                </a:ln>
              </p:spPr>
              <p:txBody>
                <a:bodyPr vert="horz" wrap="none" lIns="120000" tIns="62400" rIns="120000" bIns="6240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grpSp>
          <p:sp>
            <p:nvSpPr>
              <p:cNvPr id="13" name="矩形 12"/>
              <p:cNvSpPr/>
              <p:nvPr/>
            </p:nvSpPr>
            <p:spPr bwMode="auto">
              <a:xfrm>
                <a:off x="2915816" y="1869391"/>
                <a:ext cx="1134126" cy="126577"/>
              </a:xfrm>
              <a:prstGeom prst="rect">
                <a:avLst/>
              </a:prstGeom>
              <a:solidFill>
                <a:schemeClr val="bg2">
                  <a:lumMod val="60000"/>
                  <a:lumOff val="40000"/>
                </a:schemeClr>
              </a:solidFill>
              <a:ln w="9525" cap="flat" cmpd="sng" algn="ctr">
                <a:noFill/>
                <a:prstDash val="solid"/>
                <a:round/>
                <a:headEnd type="none" w="med" len="med"/>
                <a:tailEnd type="none" w="med" len="med"/>
              </a:ln>
            </p:spPr>
            <p:txBody>
              <a:bodyPr vert="horz" wrap="none" lIns="120000" tIns="62400" rIns="120000" bIns="6240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grpSp>
            <p:nvGrpSpPr>
              <p:cNvPr id="14" name="组合 13"/>
              <p:cNvGrpSpPr/>
              <p:nvPr/>
            </p:nvGrpSpPr>
            <p:grpSpPr>
              <a:xfrm>
                <a:off x="3995936" y="1707654"/>
                <a:ext cx="450050" cy="450050"/>
                <a:chOff x="1043608" y="1707654"/>
                <a:chExt cx="576064" cy="576064"/>
              </a:xfrm>
            </p:grpSpPr>
            <p:sp>
              <p:nvSpPr>
                <p:cNvPr id="15" name="流程图: 联系 14"/>
                <p:cNvSpPr/>
                <p:nvPr/>
              </p:nvSpPr>
              <p:spPr bwMode="auto">
                <a:xfrm>
                  <a:off x="1043608" y="1707654"/>
                  <a:ext cx="576064" cy="576064"/>
                </a:xfrm>
                <a:prstGeom prst="flowChartConnector">
                  <a:avLst/>
                </a:prstGeom>
                <a:solidFill>
                  <a:schemeClr val="bg2">
                    <a:lumMod val="60000"/>
                    <a:lumOff val="40000"/>
                  </a:schemeClr>
                </a:solidFill>
                <a:ln w="9525" cap="flat" cmpd="sng" algn="ctr">
                  <a:noFill/>
                  <a:prstDash val="solid"/>
                  <a:round/>
                  <a:headEnd type="none" w="med" len="med"/>
                  <a:tailEnd type="none" w="med" len="med"/>
                </a:ln>
              </p:spPr>
              <p:txBody>
                <a:bodyPr vert="horz" wrap="none" lIns="120000" tIns="62400" rIns="120000" bIns="6240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sp>
              <p:nvSpPr>
                <p:cNvPr id="16" name="流程图: 联系 15"/>
                <p:cNvSpPr/>
                <p:nvPr/>
              </p:nvSpPr>
              <p:spPr bwMode="auto">
                <a:xfrm>
                  <a:off x="1169622" y="1833668"/>
                  <a:ext cx="324036" cy="324036"/>
                </a:xfrm>
                <a:prstGeom prst="flowChartConnector">
                  <a:avLst/>
                </a:prstGeom>
                <a:solidFill>
                  <a:schemeClr val="accent1">
                    <a:lumMod val="60000"/>
                    <a:lumOff val="40000"/>
                  </a:schemeClr>
                </a:solidFill>
                <a:ln w="9525" cap="flat" cmpd="sng" algn="ctr">
                  <a:noFill/>
                  <a:prstDash val="solid"/>
                  <a:round/>
                  <a:headEnd type="none" w="med" len="med"/>
                  <a:tailEnd type="none" w="med" len="med"/>
                </a:ln>
              </p:spPr>
              <p:txBody>
                <a:bodyPr vert="horz" wrap="none" lIns="120000" tIns="62400" rIns="120000" bIns="6240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grpSp>
        </p:grpSp>
        <p:grpSp>
          <p:nvGrpSpPr>
            <p:cNvPr id="18" name="组合 17"/>
            <p:cNvGrpSpPr/>
            <p:nvPr/>
          </p:nvGrpSpPr>
          <p:grpSpPr>
            <a:xfrm>
              <a:off x="4377604" y="1707654"/>
              <a:ext cx="3042338" cy="450332"/>
              <a:chOff x="1403648" y="1707372"/>
              <a:chExt cx="3042338" cy="450332"/>
            </a:xfrm>
          </p:grpSpPr>
          <p:sp>
            <p:nvSpPr>
              <p:cNvPr id="19" name="矩形 18"/>
              <p:cNvSpPr/>
              <p:nvPr/>
            </p:nvSpPr>
            <p:spPr bwMode="auto">
              <a:xfrm>
                <a:off x="1403648" y="1869109"/>
                <a:ext cx="1134126" cy="126577"/>
              </a:xfrm>
              <a:prstGeom prst="rect">
                <a:avLst/>
              </a:prstGeom>
              <a:solidFill>
                <a:schemeClr val="bg2">
                  <a:lumMod val="60000"/>
                  <a:lumOff val="40000"/>
                </a:schemeClr>
              </a:solidFill>
              <a:ln w="9525" cap="flat" cmpd="sng" algn="ctr">
                <a:noFill/>
                <a:prstDash val="solid"/>
                <a:round/>
                <a:headEnd type="none" w="med" len="med"/>
                <a:tailEnd type="none" w="med" len="med"/>
              </a:ln>
            </p:spPr>
            <p:txBody>
              <a:bodyPr vert="horz" wrap="none" lIns="120000" tIns="62400" rIns="120000" bIns="6240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grpSp>
            <p:nvGrpSpPr>
              <p:cNvPr id="20" name="组合 19"/>
              <p:cNvGrpSpPr/>
              <p:nvPr/>
            </p:nvGrpSpPr>
            <p:grpSpPr>
              <a:xfrm>
                <a:off x="2483768" y="1707372"/>
                <a:ext cx="450050" cy="450050"/>
                <a:chOff x="1043608" y="1707654"/>
                <a:chExt cx="576064" cy="576064"/>
              </a:xfrm>
            </p:grpSpPr>
            <p:sp>
              <p:nvSpPr>
                <p:cNvPr id="25" name="流程图: 联系 24"/>
                <p:cNvSpPr/>
                <p:nvPr/>
              </p:nvSpPr>
              <p:spPr bwMode="auto">
                <a:xfrm>
                  <a:off x="1043608" y="1707654"/>
                  <a:ext cx="576064" cy="576064"/>
                </a:xfrm>
                <a:prstGeom prst="flowChartConnector">
                  <a:avLst/>
                </a:prstGeom>
                <a:solidFill>
                  <a:schemeClr val="bg2">
                    <a:lumMod val="60000"/>
                    <a:lumOff val="40000"/>
                  </a:schemeClr>
                </a:solidFill>
                <a:ln w="9525" cap="flat" cmpd="sng" algn="ctr">
                  <a:noFill/>
                  <a:prstDash val="solid"/>
                  <a:round/>
                  <a:headEnd type="none" w="med" len="med"/>
                  <a:tailEnd type="none" w="med" len="med"/>
                </a:ln>
              </p:spPr>
              <p:txBody>
                <a:bodyPr vert="horz" wrap="none" lIns="120000" tIns="62400" rIns="120000" bIns="6240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sp>
              <p:nvSpPr>
                <p:cNvPr id="26" name="流程图: 联系 25"/>
                <p:cNvSpPr/>
                <p:nvPr/>
              </p:nvSpPr>
              <p:spPr bwMode="auto">
                <a:xfrm>
                  <a:off x="1169622" y="1833668"/>
                  <a:ext cx="324036" cy="324036"/>
                </a:xfrm>
                <a:prstGeom prst="flowChartConnector">
                  <a:avLst/>
                </a:prstGeom>
                <a:solidFill>
                  <a:srgbClr val="643900"/>
                </a:solidFill>
                <a:ln w="9525" cap="flat" cmpd="sng" algn="ctr">
                  <a:noFill/>
                  <a:prstDash val="solid"/>
                  <a:round/>
                  <a:headEnd type="none" w="med" len="med"/>
                  <a:tailEnd type="none" w="med" len="med"/>
                </a:ln>
              </p:spPr>
              <p:txBody>
                <a:bodyPr vert="horz" wrap="none" lIns="120000" tIns="62400" rIns="120000" bIns="6240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grpSp>
          <p:sp>
            <p:nvSpPr>
              <p:cNvPr id="21" name="矩形 20"/>
              <p:cNvSpPr/>
              <p:nvPr/>
            </p:nvSpPr>
            <p:spPr bwMode="auto">
              <a:xfrm>
                <a:off x="2915816" y="1869391"/>
                <a:ext cx="1134126" cy="126577"/>
              </a:xfrm>
              <a:prstGeom prst="rect">
                <a:avLst/>
              </a:prstGeom>
              <a:solidFill>
                <a:schemeClr val="bg2">
                  <a:lumMod val="60000"/>
                  <a:lumOff val="40000"/>
                </a:schemeClr>
              </a:solidFill>
              <a:ln w="9525" cap="flat" cmpd="sng" algn="ctr">
                <a:noFill/>
                <a:prstDash val="solid"/>
                <a:round/>
                <a:headEnd type="none" w="med" len="med"/>
                <a:tailEnd type="none" w="med" len="med"/>
              </a:ln>
            </p:spPr>
            <p:txBody>
              <a:bodyPr vert="horz" wrap="none" lIns="120000" tIns="62400" rIns="120000" bIns="6240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grpSp>
            <p:nvGrpSpPr>
              <p:cNvPr id="22" name="组合 21"/>
              <p:cNvGrpSpPr/>
              <p:nvPr/>
            </p:nvGrpSpPr>
            <p:grpSpPr>
              <a:xfrm>
                <a:off x="3995936" y="1707654"/>
                <a:ext cx="450050" cy="450050"/>
                <a:chOff x="1043608" y="1707654"/>
                <a:chExt cx="576064" cy="576064"/>
              </a:xfrm>
            </p:grpSpPr>
            <p:sp>
              <p:nvSpPr>
                <p:cNvPr id="23" name="流程图: 联系 22"/>
                <p:cNvSpPr/>
                <p:nvPr/>
              </p:nvSpPr>
              <p:spPr bwMode="auto">
                <a:xfrm>
                  <a:off x="1043608" y="1707654"/>
                  <a:ext cx="576064" cy="576064"/>
                </a:xfrm>
                <a:prstGeom prst="flowChartConnector">
                  <a:avLst/>
                </a:prstGeom>
                <a:solidFill>
                  <a:schemeClr val="bg2">
                    <a:lumMod val="60000"/>
                    <a:lumOff val="40000"/>
                  </a:schemeClr>
                </a:solidFill>
                <a:ln w="9525" cap="flat" cmpd="sng" algn="ctr">
                  <a:noFill/>
                  <a:prstDash val="solid"/>
                  <a:round/>
                  <a:headEnd type="none" w="med" len="med"/>
                  <a:tailEnd type="none" w="med" len="med"/>
                </a:ln>
              </p:spPr>
              <p:txBody>
                <a:bodyPr vert="horz" wrap="none" lIns="120000" tIns="62400" rIns="120000" bIns="6240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sp>
              <p:nvSpPr>
                <p:cNvPr id="24" name="流程图: 联系 23"/>
                <p:cNvSpPr/>
                <p:nvPr/>
              </p:nvSpPr>
              <p:spPr bwMode="auto">
                <a:xfrm>
                  <a:off x="1169622" y="1833668"/>
                  <a:ext cx="324036" cy="324036"/>
                </a:xfrm>
                <a:prstGeom prst="flowChartConnector">
                  <a:avLst/>
                </a:prstGeom>
                <a:solidFill>
                  <a:srgbClr val="1E1B49"/>
                </a:solidFill>
                <a:ln w="9525" cap="flat" cmpd="sng" algn="ctr">
                  <a:noFill/>
                  <a:prstDash val="solid"/>
                  <a:round/>
                  <a:headEnd type="none" w="med" len="med"/>
                  <a:tailEnd type="none" w="med" len="med"/>
                </a:ln>
              </p:spPr>
              <p:txBody>
                <a:bodyPr vert="horz" wrap="none" lIns="120000" tIns="62400" rIns="120000" bIns="6240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endParaRPr>
                </a:p>
              </p:txBody>
            </p:sp>
          </p:grpSp>
        </p:grpSp>
      </p:grpSp>
      <p:sp>
        <p:nvSpPr>
          <p:cNvPr id="27" name="TextBox 26"/>
          <p:cNvSpPr txBox="1"/>
          <p:nvPr/>
        </p:nvSpPr>
        <p:spPr>
          <a:xfrm>
            <a:off x="1487488" y="3128579"/>
            <a:ext cx="1152128" cy="420370"/>
          </a:xfrm>
          <a:prstGeom prst="rect">
            <a:avLst/>
          </a:prstGeom>
          <a:noFill/>
        </p:spPr>
        <p:txBody>
          <a:bodyPr wrap="square" rtlCol="0">
            <a:spAutoFit/>
          </a:bodyPr>
          <a:lstStyle/>
          <a:p>
            <a:r>
              <a:rPr lang="en-US" altLang="zh-CN" sz="2135" b="1" dirty="0" smtClean="0">
                <a:solidFill>
                  <a:schemeClr val="bg2">
                    <a:lumMod val="75000"/>
                  </a:schemeClr>
                </a:solidFill>
              </a:rPr>
              <a:t>1980S</a:t>
            </a:r>
            <a:endParaRPr lang="zh-CN" altLang="en-US" sz="2135" b="1" dirty="0">
              <a:solidFill>
                <a:schemeClr val="bg2">
                  <a:lumMod val="75000"/>
                </a:schemeClr>
              </a:solidFill>
            </a:endParaRPr>
          </a:p>
        </p:txBody>
      </p:sp>
      <p:sp>
        <p:nvSpPr>
          <p:cNvPr id="29" name="TextBox 28"/>
          <p:cNvSpPr txBox="1"/>
          <p:nvPr/>
        </p:nvSpPr>
        <p:spPr>
          <a:xfrm>
            <a:off x="3419701" y="3128579"/>
            <a:ext cx="1152128" cy="420370"/>
          </a:xfrm>
          <a:prstGeom prst="rect">
            <a:avLst/>
          </a:prstGeom>
          <a:noFill/>
        </p:spPr>
        <p:txBody>
          <a:bodyPr wrap="square" rtlCol="0">
            <a:spAutoFit/>
          </a:bodyPr>
          <a:lstStyle/>
          <a:p>
            <a:r>
              <a:rPr lang="en-US" altLang="zh-CN" sz="2135" b="1" dirty="0" smtClean="0">
                <a:solidFill>
                  <a:schemeClr val="bg2">
                    <a:lumMod val="75000"/>
                  </a:schemeClr>
                </a:solidFill>
              </a:rPr>
              <a:t>1990S</a:t>
            </a:r>
            <a:endParaRPr lang="zh-CN" altLang="en-US" sz="2135" b="1" dirty="0">
              <a:solidFill>
                <a:schemeClr val="bg2">
                  <a:lumMod val="75000"/>
                </a:schemeClr>
              </a:solidFill>
            </a:endParaRPr>
          </a:p>
        </p:txBody>
      </p:sp>
      <p:sp>
        <p:nvSpPr>
          <p:cNvPr id="30" name="TextBox 29"/>
          <p:cNvSpPr txBox="1"/>
          <p:nvPr/>
        </p:nvSpPr>
        <p:spPr>
          <a:xfrm>
            <a:off x="5519936" y="3128579"/>
            <a:ext cx="1152128" cy="420370"/>
          </a:xfrm>
          <a:prstGeom prst="rect">
            <a:avLst/>
          </a:prstGeom>
          <a:noFill/>
        </p:spPr>
        <p:txBody>
          <a:bodyPr wrap="square" rtlCol="0">
            <a:spAutoFit/>
          </a:bodyPr>
          <a:lstStyle/>
          <a:p>
            <a:r>
              <a:rPr lang="en-US" altLang="zh-CN" sz="2135" b="1" dirty="0" smtClean="0">
                <a:solidFill>
                  <a:schemeClr val="bg2">
                    <a:lumMod val="75000"/>
                  </a:schemeClr>
                </a:solidFill>
              </a:rPr>
              <a:t>2000S</a:t>
            </a:r>
            <a:endParaRPr lang="zh-CN" altLang="en-US" sz="2135" b="1" dirty="0">
              <a:solidFill>
                <a:schemeClr val="bg2">
                  <a:lumMod val="75000"/>
                </a:schemeClr>
              </a:solidFill>
            </a:endParaRPr>
          </a:p>
        </p:txBody>
      </p:sp>
      <p:sp>
        <p:nvSpPr>
          <p:cNvPr id="31" name="TextBox 30"/>
          <p:cNvSpPr txBox="1"/>
          <p:nvPr/>
        </p:nvSpPr>
        <p:spPr>
          <a:xfrm>
            <a:off x="7452149" y="3128579"/>
            <a:ext cx="1152128" cy="420370"/>
          </a:xfrm>
          <a:prstGeom prst="rect">
            <a:avLst/>
          </a:prstGeom>
          <a:noFill/>
        </p:spPr>
        <p:txBody>
          <a:bodyPr wrap="square" rtlCol="0">
            <a:spAutoFit/>
          </a:bodyPr>
          <a:lstStyle/>
          <a:p>
            <a:r>
              <a:rPr lang="en-US" altLang="zh-CN" sz="2135" b="1" dirty="0" smtClean="0">
                <a:solidFill>
                  <a:schemeClr val="bg2">
                    <a:lumMod val="75000"/>
                  </a:schemeClr>
                </a:solidFill>
              </a:rPr>
              <a:t>2010S</a:t>
            </a:r>
            <a:endParaRPr lang="zh-CN" altLang="en-US" sz="2135" b="1" dirty="0">
              <a:solidFill>
                <a:schemeClr val="bg2">
                  <a:lumMod val="75000"/>
                </a:schemeClr>
              </a:solidFill>
            </a:endParaRPr>
          </a:p>
        </p:txBody>
      </p:sp>
      <p:sp>
        <p:nvSpPr>
          <p:cNvPr id="32" name="TextBox 31"/>
          <p:cNvSpPr txBox="1"/>
          <p:nvPr/>
        </p:nvSpPr>
        <p:spPr>
          <a:xfrm>
            <a:off x="9456373" y="3128579"/>
            <a:ext cx="1152128" cy="420370"/>
          </a:xfrm>
          <a:prstGeom prst="rect">
            <a:avLst/>
          </a:prstGeom>
          <a:noFill/>
        </p:spPr>
        <p:txBody>
          <a:bodyPr wrap="square" rtlCol="0">
            <a:spAutoFit/>
          </a:bodyPr>
          <a:lstStyle/>
          <a:p>
            <a:r>
              <a:rPr lang="en-US" altLang="zh-CN" sz="2135" b="1" dirty="0" smtClean="0">
                <a:solidFill>
                  <a:schemeClr val="bg2">
                    <a:lumMod val="75000"/>
                  </a:schemeClr>
                </a:solidFill>
              </a:rPr>
              <a:t>2020S</a:t>
            </a:r>
            <a:endParaRPr lang="zh-CN" altLang="en-US" sz="2135" b="1" dirty="0">
              <a:solidFill>
                <a:schemeClr val="bg2">
                  <a:lumMod val="75000"/>
                </a:schemeClr>
              </a:solidFill>
            </a:endParaRPr>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24091" t="2349" r="10398" b="2396"/>
          <a:stretch>
            <a:fillRect/>
          </a:stretch>
        </p:blipFill>
        <p:spPr>
          <a:xfrm>
            <a:off x="1775520" y="1332993"/>
            <a:ext cx="1023585" cy="776677"/>
          </a:xfrm>
          <a:prstGeom prst="rect">
            <a:avLst/>
          </a:prstGeom>
        </p:spPr>
      </p:pic>
      <p:pic>
        <p:nvPicPr>
          <p:cNvPr id="28" name="图片 27"/>
          <p:cNvPicPr>
            <a:picLocks noChangeAspect="1"/>
          </p:cNvPicPr>
          <p:nvPr/>
        </p:nvPicPr>
        <p:blipFill rotWithShape="1">
          <a:blip r:embed="rId3" cstate="print">
            <a:extLst>
              <a:ext uri="{28A0092B-C50C-407E-A947-70E740481C1C}">
                <a14:useLocalDpi xmlns:a14="http://schemas.microsoft.com/office/drawing/2010/main" val="0"/>
              </a:ext>
            </a:extLst>
          </a:blip>
          <a:srcRect l="13322" t="21243" r="12897" b="17703"/>
          <a:stretch>
            <a:fillRect/>
          </a:stretch>
        </p:blipFill>
        <p:spPr>
          <a:xfrm>
            <a:off x="3767741" y="1484995"/>
            <a:ext cx="888099" cy="624676"/>
          </a:xfrm>
          <a:prstGeom prst="rect">
            <a:avLst/>
          </a:prstGeom>
        </p:spPr>
      </p:pic>
      <p:pic>
        <p:nvPicPr>
          <p:cNvPr id="2048" name="图片 2047"/>
          <p:cNvPicPr>
            <a:picLocks noChangeAspect="1"/>
          </p:cNvPicPr>
          <p:nvPr/>
        </p:nvPicPr>
        <p:blipFill rotWithShape="1">
          <a:blip r:embed="rId4" cstate="print">
            <a:extLst>
              <a:ext uri="{28A0092B-C50C-407E-A947-70E740481C1C}">
                <a14:useLocalDpi xmlns:a14="http://schemas.microsoft.com/office/drawing/2010/main" val="0"/>
              </a:ext>
            </a:extLst>
          </a:blip>
          <a:srcRect l="13321" t="14016" b="12240"/>
          <a:stretch>
            <a:fillRect/>
          </a:stretch>
        </p:blipFill>
        <p:spPr>
          <a:xfrm>
            <a:off x="5843223" y="1450597"/>
            <a:ext cx="1032901" cy="659073"/>
          </a:xfrm>
          <a:prstGeom prst="rect">
            <a:avLst/>
          </a:prstGeom>
        </p:spPr>
      </p:pic>
      <p:pic>
        <p:nvPicPr>
          <p:cNvPr id="2051" name="图片 205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924" b="89949" l="10000" r="94615">
                        <a14:backgroundMark x1="40462" y1="58906" x2="40462" y2="58906"/>
                      </a14:backgroundRemoval>
                    </a14:imgEffect>
                  </a14:imgLayer>
                </a14:imgProps>
              </a:ext>
              <a:ext uri="{28A0092B-C50C-407E-A947-70E740481C1C}">
                <a14:useLocalDpi xmlns:a14="http://schemas.microsoft.com/office/drawing/2010/main" val="0"/>
              </a:ext>
            </a:extLst>
          </a:blip>
          <a:srcRect l="906" t="25332" r="5688" b="29120"/>
          <a:stretch>
            <a:fillRect/>
          </a:stretch>
        </p:blipFill>
        <p:spPr>
          <a:xfrm rot="10517708" flipV="1">
            <a:off x="7493536" y="1349412"/>
            <a:ext cx="936244" cy="723080"/>
          </a:xfrm>
          <a:prstGeom prst="rect">
            <a:avLst/>
          </a:prstGeom>
        </p:spPr>
      </p:pic>
      <p:sp>
        <p:nvSpPr>
          <p:cNvPr id="2052" name="TextBox 2051"/>
          <p:cNvSpPr txBox="1"/>
          <p:nvPr/>
        </p:nvSpPr>
        <p:spPr>
          <a:xfrm>
            <a:off x="9264352" y="1305149"/>
            <a:ext cx="1536171" cy="1198880"/>
          </a:xfrm>
          <a:prstGeom prst="rect">
            <a:avLst/>
          </a:prstGeom>
          <a:noFill/>
        </p:spPr>
        <p:txBody>
          <a:bodyPr wrap="square" rtlCol="0">
            <a:spAutoFit/>
          </a:bodyPr>
          <a:lstStyle/>
          <a:p>
            <a:r>
              <a:rPr lang="en-US" altLang="zh-CN" sz="7200" b="1" dirty="0" smtClean="0">
                <a:solidFill>
                  <a:schemeClr val="tx2">
                    <a:lumMod val="60000"/>
                    <a:lumOff val="40000"/>
                  </a:schemeClr>
                </a:solidFill>
              </a:rPr>
              <a:t>5G</a:t>
            </a:r>
            <a:endParaRPr lang="zh-CN" altLang="en-US" sz="7200" b="1" dirty="0">
              <a:solidFill>
                <a:schemeClr val="tx2">
                  <a:lumMod val="60000"/>
                  <a:lumOff val="40000"/>
                </a:schemeClr>
              </a:solidFill>
            </a:endParaRPr>
          </a:p>
        </p:txBody>
      </p:sp>
      <p:sp>
        <p:nvSpPr>
          <p:cNvPr id="39" name="TextBox 38"/>
          <p:cNvSpPr txBox="1"/>
          <p:nvPr/>
        </p:nvSpPr>
        <p:spPr>
          <a:xfrm>
            <a:off x="1295467" y="2084851"/>
            <a:ext cx="1344149" cy="420370"/>
          </a:xfrm>
          <a:prstGeom prst="rect">
            <a:avLst/>
          </a:prstGeom>
          <a:noFill/>
        </p:spPr>
        <p:txBody>
          <a:bodyPr wrap="square" rtlCol="0">
            <a:spAutoFit/>
          </a:bodyPr>
          <a:lstStyle/>
          <a:p>
            <a:r>
              <a:rPr lang="zh-CN" altLang="en-US" sz="2135" b="1" dirty="0" smtClean="0">
                <a:solidFill>
                  <a:schemeClr val="bg2">
                    <a:lumMod val="75000"/>
                  </a:schemeClr>
                </a:solidFill>
              </a:rPr>
              <a:t>模拟语音</a:t>
            </a:r>
            <a:endParaRPr lang="zh-CN" altLang="en-US" sz="2135" b="1" dirty="0">
              <a:solidFill>
                <a:schemeClr val="bg2">
                  <a:lumMod val="75000"/>
                </a:schemeClr>
              </a:solidFill>
            </a:endParaRPr>
          </a:p>
        </p:txBody>
      </p:sp>
      <p:sp>
        <p:nvSpPr>
          <p:cNvPr id="40" name="TextBox 39"/>
          <p:cNvSpPr txBox="1"/>
          <p:nvPr/>
        </p:nvSpPr>
        <p:spPr>
          <a:xfrm>
            <a:off x="3215680" y="2084851"/>
            <a:ext cx="1356149" cy="420370"/>
          </a:xfrm>
          <a:prstGeom prst="rect">
            <a:avLst/>
          </a:prstGeom>
          <a:noFill/>
        </p:spPr>
        <p:txBody>
          <a:bodyPr wrap="square" rtlCol="0">
            <a:spAutoFit/>
          </a:bodyPr>
          <a:lstStyle/>
          <a:p>
            <a:r>
              <a:rPr lang="zh-CN" altLang="en-US" sz="2135" b="1" dirty="0" smtClean="0">
                <a:solidFill>
                  <a:schemeClr val="bg2">
                    <a:lumMod val="75000"/>
                  </a:schemeClr>
                </a:solidFill>
              </a:rPr>
              <a:t>数字语音</a:t>
            </a:r>
            <a:endParaRPr lang="zh-CN" altLang="en-US" sz="2135" b="1" dirty="0">
              <a:solidFill>
                <a:schemeClr val="bg2">
                  <a:lumMod val="75000"/>
                </a:schemeClr>
              </a:solidFill>
            </a:endParaRPr>
          </a:p>
        </p:txBody>
      </p:sp>
      <p:sp>
        <p:nvSpPr>
          <p:cNvPr id="41" name="TextBox 40"/>
          <p:cNvSpPr txBox="1"/>
          <p:nvPr/>
        </p:nvSpPr>
        <p:spPr>
          <a:xfrm>
            <a:off x="5327915" y="2084851"/>
            <a:ext cx="1344149" cy="420370"/>
          </a:xfrm>
          <a:prstGeom prst="rect">
            <a:avLst/>
          </a:prstGeom>
          <a:noFill/>
        </p:spPr>
        <p:txBody>
          <a:bodyPr wrap="square" rtlCol="0">
            <a:spAutoFit/>
          </a:bodyPr>
          <a:lstStyle/>
          <a:p>
            <a:r>
              <a:rPr lang="zh-CN" altLang="en-US" sz="2135" b="1" dirty="0" smtClean="0">
                <a:solidFill>
                  <a:schemeClr val="bg2">
                    <a:lumMod val="75000"/>
                  </a:schemeClr>
                </a:solidFill>
              </a:rPr>
              <a:t>移动宽带</a:t>
            </a:r>
            <a:endParaRPr lang="zh-CN" altLang="en-US" sz="2135" b="1" dirty="0">
              <a:solidFill>
                <a:schemeClr val="bg2">
                  <a:lumMod val="75000"/>
                </a:schemeClr>
              </a:solidFill>
            </a:endParaRPr>
          </a:p>
        </p:txBody>
      </p:sp>
      <p:sp>
        <p:nvSpPr>
          <p:cNvPr id="42" name="TextBox 41"/>
          <p:cNvSpPr txBox="1"/>
          <p:nvPr/>
        </p:nvSpPr>
        <p:spPr>
          <a:xfrm>
            <a:off x="7452149" y="2084851"/>
            <a:ext cx="1332149" cy="420370"/>
          </a:xfrm>
          <a:prstGeom prst="rect">
            <a:avLst/>
          </a:prstGeom>
          <a:noFill/>
        </p:spPr>
        <p:txBody>
          <a:bodyPr wrap="square" rtlCol="0">
            <a:spAutoFit/>
          </a:bodyPr>
          <a:lstStyle/>
          <a:p>
            <a:r>
              <a:rPr lang="zh-CN" altLang="en-US" sz="2135" b="1" dirty="0">
                <a:solidFill>
                  <a:schemeClr val="bg2">
                    <a:lumMod val="75000"/>
                  </a:schemeClr>
                </a:solidFill>
              </a:rPr>
              <a:t>更</a:t>
            </a:r>
            <a:r>
              <a:rPr lang="zh-CN" altLang="en-US" sz="2135" b="1" dirty="0" smtClean="0">
                <a:solidFill>
                  <a:schemeClr val="bg2">
                    <a:lumMod val="75000"/>
                  </a:schemeClr>
                </a:solidFill>
              </a:rPr>
              <a:t>快更好</a:t>
            </a:r>
            <a:endParaRPr lang="zh-CN" altLang="en-US" sz="2135" b="1" dirty="0">
              <a:solidFill>
                <a:schemeClr val="bg2">
                  <a:lumMod val="75000"/>
                </a:schemeClr>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矩形 205"/>
          <p:cNvSpPr/>
          <p:nvPr/>
        </p:nvSpPr>
        <p:spPr>
          <a:xfrm>
            <a:off x="2003395" y="5506604"/>
            <a:ext cx="8317255" cy="754380"/>
          </a:xfrm>
          <a:prstGeom prst="rect">
            <a:avLst/>
          </a:prstGeom>
        </p:spPr>
        <p:txBody>
          <a:bodyPr wrap="square" lIns="91432" tIns="45718" rIns="91432" bIns="45718">
            <a:spAutoFit/>
          </a:bodyPr>
          <a:lstStyle/>
          <a:p>
            <a:pPr defTabSz="913765">
              <a:lnSpc>
                <a:spcPct val="120000"/>
              </a:lnSpc>
            </a:pPr>
            <a:r>
              <a:rPr lang="zh-CN" altLang="en-US" sz="1800" b="1" dirty="0">
                <a:solidFill>
                  <a:schemeClr val="tx1">
                    <a:lumMod val="75000"/>
                    <a:lumOff val="25000"/>
                  </a:schemeClr>
                </a:solidFill>
                <a:ea typeface="微软雅黑" panose="020B0503020204020204" charset="-122"/>
              </a:rPr>
              <a:t>相对于</a:t>
            </a:r>
            <a:r>
              <a:rPr lang="en-US" altLang="zh-CN" sz="1800" b="1" dirty="0">
                <a:solidFill>
                  <a:schemeClr val="tx1">
                    <a:lumMod val="75000"/>
                    <a:lumOff val="25000"/>
                  </a:schemeClr>
                </a:solidFill>
                <a:ea typeface="微软雅黑" panose="020B0503020204020204" charset="-122"/>
              </a:rPr>
              <a:t>NSA</a:t>
            </a:r>
            <a:r>
              <a:rPr lang="zh-CN" altLang="en-US" sz="1800" b="1" dirty="0">
                <a:solidFill>
                  <a:schemeClr val="tx1">
                    <a:lumMod val="75000"/>
                    <a:lumOff val="25000"/>
                  </a:schemeClr>
                </a:solidFill>
                <a:ea typeface="微软雅黑" panose="020B0503020204020204" charset="-122"/>
              </a:rPr>
              <a:t>，</a:t>
            </a:r>
            <a:r>
              <a:rPr lang="en-US" altLang="zh-CN" sz="1800" b="1" dirty="0">
                <a:solidFill>
                  <a:schemeClr val="tx1">
                    <a:lumMod val="75000"/>
                    <a:lumOff val="25000"/>
                  </a:schemeClr>
                </a:solidFill>
                <a:ea typeface="微软雅黑" panose="020B0503020204020204" charset="-122"/>
              </a:rPr>
              <a:t>SA</a:t>
            </a:r>
            <a:r>
              <a:rPr lang="zh-CN" altLang="en-US" sz="1800" b="1" dirty="0">
                <a:solidFill>
                  <a:schemeClr val="tx1">
                    <a:lumMod val="75000"/>
                    <a:lumOff val="25000"/>
                  </a:schemeClr>
                </a:solidFill>
                <a:ea typeface="微软雅黑" panose="020B0503020204020204" charset="-122"/>
              </a:rPr>
              <a:t>对</a:t>
            </a:r>
            <a:r>
              <a:rPr lang="en-US" altLang="zh-CN" sz="1800" b="1" dirty="0">
                <a:solidFill>
                  <a:schemeClr val="tx1">
                    <a:lumMod val="75000"/>
                    <a:lumOff val="25000"/>
                  </a:schemeClr>
                </a:solidFill>
                <a:ea typeface="微软雅黑" panose="020B0503020204020204" charset="-122"/>
              </a:rPr>
              <a:t>LTE</a:t>
            </a:r>
            <a:r>
              <a:rPr lang="zh-CN" altLang="en-US" sz="1800" b="1" dirty="0">
                <a:solidFill>
                  <a:schemeClr val="tx1">
                    <a:lumMod val="75000"/>
                    <a:lumOff val="25000"/>
                  </a:schemeClr>
                </a:solidFill>
                <a:ea typeface="微软雅黑" panose="020B0503020204020204" charset="-122"/>
              </a:rPr>
              <a:t>现网改造更小，且便于引入</a:t>
            </a:r>
            <a:r>
              <a:rPr lang="en-US" altLang="zh-CN" sz="1800" b="1" dirty="0">
                <a:solidFill>
                  <a:schemeClr val="tx1">
                    <a:lumMod val="75000"/>
                    <a:lumOff val="25000"/>
                  </a:schemeClr>
                </a:solidFill>
                <a:ea typeface="微软雅黑" panose="020B0503020204020204" charset="-122"/>
              </a:rPr>
              <a:t>5G</a:t>
            </a:r>
            <a:r>
              <a:rPr lang="zh-CN" altLang="en-US" sz="1800" b="1" dirty="0">
                <a:solidFill>
                  <a:schemeClr val="tx1">
                    <a:lumMod val="75000"/>
                    <a:lumOff val="25000"/>
                  </a:schemeClr>
                </a:solidFill>
                <a:ea typeface="微软雅黑" panose="020B0503020204020204" charset="-122"/>
              </a:rPr>
              <a:t>新业务，但是投资成本高，产业进度略晚</a:t>
            </a:r>
            <a:endParaRPr lang="zh-CN" altLang="en-US" sz="1800" b="1" dirty="0">
              <a:solidFill>
                <a:schemeClr val="tx1">
                  <a:lumMod val="75000"/>
                  <a:lumOff val="25000"/>
                </a:schemeClr>
              </a:solidFill>
              <a:ea typeface="微软雅黑" panose="020B0503020204020204" charset="-122"/>
            </a:endParaRPr>
          </a:p>
        </p:txBody>
      </p:sp>
      <p:sp>
        <p:nvSpPr>
          <p:cNvPr id="50" name="矩形 49"/>
          <p:cNvSpPr/>
          <p:nvPr/>
        </p:nvSpPr>
        <p:spPr>
          <a:xfrm>
            <a:off x="1524000" y="5938068"/>
            <a:ext cx="9144000" cy="5527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ea typeface="微软雅黑" panose="020B0503020204020204" charset="-122"/>
              </a:rPr>
              <a:t>SA</a:t>
            </a:r>
            <a:r>
              <a:rPr lang="zh-CN" altLang="en-US" sz="2400" b="1" dirty="0">
                <a:ea typeface="微软雅黑" panose="020B0503020204020204" charset="-122"/>
              </a:rPr>
              <a:t>和</a:t>
            </a:r>
            <a:r>
              <a:rPr lang="en-US" altLang="zh-CN" sz="2400" b="1" dirty="0">
                <a:ea typeface="微软雅黑" panose="020B0503020204020204" charset="-122"/>
              </a:rPr>
              <a:t>NSA</a:t>
            </a:r>
            <a:r>
              <a:rPr lang="zh-CN" altLang="en-US" sz="2400" b="1" dirty="0">
                <a:ea typeface="微软雅黑" panose="020B0503020204020204" charset="-122"/>
              </a:rPr>
              <a:t>各有优劣，建议运营商根据实际需求选择建网模式</a:t>
            </a:r>
            <a:endParaRPr lang="zh-CN" altLang="en-US" sz="2400" b="1" dirty="0">
              <a:solidFill>
                <a:schemeClr val="bg1"/>
              </a:solidFill>
              <a:ea typeface="微软雅黑" panose="020B0503020204020204" charset="-122"/>
            </a:endParaRPr>
          </a:p>
        </p:txBody>
      </p:sp>
      <p:sp>
        <p:nvSpPr>
          <p:cNvPr id="93" name="矩形 92"/>
          <p:cNvSpPr/>
          <p:nvPr/>
        </p:nvSpPr>
        <p:spPr>
          <a:xfrm>
            <a:off x="1760996" y="1334994"/>
            <a:ext cx="3153733" cy="44783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lumMod val="95000"/>
                  </a:schemeClr>
                </a:solidFill>
                <a:ea typeface="微软雅黑" panose="020B0503020204020204" charset="-122"/>
              </a:rPr>
              <a:t>SA</a:t>
            </a:r>
            <a:endParaRPr lang="en-US" altLang="zh-CN" sz="2400" b="1" dirty="0">
              <a:solidFill>
                <a:schemeClr val="bg1">
                  <a:lumMod val="95000"/>
                </a:schemeClr>
              </a:solidFill>
              <a:ea typeface="微软雅黑" panose="020B0503020204020204" charset="-122"/>
            </a:endParaRPr>
          </a:p>
        </p:txBody>
      </p:sp>
      <p:grpSp>
        <p:nvGrpSpPr>
          <p:cNvPr id="5" name="组合 133"/>
          <p:cNvGrpSpPr/>
          <p:nvPr/>
        </p:nvGrpSpPr>
        <p:grpSpPr>
          <a:xfrm>
            <a:off x="1727200" y="1924685"/>
            <a:ext cx="9462770" cy="2562860"/>
            <a:chOff x="4613755" y="2114972"/>
            <a:chExt cx="13154245" cy="2368452"/>
          </a:xfrm>
        </p:grpSpPr>
        <p:cxnSp>
          <p:nvCxnSpPr>
            <p:cNvPr id="96" name="直接连接符 95"/>
            <p:cNvCxnSpPr/>
            <p:nvPr/>
          </p:nvCxnSpPr>
          <p:spPr>
            <a:xfrm>
              <a:off x="4881963" y="2539460"/>
              <a:ext cx="50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4943008" y="2244075"/>
              <a:ext cx="5096807" cy="311607"/>
            </a:xfrm>
            <a:prstGeom prst="rect">
              <a:avLst/>
            </a:prstGeom>
          </p:spPr>
          <p:txBody>
            <a:bodyPr wrap="square">
              <a:spAutoFit/>
            </a:bodyPr>
            <a:lstStyle/>
            <a:p>
              <a:r>
                <a:rPr lang="zh-CN" altLang="en-US" sz="1600" b="1" dirty="0">
                  <a:solidFill>
                    <a:schemeClr val="tx1">
                      <a:lumMod val="75000"/>
                      <a:lumOff val="25000"/>
                    </a:schemeClr>
                  </a:solidFill>
                  <a:ea typeface="微软雅黑" panose="020B0503020204020204" charset="-122"/>
                </a:rPr>
                <a:t>对</a:t>
              </a:r>
              <a:r>
                <a:rPr lang="en-US" altLang="zh-CN" sz="1600" b="1" dirty="0">
                  <a:solidFill>
                    <a:schemeClr val="tx1">
                      <a:lumMod val="75000"/>
                      <a:lumOff val="25000"/>
                    </a:schemeClr>
                  </a:solidFill>
                  <a:ea typeface="微软雅黑" panose="020B0503020204020204" charset="-122"/>
                </a:rPr>
                <a:t>4G</a:t>
              </a:r>
              <a:r>
                <a:rPr lang="zh-CN" altLang="en-US" sz="1600" b="1" dirty="0">
                  <a:solidFill>
                    <a:schemeClr val="tx1">
                      <a:lumMod val="75000"/>
                      <a:lumOff val="25000"/>
                    </a:schemeClr>
                  </a:solidFill>
                  <a:ea typeface="微软雅黑" panose="020B0503020204020204" charset="-122"/>
                </a:rPr>
                <a:t> </a:t>
              </a:r>
              <a:r>
                <a:rPr lang="en-US" altLang="zh-CN" sz="1600" b="1" dirty="0">
                  <a:solidFill>
                    <a:schemeClr val="tx1">
                      <a:lumMod val="75000"/>
                      <a:lumOff val="25000"/>
                    </a:schemeClr>
                  </a:solidFill>
                  <a:ea typeface="微软雅黑" panose="020B0503020204020204" charset="-122"/>
                </a:rPr>
                <a:t>LTE</a:t>
              </a:r>
              <a:r>
                <a:rPr lang="zh-CN" altLang="en-US" sz="1600" b="1" dirty="0">
                  <a:solidFill>
                    <a:schemeClr val="tx1">
                      <a:lumMod val="75000"/>
                      <a:lumOff val="25000"/>
                    </a:schemeClr>
                  </a:solidFill>
                  <a:ea typeface="微软雅黑" panose="020B0503020204020204" charset="-122"/>
                </a:rPr>
                <a:t>网络无影响，建网一步到位</a:t>
              </a:r>
              <a:endParaRPr lang="zh-CN" altLang="en-US" sz="1600" b="1" dirty="0">
                <a:solidFill>
                  <a:schemeClr val="tx1">
                    <a:lumMod val="75000"/>
                    <a:lumOff val="25000"/>
                  </a:schemeClr>
                </a:solidFill>
                <a:ea typeface="微软雅黑" panose="020B0503020204020204" charset="-122"/>
              </a:endParaRPr>
            </a:p>
          </p:txBody>
        </p:sp>
        <p:grpSp>
          <p:nvGrpSpPr>
            <p:cNvPr id="6" name="组合 109"/>
            <p:cNvGrpSpPr/>
            <p:nvPr/>
          </p:nvGrpSpPr>
          <p:grpSpPr>
            <a:xfrm>
              <a:off x="4613755" y="2114972"/>
              <a:ext cx="432000" cy="432000"/>
              <a:chOff x="7563352" y="3153437"/>
              <a:chExt cx="914400" cy="914400"/>
            </a:xfrm>
          </p:grpSpPr>
          <p:sp>
            <p:nvSpPr>
              <p:cNvPr id="99" name="椭圆 98"/>
              <p:cNvSpPr/>
              <p:nvPr/>
            </p:nvSpPr>
            <p:spPr>
              <a:xfrm>
                <a:off x="7563352" y="3153437"/>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a typeface="微软雅黑" panose="020B0503020204020204" charset="-122"/>
                </a:endParaRPr>
              </a:p>
            </p:txBody>
          </p:sp>
          <p:sp>
            <p:nvSpPr>
              <p:cNvPr id="100" name="椭圆 99"/>
              <p:cNvSpPr/>
              <p:nvPr/>
            </p:nvSpPr>
            <p:spPr>
              <a:xfrm>
                <a:off x="8138615" y="3477904"/>
                <a:ext cx="150125" cy="136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a typeface="微软雅黑" panose="020B0503020204020204" charset="-122"/>
                </a:endParaRPr>
              </a:p>
            </p:txBody>
          </p:sp>
          <p:sp>
            <p:nvSpPr>
              <p:cNvPr id="101" name="空心弧 100"/>
              <p:cNvSpPr/>
              <p:nvPr/>
            </p:nvSpPr>
            <p:spPr>
              <a:xfrm rot="10800000">
                <a:off x="7806518" y="3617719"/>
                <a:ext cx="529985" cy="255963"/>
              </a:xfrm>
              <a:prstGeom prst="blockArc">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a typeface="微软雅黑" panose="020B0503020204020204" charset="-122"/>
                </a:endParaRPr>
              </a:p>
            </p:txBody>
          </p:sp>
          <p:sp>
            <p:nvSpPr>
              <p:cNvPr id="102" name="椭圆 101"/>
              <p:cNvSpPr/>
              <p:nvPr/>
            </p:nvSpPr>
            <p:spPr>
              <a:xfrm>
                <a:off x="7838364" y="3471080"/>
                <a:ext cx="150125" cy="136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a typeface="微软雅黑" panose="020B0503020204020204" charset="-122"/>
                </a:endParaRPr>
              </a:p>
            </p:txBody>
          </p:sp>
        </p:grpSp>
        <p:sp>
          <p:nvSpPr>
            <p:cNvPr id="91" name="矩形 90"/>
            <p:cNvSpPr/>
            <p:nvPr/>
          </p:nvSpPr>
          <p:spPr>
            <a:xfrm>
              <a:off x="10789241" y="2217667"/>
              <a:ext cx="5163893" cy="311607"/>
            </a:xfrm>
            <a:prstGeom prst="rect">
              <a:avLst/>
            </a:prstGeom>
          </p:spPr>
          <p:txBody>
            <a:bodyPr wrap="square">
              <a:spAutoFit/>
            </a:bodyPr>
            <a:lstStyle/>
            <a:p>
              <a:pPr marL="457200" indent="-457200" defTabSz="913765"/>
              <a:r>
                <a:rPr lang="en-US" altLang="zh-CN" sz="1600" b="1" dirty="0">
                  <a:solidFill>
                    <a:schemeClr val="tx1">
                      <a:lumMod val="75000"/>
                      <a:lumOff val="25000"/>
                    </a:schemeClr>
                  </a:solidFill>
                  <a:ea typeface="微软雅黑" panose="020B0503020204020204" charset="-122"/>
                </a:rPr>
                <a:t>5G</a:t>
              </a:r>
              <a:r>
                <a:rPr lang="zh-CN" altLang="en-US" sz="1600" b="1" dirty="0">
                  <a:solidFill>
                    <a:schemeClr val="tx1">
                      <a:lumMod val="75000"/>
                      <a:lumOff val="25000"/>
                    </a:schemeClr>
                  </a:solidFill>
                  <a:ea typeface="微软雅黑" panose="020B0503020204020204" charset="-122"/>
                </a:rPr>
                <a:t>按需投资，快速建网，投资回报更快</a:t>
              </a:r>
              <a:endParaRPr lang="zh-CN" altLang="en-US" sz="1600" b="1" dirty="0">
                <a:solidFill>
                  <a:schemeClr val="tx1">
                    <a:lumMod val="75000"/>
                    <a:lumOff val="25000"/>
                  </a:schemeClr>
                </a:solidFill>
                <a:ea typeface="微软雅黑" panose="020B0503020204020204" charset="-122"/>
              </a:endParaRPr>
            </a:p>
          </p:txBody>
        </p:sp>
        <p:sp>
          <p:nvSpPr>
            <p:cNvPr id="104" name="矩形 103"/>
            <p:cNvSpPr/>
            <p:nvPr/>
          </p:nvSpPr>
          <p:spPr>
            <a:xfrm>
              <a:off x="10850149" y="3944126"/>
              <a:ext cx="6917851" cy="539298"/>
            </a:xfrm>
            <a:prstGeom prst="rect">
              <a:avLst/>
            </a:prstGeom>
          </p:spPr>
          <p:txBody>
            <a:bodyPr wrap="square">
              <a:spAutoFit/>
            </a:bodyPr>
            <a:lstStyle/>
            <a:p>
              <a:r>
                <a:rPr lang="en-US" altLang="zh-CN" sz="1600" b="1" dirty="0">
                  <a:solidFill>
                    <a:schemeClr val="tx1">
                      <a:lumMod val="75000"/>
                      <a:lumOff val="25000"/>
                    </a:schemeClr>
                  </a:solidFill>
                  <a:ea typeface="微软雅黑" panose="020B0503020204020204" charset="-122"/>
                </a:rPr>
                <a:t> 5G</a:t>
              </a:r>
              <a:r>
                <a:rPr lang="zh-CN" altLang="en-US" sz="1600" b="1" dirty="0">
                  <a:solidFill>
                    <a:schemeClr val="tx1">
                      <a:lumMod val="75000"/>
                      <a:lumOff val="25000"/>
                    </a:schemeClr>
                  </a:solidFill>
                  <a:ea typeface="微软雅黑" panose="020B0503020204020204" charset="-122"/>
                </a:rPr>
                <a:t>建设和</a:t>
              </a:r>
              <a:r>
                <a:rPr lang="en-US" altLang="zh-CN" sz="1600" b="1" dirty="0">
                  <a:solidFill>
                    <a:schemeClr val="tx1">
                      <a:lumMod val="75000"/>
                      <a:lumOff val="25000"/>
                    </a:schemeClr>
                  </a:solidFill>
                  <a:ea typeface="微软雅黑" panose="020B0503020204020204" charset="-122"/>
                </a:rPr>
                <a:t>4G LTE</a:t>
              </a:r>
              <a:r>
                <a:rPr lang="zh-CN" altLang="en-US" sz="1600" b="1" dirty="0">
                  <a:solidFill>
                    <a:schemeClr val="tx1">
                      <a:lumMod val="75000"/>
                      <a:lumOff val="25000"/>
                    </a:schemeClr>
                  </a:solidFill>
                  <a:ea typeface="微软雅黑" panose="020B0503020204020204" charset="-122"/>
                </a:rPr>
                <a:t>强绑定，</a:t>
              </a:r>
              <a:r>
                <a:rPr lang="en-US" altLang="zh-CN" sz="1600" b="1" dirty="0">
                  <a:solidFill>
                    <a:schemeClr val="tx1">
                      <a:lumMod val="75000"/>
                      <a:lumOff val="25000"/>
                    </a:schemeClr>
                  </a:solidFill>
                  <a:ea typeface="微软雅黑" panose="020B0503020204020204" charset="-122"/>
                </a:rPr>
                <a:t>NSA</a:t>
              </a:r>
              <a:r>
                <a:rPr lang="zh-CN" altLang="en-US" sz="1600" b="1" dirty="0">
                  <a:solidFill>
                    <a:schemeClr val="tx1">
                      <a:lumMod val="75000"/>
                      <a:lumOff val="25000"/>
                    </a:schemeClr>
                  </a:solidFill>
                  <a:ea typeface="微软雅黑" panose="020B0503020204020204" charset="-122"/>
                </a:rPr>
                <a:t>到</a:t>
              </a:r>
              <a:r>
                <a:rPr lang="en-US" altLang="zh-CN" sz="1600" b="1" dirty="0">
                  <a:solidFill>
                    <a:schemeClr val="tx1">
                      <a:lumMod val="75000"/>
                      <a:lumOff val="25000"/>
                    </a:schemeClr>
                  </a:solidFill>
                  <a:ea typeface="微软雅黑" panose="020B0503020204020204" charset="-122"/>
                </a:rPr>
                <a:t>SA</a:t>
              </a:r>
              <a:r>
                <a:rPr lang="zh-CN" altLang="en-US" sz="1600" b="1" dirty="0">
                  <a:solidFill>
                    <a:schemeClr val="tx1">
                      <a:lumMod val="75000"/>
                      <a:lumOff val="25000"/>
                    </a:schemeClr>
                  </a:solidFill>
                  <a:ea typeface="微软雅黑" panose="020B0503020204020204" charset="-122"/>
                </a:rPr>
                <a:t>的过程需要无线网和核心网多次升级</a:t>
              </a:r>
              <a:endParaRPr lang="zh-CN" altLang="en-US" sz="1600" b="1" dirty="0">
                <a:solidFill>
                  <a:schemeClr val="tx1">
                    <a:lumMod val="75000"/>
                    <a:lumOff val="25000"/>
                  </a:schemeClr>
                </a:solidFill>
                <a:ea typeface="微软雅黑" panose="020B0503020204020204" charset="-122"/>
              </a:endParaRPr>
            </a:p>
          </p:txBody>
        </p:sp>
      </p:grpSp>
      <p:grpSp>
        <p:nvGrpSpPr>
          <p:cNvPr id="7" name="组合 137"/>
          <p:cNvGrpSpPr/>
          <p:nvPr/>
        </p:nvGrpSpPr>
        <p:grpSpPr>
          <a:xfrm>
            <a:off x="1677215" y="4322950"/>
            <a:ext cx="3613785" cy="583565"/>
            <a:chOff x="4972099" y="5262317"/>
            <a:chExt cx="5390672" cy="583565"/>
          </a:xfrm>
        </p:grpSpPr>
        <p:sp>
          <p:nvSpPr>
            <p:cNvPr id="120" name="矩形 119"/>
            <p:cNvSpPr/>
            <p:nvPr/>
          </p:nvSpPr>
          <p:spPr>
            <a:xfrm>
              <a:off x="5458974" y="5262317"/>
              <a:ext cx="4903797" cy="583565"/>
            </a:xfrm>
            <a:prstGeom prst="rect">
              <a:avLst/>
            </a:prstGeom>
          </p:spPr>
          <p:txBody>
            <a:bodyPr wrap="square">
              <a:spAutoFit/>
            </a:bodyPr>
            <a:lstStyle/>
            <a:p>
              <a:r>
                <a:rPr lang="zh-CN" altLang="en-US" sz="1600" b="1" dirty="0">
                  <a:solidFill>
                    <a:schemeClr val="tx1">
                      <a:lumMod val="75000"/>
                      <a:lumOff val="25000"/>
                    </a:schemeClr>
                  </a:solidFill>
                  <a:ea typeface="微软雅黑" panose="020B0503020204020204" charset="-122"/>
                </a:rPr>
                <a:t>需要</a:t>
              </a:r>
              <a:r>
                <a:rPr lang="en-US" altLang="zh-CN" sz="1600" b="1" dirty="0">
                  <a:solidFill>
                    <a:schemeClr val="tx1">
                      <a:lumMod val="75000"/>
                      <a:lumOff val="25000"/>
                    </a:schemeClr>
                  </a:solidFill>
                  <a:ea typeface="微软雅黑" panose="020B0503020204020204" charset="-122"/>
                </a:rPr>
                <a:t>5G  NR</a:t>
              </a:r>
              <a:r>
                <a:rPr lang="zh-CN" altLang="en-US" sz="1600" b="1" dirty="0">
                  <a:solidFill>
                    <a:schemeClr val="tx1">
                      <a:lumMod val="75000"/>
                      <a:lumOff val="25000"/>
                    </a:schemeClr>
                  </a:solidFill>
                  <a:ea typeface="微软雅黑" panose="020B0503020204020204" charset="-122"/>
                </a:rPr>
                <a:t>成片连续覆盖，初期投资成本高</a:t>
              </a:r>
              <a:endParaRPr lang="zh-CN" altLang="en-US" sz="1600" b="1" dirty="0">
                <a:solidFill>
                  <a:schemeClr val="tx1">
                    <a:lumMod val="75000"/>
                    <a:lumOff val="25000"/>
                  </a:schemeClr>
                </a:solidFill>
                <a:ea typeface="微软雅黑" panose="020B0503020204020204" charset="-122"/>
              </a:endParaRPr>
            </a:p>
          </p:txBody>
        </p:sp>
        <p:grpSp>
          <p:nvGrpSpPr>
            <p:cNvPr id="8" name="组合 126"/>
            <p:cNvGrpSpPr/>
            <p:nvPr/>
          </p:nvGrpSpPr>
          <p:grpSpPr>
            <a:xfrm>
              <a:off x="4972099" y="5400395"/>
              <a:ext cx="432000" cy="432000"/>
              <a:chOff x="8524602" y="3151163"/>
              <a:chExt cx="914400" cy="914400"/>
            </a:xfrm>
          </p:grpSpPr>
          <p:sp>
            <p:nvSpPr>
              <p:cNvPr id="123" name="椭圆 122"/>
              <p:cNvSpPr/>
              <p:nvPr/>
            </p:nvSpPr>
            <p:spPr>
              <a:xfrm>
                <a:off x="8524602" y="3151163"/>
                <a:ext cx="914400" cy="914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a typeface="微软雅黑" panose="020B0503020204020204" charset="-122"/>
                </a:endParaRPr>
              </a:p>
            </p:txBody>
          </p:sp>
          <p:sp>
            <p:nvSpPr>
              <p:cNvPr id="124" name="椭圆 123"/>
              <p:cNvSpPr/>
              <p:nvPr/>
            </p:nvSpPr>
            <p:spPr>
              <a:xfrm>
                <a:off x="8761863" y="3480179"/>
                <a:ext cx="150125" cy="136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a typeface="微软雅黑" panose="020B0503020204020204" charset="-122"/>
                </a:endParaRPr>
              </a:p>
            </p:txBody>
          </p:sp>
          <p:sp>
            <p:nvSpPr>
              <p:cNvPr id="125" name="椭圆 124"/>
              <p:cNvSpPr/>
              <p:nvPr/>
            </p:nvSpPr>
            <p:spPr>
              <a:xfrm>
                <a:off x="9057564" y="3475630"/>
                <a:ext cx="150125" cy="136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a typeface="微软雅黑" panose="020B0503020204020204" charset="-122"/>
                </a:endParaRPr>
              </a:p>
            </p:txBody>
          </p:sp>
          <p:sp>
            <p:nvSpPr>
              <p:cNvPr id="126" name="空心弧 125"/>
              <p:cNvSpPr/>
              <p:nvPr/>
            </p:nvSpPr>
            <p:spPr>
              <a:xfrm>
                <a:off x="8710367" y="3729183"/>
                <a:ext cx="563287" cy="255963"/>
              </a:xfrm>
              <a:prstGeom prst="blockArc">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a typeface="微软雅黑" panose="020B0503020204020204" charset="-122"/>
                </a:endParaRPr>
              </a:p>
            </p:txBody>
          </p:sp>
        </p:grpSp>
        <p:cxnSp>
          <p:nvCxnSpPr>
            <p:cNvPr id="122" name="直接连接符 121"/>
            <p:cNvCxnSpPr/>
            <p:nvPr/>
          </p:nvCxnSpPr>
          <p:spPr>
            <a:xfrm>
              <a:off x="5228811" y="5818700"/>
              <a:ext cx="50400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9" name="组合 320"/>
          <p:cNvGrpSpPr/>
          <p:nvPr/>
        </p:nvGrpSpPr>
        <p:grpSpPr>
          <a:xfrm>
            <a:off x="1701936" y="2550700"/>
            <a:ext cx="8959218" cy="525555"/>
            <a:chOff x="5401623" y="4002201"/>
            <a:chExt cx="13290769" cy="432000"/>
          </a:xfrm>
        </p:grpSpPr>
        <p:cxnSp>
          <p:nvCxnSpPr>
            <p:cNvPr id="128" name="直接连接符 127"/>
            <p:cNvCxnSpPr/>
            <p:nvPr/>
          </p:nvCxnSpPr>
          <p:spPr>
            <a:xfrm>
              <a:off x="5624826" y="4415329"/>
              <a:ext cx="504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9" name="矩形 128"/>
            <p:cNvSpPr/>
            <p:nvPr/>
          </p:nvSpPr>
          <p:spPr>
            <a:xfrm>
              <a:off x="5802822" y="4105820"/>
              <a:ext cx="4290838" cy="277162"/>
            </a:xfrm>
            <a:prstGeom prst="rect">
              <a:avLst/>
            </a:prstGeom>
          </p:spPr>
          <p:txBody>
            <a:bodyPr wrap="none">
              <a:spAutoFit/>
            </a:bodyPr>
            <a:lstStyle/>
            <a:p>
              <a:r>
                <a:rPr lang="zh-CN" altLang="en-US" sz="1600" b="1" dirty="0">
                  <a:solidFill>
                    <a:schemeClr val="tx1">
                      <a:lumMod val="75000"/>
                      <a:lumOff val="25000"/>
                    </a:schemeClr>
                  </a:solidFill>
                  <a:ea typeface="微软雅黑" panose="020B0503020204020204" charset="-122"/>
                </a:rPr>
                <a:t>支持</a:t>
              </a:r>
              <a:r>
                <a:rPr lang="en-US" altLang="zh-CN" sz="1600" b="1" dirty="0">
                  <a:solidFill>
                    <a:schemeClr val="tx1">
                      <a:lumMod val="75000"/>
                      <a:lumOff val="25000"/>
                    </a:schemeClr>
                  </a:solidFill>
                  <a:ea typeface="微软雅黑" panose="020B0503020204020204" charset="-122"/>
                </a:rPr>
                <a:t>5G</a:t>
              </a:r>
              <a:r>
                <a:rPr lang="zh-CN" altLang="en-US" sz="1600" b="1" dirty="0">
                  <a:solidFill>
                    <a:schemeClr val="tx1">
                      <a:lumMod val="75000"/>
                      <a:lumOff val="25000"/>
                    </a:schemeClr>
                  </a:solidFill>
                  <a:ea typeface="微软雅黑" panose="020B0503020204020204" charset="-122"/>
                </a:rPr>
                <a:t>各种新业务及网络切片</a:t>
              </a:r>
              <a:endParaRPr lang="zh-CN" altLang="en-US" sz="1600" b="1" dirty="0">
                <a:solidFill>
                  <a:schemeClr val="tx1">
                    <a:lumMod val="75000"/>
                    <a:lumOff val="25000"/>
                  </a:schemeClr>
                </a:solidFill>
                <a:ea typeface="微软雅黑" panose="020B0503020204020204" charset="-122"/>
              </a:endParaRPr>
            </a:p>
          </p:txBody>
        </p:sp>
        <p:grpSp>
          <p:nvGrpSpPr>
            <p:cNvPr id="10" name="组合 109"/>
            <p:cNvGrpSpPr/>
            <p:nvPr/>
          </p:nvGrpSpPr>
          <p:grpSpPr>
            <a:xfrm>
              <a:off x="5401623" y="4002201"/>
              <a:ext cx="432000" cy="432000"/>
              <a:chOff x="7605653" y="3153437"/>
              <a:chExt cx="914400" cy="914400"/>
            </a:xfrm>
          </p:grpSpPr>
          <p:sp>
            <p:nvSpPr>
              <p:cNvPr id="131" name="椭圆 130"/>
              <p:cNvSpPr/>
              <p:nvPr/>
            </p:nvSpPr>
            <p:spPr>
              <a:xfrm>
                <a:off x="7605653" y="3153437"/>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a typeface="微软雅黑" panose="020B0503020204020204" charset="-122"/>
                </a:endParaRPr>
              </a:p>
            </p:txBody>
          </p:sp>
          <p:sp>
            <p:nvSpPr>
              <p:cNvPr id="132" name="椭圆 131"/>
              <p:cNvSpPr/>
              <p:nvPr/>
            </p:nvSpPr>
            <p:spPr>
              <a:xfrm>
                <a:off x="8138615" y="3477904"/>
                <a:ext cx="150125" cy="136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a typeface="微软雅黑" panose="020B0503020204020204" charset="-122"/>
                </a:endParaRPr>
              </a:p>
            </p:txBody>
          </p:sp>
          <p:sp>
            <p:nvSpPr>
              <p:cNvPr id="133" name="空心弧 132"/>
              <p:cNvSpPr/>
              <p:nvPr/>
            </p:nvSpPr>
            <p:spPr>
              <a:xfrm rot="10800000">
                <a:off x="7806518" y="3617719"/>
                <a:ext cx="529985" cy="255963"/>
              </a:xfrm>
              <a:prstGeom prst="blockArc">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a typeface="微软雅黑" panose="020B0503020204020204" charset="-122"/>
                </a:endParaRPr>
              </a:p>
            </p:txBody>
          </p:sp>
          <p:sp>
            <p:nvSpPr>
              <p:cNvPr id="134" name="椭圆 133"/>
              <p:cNvSpPr/>
              <p:nvPr/>
            </p:nvSpPr>
            <p:spPr>
              <a:xfrm>
                <a:off x="7838364" y="3471080"/>
                <a:ext cx="150125" cy="136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a typeface="微软雅黑" panose="020B0503020204020204" charset="-122"/>
                </a:endParaRPr>
              </a:p>
            </p:txBody>
          </p:sp>
        </p:grpSp>
        <p:sp>
          <p:nvSpPr>
            <p:cNvPr id="103" name="矩形 102"/>
            <p:cNvSpPr/>
            <p:nvPr/>
          </p:nvSpPr>
          <p:spPr>
            <a:xfrm>
              <a:off x="12057843" y="4136291"/>
              <a:ext cx="6634549" cy="277162"/>
            </a:xfrm>
            <a:prstGeom prst="rect">
              <a:avLst/>
            </a:prstGeom>
          </p:spPr>
          <p:txBody>
            <a:bodyPr wrap="none">
              <a:spAutoFit/>
            </a:bodyPr>
            <a:lstStyle/>
            <a:p>
              <a:pPr marL="457200" indent="-457200" defTabSz="913765"/>
              <a:r>
                <a:rPr lang="en-US" altLang="zh-CN" sz="1600" b="1" dirty="0">
                  <a:solidFill>
                    <a:schemeClr val="tx1">
                      <a:lumMod val="75000"/>
                      <a:lumOff val="25000"/>
                    </a:schemeClr>
                  </a:solidFill>
                  <a:ea typeface="微软雅黑" panose="020B0503020204020204" charset="-122"/>
                </a:rPr>
                <a:t>NSA</a:t>
              </a:r>
              <a:r>
                <a:rPr lang="zh-CN" altLang="en-US" sz="1600" b="1" dirty="0">
                  <a:solidFill>
                    <a:schemeClr val="tx1">
                      <a:lumMod val="75000"/>
                      <a:lumOff val="25000"/>
                    </a:schemeClr>
                  </a:solidFill>
                  <a:ea typeface="微软雅黑" panose="020B0503020204020204" charset="-122"/>
                </a:rPr>
                <a:t>标准冻结早，产业更成熟，业务连续性更好</a:t>
              </a:r>
              <a:endParaRPr lang="zh-CN" altLang="en-US" sz="1600" b="1" dirty="0">
                <a:solidFill>
                  <a:schemeClr val="tx1">
                    <a:lumMod val="75000"/>
                    <a:lumOff val="25000"/>
                  </a:schemeClr>
                </a:solidFill>
                <a:ea typeface="微软雅黑" panose="020B0503020204020204" charset="-122"/>
              </a:endParaRPr>
            </a:p>
          </p:txBody>
        </p:sp>
      </p:grpSp>
      <p:grpSp>
        <p:nvGrpSpPr>
          <p:cNvPr id="11" name="组合 133"/>
          <p:cNvGrpSpPr/>
          <p:nvPr/>
        </p:nvGrpSpPr>
        <p:grpSpPr>
          <a:xfrm>
            <a:off x="5893239" y="2002340"/>
            <a:ext cx="3990692" cy="432000"/>
            <a:chOff x="4633740" y="2114972"/>
            <a:chExt cx="6008223" cy="432000"/>
          </a:xfrm>
        </p:grpSpPr>
        <p:cxnSp>
          <p:nvCxnSpPr>
            <p:cNvPr id="138" name="直接连接符 137"/>
            <p:cNvCxnSpPr/>
            <p:nvPr/>
          </p:nvCxnSpPr>
          <p:spPr>
            <a:xfrm>
              <a:off x="4881963" y="2539460"/>
              <a:ext cx="576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9" name="矩形 138"/>
            <p:cNvSpPr/>
            <p:nvPr/>
          </p:nvSpPr>
          <p:spPr>
            <a:xfrm>
              <a:off x="5201885" y="2137663"/>
              <a:ext cx="466543" cy="337185"/>
            </a:xfrm>
            <a:prstGeom prst="rect">
              <a:avLst/>
            </a:prstGeom>
          </p:spPr>
          <p:txBody>
            <a:bodyPr wrap="none">
              <a:spAutoFit/>
            </a:bodyPr>
            <a:lstStyle/>
            <a:p>
              <a:endParaRPr lang="en-US" altLang="zh-CN" sz="1600" b="1" dirty="0">
                <a:solidFill>
                  <a:schemeClr val="tx1">
                    <a:lumMod val="75000"/>
                    <a:lumOff val="25000"/>
                  </a:schemeClr>
                </a:solidFill>
                <a:ea typeface="微软雅黑" panose="020B0503020204020204" charset="-122"/>
              </a:endParaRPr>
            </a:p>
          </p:txBody>
        </p:sp>
        <p:grpSp>
          <p:nvGrpSpPr>
            <p:cNvPr id="12" name="组合 109"/>
            <p:cNvGrpSpPr/>
            <p:nvPr/>
          </p:nvGrpSpPr>
          <p:grpSpPr>
            <a:xfrm>
              <a:off x="4633740" y="2114972"/>
              <a:ext cx="432000" cy="432000"/>
              <a:chOff x="7605653" y="3153437"/>
              <a:chExt cx="914400" cy="914400"/>
            </a:xfrm>
          </p:grpSpPr>
          <p:sp>
            <p:nvSpPr>
              <p:cNvPr id="141" name="椭圆 140"/>
              <p:cNvSpPr/>
              <p:nvPr/>
            </p:nvSpPr>
            <p:spPr>
              <a:xfrm>
                <a:off x="7605653" y="3153437"/>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a typeface="微软雅黑" panose="020B0503020204020204" charset="-122"/>
                </a:endParaRPr>
              </a:p>
            </p:txBody>
          </p:sp>
          <p:sp>
            <p:nvSpPr>
              <p:cNvPr id="142" name="椭圆 141"/>
              <p:cNvSpPr/>
              <p:nvPr/>
            </p:nvSpPr>
            <p:spPr>
              <a:xfrm>
                <a:off x="8138615" y="3477904"/>
                <a:ext cx="150125" cy="136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a typeface="微软雅黑" panose="020B0503020204020204" charset="-122"/>
                </a:endParaRPr>
              </a:p>
            </p:txBody>
          </p:sp>
          <p:sp>
            <p:nvSpPr>
              <p:cNvPr id="143" name="空心弧 142"/>
              <p:cNvSpPr/>
              <p:nvPr/>
            </p:nvSpPr>
            <p:spPr>
              <a:xfrm rot="10800000">
                <a:off x="7806518" y="3617719"/>
                <a:ext cx="529985" cy="255963"/>
              </a:xfrm>
              <a:prstGeom prst="blockArc">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a typeface="微软雅黑" panose="020B0503020204020204" charset="-122"/>
                </a:endParaRPr>
              </a:p>
            </p:txBody>
          </p:sp>
          <p:sp>
            <p:nvSpPr>
              <p:cNvPr id="144" name="椭圆 143"/>
              <p:cNvSpPr/>
              <p:nvPr/>
            </p:nvSpPr>
            <p:spPr>
              <a:xfrm>
                <a:off x="7838364" y="3471080"/>
                <a:ext cx="150125" cy="136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a typeface="微软雅黑" panose="020B0503020204020204" charset="-122"/>
                </a:endParaRPr>
              </a:p>
            </p:txBody>
          </p:sp>
        </p:grpSp>
      </p:grpSp>
      <p:grpSp>
        <p:nvGrpSpPr>
          <p:cNvPr id="13" name="组合 137"/>
          <p:cNvGrpSpPr/>
          <p:nvPr/>
        </p:nvGrpSpPr>
        <p:grpSpPr>
          <a:xfrm>
            <a:off x="5826203" y="3187513"/>
            <a:ext cx="5492887" cy="829945"/>
            <a:chOff x="4972099" y="5183286"/>
            <a:chExt cx="8547242" cy="829944"/>
          </a:xfrm>
        </p:grpSpPr>
        <p:sp>
          <p:nvSpPr>
            <p:cNvPr id="162" name="矩形 161"/>
            <p:cNvSpPr/>
            <p:nvPr/>
          </p:nvSpPr>
          <p:spPr>
            <a:xfrm>
              <a:off x="5390277" y="5183286"/>
              <a:ext cx="8129064" cy="829944"/>
            </a:xfrm>
            <a:prstGeom prst="rect">
              <a:avLst/>
            </a:prstGeom>
          </p:spPr>
          <p:txBody>
            <a:bodyPr wrap="none">
              <a:spAutoFit/>
            </a:bodyPr>
            <a:lstStyle/>
            <a:p>
              <a:r>
                <a:rPr lang="zh-CN" altLang="en-US" sz="1600" b="1" dirty="0">
                  <a:solidFill>
                    <a:schemeClr val="tx1">
                      <a:lumMod val="75000"/>
                      <a:lumOff val="25000"/>
                    </a:schemeClr>
                  </a:solidFill>
                  <a:ea typeface="微软雅黑" panose="020B0503020204020204" charset="-122"/>
                </a:rPr>
                <a:t>需改造</a:t>
              </a:r>
              <a:r>
                <a:rPr lang="en-US" altLang="zh-CN" sz="1600" b="1" dirty="0">
                  <a:solidFill>
                    <a:schemeClr val="tx1">
                      <a:lumMod val="75000"/>
                      <a:lumOff val="25000"/>
                    </a:schemeClr>
                  </a:solidFill>
                  <a:ea typeface="微软雅黑" panose="020B0503020204020204" charset="-122"/>
                </a:rPr>
                <a:t>4G</a:t>
              </a:r>
              <a:r>
                <a:rPr lang="zh-CN" altLang="en-US" sz="1600" b="1" dirty="0">
                  <a:solidFill>
                    <a:schemeClr val="tx1">
                      <a:lumMod val="75000"/>
                      <a:lumOff val="25000"/>
                    </a:schemeClr>
                  </a:solidFill>
                  <a:ea typeface="微软雅黑" panose="020B0503020204020204" charset="-122"/>
                </a:rPr>
                <a:t>无线网和</a:t>
              </a:r>
              <a:r>
                <a:rPr lang="en-US" altLang="zh-CN" sz="1600" b="1" dirty="0">
                  <a:solidFill>
                    <a:schemeClr val="tx1">
                      <a:lumMod val="75000"/>
                      <a:lumOff val="25000"/>
                    </a:schemeClr>
                  </a:solidFill>
                  <a:ea typeface="微软雅黑" panose="020B0503020204020204" charset="-122"/>
                </a:rPr>
                <a:t>EPC</a:t>
              </a:r>
              <a:r>
                <a:rPr lang="zh-CN" altLang="en-US" sz="1600" b="1" dirty="0">
                  <a:solidFill>
                    <a:schemeClr val="tx1">
                      <a:lumMod val="75000"/>
                      <a:lumOff val="25000"/>
                    </a:schemeClr>
                  </a:solidFill>
                  <a:ea typeface="微软雅黑" panose="020B0503020204020204" charset="-122"/>
                </a:rPr>
                <a:t>支持双连接功能，需升级</a:t>
              </a:r>
              <a:endParaRPr lang="zh-CN" altLang="en-US" sz="1600" b="1" dirty="0">
                <a:solidFill>
                  <a:schemeClr val="tx1">
                    <a:lumMod val="75000"/>
                    <a:lumOff val="25000"/>
                  </a:schemeClr>
                </a:solidFill>
                <a:ea typeface="微软雅黑" panose="020B0503020204020204" charset="-122"/>
              </a:endParaRPr>
            </a:p>
            <a:p>
              <a:r>
                <a:rPr lang="en-US" altLang="zh-CN" sz="1600" b="1" dirty="0">
                  <a:solidFill>
                    <a:schemeClr val="tx1">
                      <a:lumMod val="75000"/>
                      <a:lumOff val="25000"/>
                    </a:schemeClr>
                  </a:solidFill>
                  <a:ea typeface="微软雅黑" panose="020B0503020204020204" charset="-122"/>
                </a:rPr>
                <a:t>4G</a:t>
              </a:r>
              <a:r>
                <a:rPr lang="zh-CN" altLang="en-US" sz="1600" b="1" dirty="0">
                  <a:solidFill>
                    <a:schemeClr val="tx1">
                      <a:lumMod val="75000"/>
                      <a:lumOff val="25000"/>
                    </a:schemeClr>
                  </a:solidFill>
                  <a:ea typeface="微软雅黑" panose="020B0503020204020204" charset="-122"/>
                </a:rPr>
                <a:t>无线网至</a:t>
              </a:r>
              <a:r>
                <a:rPr lang="en-US" altLang="zh-CN" sz="1600" b="1" dirty="0">
                  <a:solidFill>
                    <a:schemeClr val="tx1">
                      <a:lumMod val="75000"/>
                      <a:lumOff val="25000"/>
                    </a:schemeClr>
                  </a:solidFill>
                  <a:ea typeface="微软雅黑" panose="020B0503020204020204" charset="-122"/>
                </a:rPr>
                <a:t>eLTE</a:t>
              </a:r>
              <a:r>
                <a:rPr lang="zh-CN" altLang="en-US" sz="1600" b="1" dirty="0">
                  <a:solidFill>
                    <a:schemeClr val="tx1">
                      <a:lumMod val="75000"/>
                      <a:lumOff val="25000"/>
                    </a:schemeClr>
                  </a:solidFill>
                  <a:ea typeface="微软雅黑" panose="020B0503020204020204" charset="-122"/>
                </a:rPr>
                <a:t>，无需改造</a:t>
              </a:r>
              <a:r>
                <a:rPr lang="en-US" altLang="zh-CN" sz="1600" b="1" dirty="0">
                  <a:solidFill>
                    <a:schemeClr val="tx1">
                      <a:lumMod val="75000"/>
                      <a:lumOff val="25000"/>
                    </a:schemeClr>
                  </a:solidFill>
                  <a:ea typeface="微软雅黑" panose="020B0503020204020204" charset="-122"/>
                </a:rPr>
                <a:t>EPC</a:t>
              </a:r>
              <a:r>
                <a:rPr lang="zh-CN" altLang="en-US" sz="1600" b="1" dirty="0">
                  <a:solidFill>
                    <a:schemeClr val="tx1">
                      <a:lumMod val="75000"/>
                      <a:lumOff val="25000"/>
                    </a:schemeClr>
                  </a:solidFill>
                  <a:ea typeface="微软雅黑" panose="020B0503020204020204" charset="-122"/>
                </a:rPr>
                <a:t>，依赖</a:t>
              </a:r>
              <a:r>
                <a:rPr lang="en-US" altLang="zh-CN" sz="1600" b="1" dirty="0">
                  <a:solidFill>
                    <a:schemeClr val="tx1">
                      <a:lumMod val="75000"/>
                      <a:lumOff val="25000"/>
                    </a:schemeClr>
                  </a:solidFill>
                  <a:ea typeface="微软雅黑" panose="020B0503020204020204" charset="-122"/>
                </a:rPr>
                <a:t>5GC</a:t>
              </a:r>
              <a:r>
                <a:rPr lang="zh-CN" altLang="en-US" sz="1600" b="1" dirty="0">
                  <a:solidFill>
                    <a:schemeClr val="tx1">
                      <a:lumMod val="75000"/>
                      <a:lumOff val="25000"/>
                    </a:schemeClr>
                  </a:solidFill>
                  <a:ea typeface="微软雅黑" panose="020B0503020204020204" charset="-122"/>
                </a:rPr>
                <a:t>产业成熟度</a:t>
              </a:r>
              <a:endParaRPr lang="en-US" altLang="zh-CN" sz="1600" b="1" dirty="0">
                <a:solidFill>
                  <a:schemeClr val="tx1">
                    <a:lumMod val="75000"/>
                    <a:lumOff val="25000"/>
                  </a:schemeClr>
                </a:solidFill>
                <a:ea typeface="微软雅黑" panose="020B0503020204020204" charset="-122"/>
              </a:endParaRPr>
            </a:p>
            <a:p>
              <a:endParaRPr lang="en-US" altLang="zh-CN" sz="1600" b="1" dirty="0">
                <a:solidFill>
                  <a:schemeClr val="tx1">
                    <a:lumMod val="75000"/>
                    <a:lumOff val="25000"/>
                  </a:schemeClr>
                </a:solidFill>
                <a:ea typeface="微软雅黑" panose="020B0503020204020204" charset="-122"/>
              </a:endParaRPr>
            </a:p>
          </p:txBody>
        </p:sp>
        <p:grpSp>
          <p:nvGrpSpPr>
            <p:cNvPr id="14" name="组合 126"/>
            <p:cNvGrpSpPr/>
            <p:nvPr/>
          </p:nvGrpSpPr>
          <p:grpSpPr>
            <a:xfrm>
              <a:off x="4972099" y="5400395"/>
              <a:ext cx="432000" cy="432000"/>
              <a:chOff x="8524602" y="3151163"/>
              <a:chExt cx="914400" cy="914400"/>
            </a:xfrm>
          </p:grpSpPr>
          <p:sp>
            <p:nvSpPr>
              <p:cNvPr id="165" name="椭圆 164"/>
              <p:cNvSpPr/>
              <p:nvPr/>
            </p:nvSpPr>
            <p:spPr>
              <a:xfrm>
                <a:off x="8524602" y="3151163"/>
                <a:ext cx="914400" cy="914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a typeface="微软雅黑" panose="020B0503020204020204" charset="-122"/>
                </a:endParaRPr>
              </a:p>
            </p:txBody>
          </p:sp>
          <p:sp>
            <p:nvSpPr>
              <p:cNvPr id="166" name="椭圆 165"/>
              <p:cNvSpPr/>
              <p:nvPr/>
            </p:nvSpPr>
            <p:spPr>
              <a:xfrm>
                <a:off x="8761863" y="3480179"/>
                <a:ext cx="150125" cy="136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a typeface="微软雅黑" panose="020B0503020204020204" charset="-122"/>
                </a:endParaRPr>
              </a:p>
            </p:txBody>
          </p:sp>
          <p:sp>
            <p:nvSpPr>
              <p:cNvPr id="167" name="椭圆 166"/>
              <p:cNvSpPr/>
              <p:nvPr/>
            </p:nvSpPr>
            <p:spPr>
              <a:xfrm>
                <a:off x="9057564" y="3475630"/>
                <a:ext cx="150125" cy="136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a typeface="微软雅黑" panose="020B0503020204020204" charset="-122"/>
                </a:endParaRPr>
              </a:p>
            </p:txBody>
          </p:sp>
          <p:sp>
            <p:nvSpPr>
              <p:cNvPr id="168" name="空心弧 167"/>
              <p:cNvSpPr/>
              <p:nvPr/>
            </p:nvSpPr>
            <p:spPr>
              <a:xfrm>
                <a:off x="8710367" y="3729183"/>
                <a:ext cx="563287" cy="255963"/>
              </a:xfrm>
              <a:prstGeom prst="blockArc">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a typeface="微软雅黑" panose="020B0503020204020204" charset="-122"/>
                </a:endParaRPr>
              </a:p>
            </p:txBody>
          </p:sp>
        </p:grpSp>
        <p:cxnSp>
          <p:nvCxnSpPr>
            <p:cNvPr id="164" name="直接连接符 163"/>
            <p:cNvCxnSpPr/>
            <p:nvPr/>
          </p:nvCxnSpPr>
          <p:spPr>
            <a:xfrm>
              <a:off x="5228811" y="5818700"/>
              <a:ext cx="57600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组合 137"/>
          <p:cNvGrpSpPr/>
          <p:nvPr/>
        </p:nvGrpSpPr>
        <p:grpSpPr>
          <a:xfrm>
            <a:off x="5931413" y="4055365"/>
            <a:ext cx="3875999" cy="851333"/>
            <a:chOff x="4972099" y="5400395"/>
            <a:chExt cx="6016712" cy="851333"/>
          </a:xfrm>
        </p:grpSpPr>
        <p:sp>
          <p:nvSpPr>
            <p:cNvPr id="170" name="矩形 169"/>
            <p:cNvSpPr/>
            <p:nvPr/>
          </p:nvSpPr>
          <p:spPr>
            <a:xfrm>
              <a:off x="5557150" y="5945023"/>
              <a:ext cx="481027" cy="306705"/>
            </a:xfrm>
            <a:prstGeom prst="rect">
              <a:avLst/>
            </a:prstGeom>
          </p:spPr>
          <p:txBody>
            <a:bodyPr wrap="none">
              <a:spAutoFit/>
            </a:bodyPr>
            <a:lstStyle/>
            <a:p>
              <a:endParaRPr lang="en-US" altLang="zh-CN" sz="1400" b="1" dirty="0">
                <a:solidFill>
                  <a:schemeClr val="tx1">
                    <a:lumMod val="75000"/>
                    <a:lumOff val="25000"/>
                  </a:schemeClr>
                </a:solidFill>
                <a:ea typeface="微软雅黑" panose="020B0503020204020204" charset="-122"/>
              </a:endParaRPr>
            </a:p>
          </p:txBody>
        </p:sp>
        <p:grpSp>
          <p:nvGrpSpPr>
            <p:cNvPr id="16" name="组合 126"/>
            <p:cNvGrpSpPr/>
            <p:nvPr/>
          </p:nvGrpSpPr>
          <p:grpSpPr>
            <a:xfrm>
              <a:off x="4972099" y="5400395"/>
              <a:ext cx="432000" cy="432000"/>
              <a:chOff x="8524602" y="3151163"/>
              <a:chExt cx="914400" cy="914400"/>
            </a:xfrm>
          </p:grpSpPr>
          <p:sp>
            <p:nvSpPr>
              <p:cNvPr id="173" name="椭圆 172"/>
              <p:cNvSpPr/>
              <p:nvPr/>
            </p:nvSpPr>
            <p:spPr>
              <a:xfrm>
                <a:off x="8524602" y="3151163"/>
                <a:ext cx="914400" cy="914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75000"/>
                      <a:lumOff val="25000"/>
                    </a:schemeClr>
                  </a:solidFill>
                  <a:ea typeface="微软雅黑" panose="020B0503020204020204" charset="-122"/>
                </a:endParaRPr>
              </a:p>
            </p:txBody>
          </p:sp>
          <p:sp>
            <p:nvSpPr>
              <p:cNvPr id="174" name="椭圆 173"/>
              <p:cNvSpPr/>
              <p:nvPr/>
            </p:nvSpPr>
            <p:spPr>
              <a:xfrm>
                <a:off x="8761863" y="3480179"/>
                <a:ext cx="150125" cy="136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75000"/>
                      <a:lumOff val="25000"/>
                    </a:schemeClr>
                  </a:solidFill>
                  <a:ea typeface="微软雅黑" panose="020B0503020204020204" charset="-122"/>
                </a:endParaRPr>
              </a:p>
            </p:txBody>
          </p:sp>
          <p:sp>
            <p:nvSpPr>
              <p:cNvPr id="175" name="椭圆 174"/>
              <p:cNvSpPr/>
              <p:nvPr/>
            </p:nvSpPr>
            <p:spPr>
              <a:xfrm>
                <a:off x="9057564" y="3475630"/>
                <a:ext cx="150125" cy="136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75000"/>
                      <a:lumOff val="25000"/>
                    </a:schemeClr>
                  </a:solidFill>
                  <a:ea typeface="微软雅黑" panose="020B0503020204020204" charset="-122"/>
                </a:endParaRPr>
              </a:p>
            </p:txBody>
          </p:sp>
          <p:sp>
            <p:nvSpPr>
              <p:cNvPr id="176" name="空心弧 175"/>
              <p:cNvSpPr/>
              <p:nvPr/>
            </p:nvSpPr>
            <p:spPr>
              <a:xfrm>
                <a:off x="8710367" y="3729183"/>
                <a:ext cx="563287" cy="255963"/>
              </a:xfrm>
              <a:prstGeom prst="blockArc">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75000"/>
                      <a:lumOff val="25000"/>
                    </a:schemeClr>
                  </a:solidFill>
                  <a:ea typeface="微软雅黑" panose="020B0503020204020204" charset="-122"/>
                </a:endParaRPr>
              </a:p>
            </p:txBody>
          </p:sp>
        </p:grpSp>
        <p:cxnSp>
          <p:nvCxnSpPr>
            <p:cNvPr id="172" name="直接连接符 171"/>
            <p:cNvCxnSpPr/>
            <p:nvPr/>
          </p:nvCxnSpPr>
          <p:spPr>
            <a:xfrm>
              <a:off x="5228811" y="5818700"/>
              <a:ext cx="57600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 name="组合 253"/>
          <p:cNvGrpSpPr/>
          <p:nvPr/>
        </p:nvGrpSpPr>
        <p:grpSpPr>
          <a:xfrm>
            <a:off x="5879701" y="2611209"/>
            <a:ext cx="4004231" cy="432000"/>
            <a:chOff x="5401623" y="4002201"/>
            <a:chExt cx="5983203" cy="432000"/>
          </a:xfrm>
        </p:grpSpPr>
        <p:cxnSp>
          <p:nvCxnSpPr>
            <p:cNvPr id="178" name="直接连接符 177"/>
            <p:cNvCxnSpPr/>
            <p:nvPr/>
          </p:nvCxnSpPr>
          <p:spPr>
            <a:xfrm>
              <a:off x="5624826" y="4415329"/>
              <a:ext cx="5760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5944748" y="4027180"/>
              <a:ext cx="463029" cy="337185"/>
            </a:xfrm>
            <a:prstGeom prst="rect">
              <a:avLst/>
            </a:prstGeom>
          </p:spPr>
          <p:txBody>
            <a:bodyPr wrap="none">
              <a:spAutoFit/>
            </a:bodyPr>
            <a:lstStyle/>
            <a:p>
              <a:endParaRPr lang="en-US" altLang="zh-CN" sz="1600" b="1" dirty="0">
                <a:solidFill>
                  <a:schemeClr val="tx1">
                    <a:lumMod val="75000"/>
                    <a:lumOff val="25000"/>
                  </a:schemeClr>
                </a:solidFill>
                <a:ea typeface="微软雅黑" panose="020B0503020204020204" charset="-122"/>
              </a:endParaRPr>
            </a:p>
          </p:txBody>
        </p:sp>
        <p:grpSp>
          <p:nvGrpSpPr>
            <p:cNvPr id="18" name="组合 109"/>
            <p:cNvGrpSpPr/>
            <p:nvPr/>
          </p:nvGrpSpPr>
          <p:grpSpPr>
            <a:xfrm>
              <a:off x="5401623" y="4002201"/>
              <a:ext cx="432000" cy="432000"/>
              <a:chOff x="7605653" y="3153437"/>
              <a:chExt cx="914400" cy="914400"/>
            </a:xfrm>
          </p:grpSpPr>
          <p:sp>
            <p:nvSpPr>
              <p:cNvPr id="181" name="椭圆 180"/>
              <p:cNvSpPr/>
              <p:nvPr/>
            </p:nvSpPr>
            <p:spPr>
              <a:xfrm>
                <a:off x="7605653" y="3153437"/>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a typeface="微软雅黑" panose="020B0503020204020204" charset="-122"/>
                </a:endParaRPr>
              </a:p>
            </p:txBody>
          </p:sp>
          <p:sp>
            <p:nvSpPr>
              <p:cNvPr id="182" name="椭圆 181"/>
              <p:cNvSpPr/>
              <p:nvPr/>
            </p:nvSpPr>
            <p:spPr>
              <a:xfrm>
                <a:off x="8138615" y="3477904"/>
                <a:ext cx="150125" cy="136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a typeface="微软雅黑" panose="020B0503020204020204" charset="-122"/>
                </a:endParaRPr>
              </a:p>
            </p:txBody>
          </p:sp>
          <p:sp>
            <p:nvSpPr>
              <p:cNvPr id="183" name="空心弧 182"/>
              <p:cNvSpPr/>
              <p:nvPr/>
            </p:nvSpPr>
            <p:spPr>
              <a:xfrm rot="10800000">
                <a:off x="7806518" y="3617719"/>
                <a:ext cx="529985" cy="255963"/>
              </a:xfrm>
              <a:prstGeom prst="blockArc">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a typeface="微软雅黑" panose="020B0503020204020204" charset="-122"/>
                </a:endParaRPr>
              </a:p>
            </p:txBody>
          </p:sp>
          <p:sp>
            <p:nvSpPr>
              <p:cNvPr id="184" name="椭圆 183"/>
              <p:cNvSpPr/>
              <p:nvPr/>
            </p:nvSpPr>
            <p:spPr>
              <a:xfrm>
                <a:off x="7838364" y="3471080"/>
                <a:ext cx="150125" cy="136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a typeface="微软雅黑" panose="020B0503020204020204" charset="-122"/>
                </a:endParaRPr>
              </a:p>
            </p:txBody>
          </p:sp>
        </p:grpSp>
      </p:grpSp>
      <p:grpSp>
        <p:nvGrpSpPr>
          <p:cNvPr id="19" name="组合 137"/>
          <p:cNvGrpSpPr/>
          <p:nvPr/>
        </p:nvGrpSpPr>
        <p:grpSpPr>
          <a:xfrm>
            <a:off x="5896364" y="4756028"/>
            <a:ext cx="3875999" cy="432000"/>
            <a:chOff x="4972099" y="5400395"/>
            <a:chExt cx="6016712" cy="432000"/>
          </a:xfrm>
        </p:grpSpPr>
        <p:grpSp>
          <p:nvGrpSpPr>
            <p:cNvPr id="20" name="组合 126"/>
            <p:cNvGrpSpPr/>
            <p:nvPr/>
          </p:nvGrpSpPr>
          <p:grpSpPr>
            <a:xfrm>
              <a:off x="4972099" y="5400395"/>
              <a:ext cx="432000" cy="432000"/>
              <a:chOff x="8524602" y="3151163"/>
              <a:chExt cx="914400" cy="914400"/>
            </a:xfrm>
          </p:grpSpPr>
          <p:sp>
            <p:nvSpPr>
              <p:cNvPr id="189" name="椭圆 188"/>
              <p:cNvSpPr/>
              <p:nvPr/>
            </p:nvSpPr>
            <p:spPr>
              <a:xfrm>
                <a:off x="8524602" y="3151163"/>
                <a:ext cx="914400" cy="914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75000"/>
                      <a:lumOff val="25000"/>
                    </a:schemeClr>
                  </a:solidFill>
                  <a:ea typeface="微软雅黑" panose="020B0503020204020204" charset="-122"/>
                </a:endParaRPr>
              </a:p>
            </p:txBody>
          </p:sp>
          <p:sp>
            <p:nvSpPr>
              <p:cNvPr id="190" name="椭圆 189"/>
              <p:cNvSpPr/>
              <p:nvPr/>
            </p:nvSpPr>
            <p:spPr>
              <a:xfrm>
                <a:off x="8761863" y="3480179"/>
                <a:ext cx="150125" cy="136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75000"/>
                      <a:lumOff val="25000"/>
                    </a:schemeClr>
                  </a:solidFill>
                  <a:ea typeface="微软雅黑" panose="020B0503020204020204" charset="-122"/>
                </a:endParaRPr>
              </a:p>
            </p:txBody>
          </p:sp>
          <p:sp>
            <p:nvSpPr>
              <p:cNvPr id="191" name="椭圆 190"/>
              <p:cNvSpPr/>
              <p:nvPr/>
            </p:nvSpPr>
            <p:spPr>
              <a:xfrm>
                <a:off x="9057564" y="3475630"/>
                <a:ext cx="150125" cy="136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75000"/>
                      <a:lumOff val="25000"/>
                    </a:schemeClr>
                  </a:solidFill>
                  <a:ea typeface="微软雅黑" panose="020B0503020204020204" charset="-122"/>
                </a:endParaRPr>
              </a:p>
            </p:txBody>
          </p:sp>
          <p:sp>
            <p:nvSpPr>
              <p:cNvPr id="192" name="空心弧 191"/>
              <p:cNvSpPr/>
              <p:nvPr/>
            </p:nvSpPr>
            <p:spPr>
              <a:xfrm>
                <a:off x="8710367" y="3729183"/>
                <a:ext cx="563287" cy="255963"/>
              </a:xfrm>
              <a:prstGeom prst="blockArc">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75000"/>
                      <a:lumOff val="25000"/>
                    </a:schemeClr>
                  </a:solidFill>
                  <a:ea typeface="微软雅黑" panose="020B0503020204020204" charset="-122"/>
                </a:endParaRPr>
              </a:p>
            </p:txBody>
          </p:sp>
        </p:grpSp>
        <p:cxnSp>
          <p:nvCxnSpPr>
            <p:cNvPr id="188" name="直接连接符 187"/>
            <p:cNvCxnSpPr/>
            <p:nvPr/>
          </p:nvCxnSpPr>
          <p:spPr>
            <a:xfrm>
              <a:off x="5228811" y="5818700"/>
              <a:ext cx="57600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94" name="矩形 193"/>
          <p:cNvSpPr/>
          <p:nvPr/>
        </p:nvSpPr>
        <p:spPr>
          <a:xfrm>
            <a:off x="5732000" y="1334994"/>
            <a:ext cx="3567491" cy="44783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lumMod val="95000"/>
                  </a:schemeClr>
                </a:solidFill>
                <a:ea typeface="微软雅黑" panose="020B0503020204020204" charset="-122"/>
              </a:rPr>
              <a:t>NSA</a:t>
            </a:r>
            <a:endParaRPr lang="en-US" altLang="zh-CN" sz="2400" b="1" dirty="0">
              <a:solidFill>
                <a:schemeClr val="bg1">
                  <a:lumMod val="95000"/>
                </a:schemeClr>
              </a:solidFill>
              <a:ea typeface="微软雅黑" panose="020B0503020204020204" charset="-122"/>
            </a:endParaRPr>
          </a:p>
        </p:txBody>
      </p:sp>
      <p:grpSp>
        <p:nvGrpSpPr>
          <p:cNvPr id="21" name="组合 137"/>
          <p:cNvGrpSpPr/>
          <p:nvPr/>
        </p:nvGrpSpPr>
        <p:grpSpPr>
          <a:xfrm>
            <a:off x="1668037" y="3421502"/>
            <a:ext cx="3550796" cy="633132"/>
            <a:chOff x="4972099" y="5199263"/>
            <a:chExt cx="5296712" cy="633132"/>
          </a:xfrm>
        </p:grpSpPr>
        <p:sp>
          <p:nvSpPr>
            <p:cNvPr id="106" name="矩形 105"/>
            <p:cNvSpPr/>
            <p:nvPr/>
          </p:nvSpPr>
          <p:spPr>
            <a:xfrm>
              <a:off x="5438772" y="5199263"/>
              <a:ext cx="4728560" cy="583565"/>
            </a:xfrm>
            <a:prstGeom prst="rect">
              <a:avLst/>
            </a:prstGeom>
          </p:spPr>
          <p:txBody>
            <a:bodyPr wrap="none">
              <a:spAutoFit/>
            </a:bodyPr>
            <a:lstStyle/>
            <a:p>
              <a:r>
                <a:rPr lang="zh-CN" altLang="en-US" sz="1600" b="1" dirty="0">
                  <a:solidFill>
                    <a:schemeClr val="tx1">
                      <a:lumMod val="75000"/>
                      <a:lumOff val="25000"/>
                    </a:schemeClr>
                  </a:solidFill>
                  <a:ea typeface="微软雅黑" panose="020B0503020204020204" charset="-122"/>
                </a:rPr>
                <a:t>需要</a:t>
              </a:r>
              <a:r>
                <a:rPr lang="en-US" altLang="zh-CN" sz="1600" b="1" dirty="0">
                  <a:solidFill>
                    <a:schemeClr val="tx1">
                      <a:lumMod val="75000"/>
                      <a:lumOff val="25000"/>
                    </a:schemeClr>
                  </a:solidFill>
                  <a:ea typeface="微软雅黑" panose="020B0503020204020204" charset="-122"/>
                </a:rPr>
                <a:t>4G</a:t>
              </a:r>
              <a:r>
                <a:rPr lang="zh-CN" altLang="en-US" sz="1600" b="1" dirty="0">
                  <a:solidFill>
                    <a:schemeClr val="tx1">
                      <a:lumMod val="75000"/>
                      <a:lumOff val="25000"/>
                    </a:schemeClr>
                  </a:solidFill>
                  <a:ea typeface="微软雅黑" panose="020B0503020204020204" charset="-122"/>
                </a:rPr>
                <a:t>升级至</a:t>
              </a:r>
              <a:r>
                <a:rPr lang="en-US" altLang="zh-CN" sz="1600" b="1" dirty="0">
                  <a:solidFill>
                    <a:schemeClr val="tx1">
                      <a:lumMod val="75000"/>
                      <a:lumOff val="25000"/>
                    </a:schemeClr>
                  </a:solidFill>
                  <a:ea typeface="微软雅黑" panose="020B0503020204020204" charset="-122"/>
                </a:rPr>
                <a:t>eLTE</a:t>
              </a:r>
              <a:r>
                <a:rPr lang="zh-CN" altLang="en-US" sz="1600" b="1" dirty="0">
                  <a:solidFill>
                    <a:schemeClr val="tx1">
                      <a:lumMod val="75000"/>
                      <a:lumOff val="25000"/>
                    </a:schemeClr>
                  </a:solidFill>
                  <a:ea typeface="微软雅黑" panose="020B0503020204020204" charset="-122"/>
                </a:rPr>
                <a:t>，无线网分流</a:t>
              </a:r>
              <a:endParaRPr lang="en-US" altLang="zh-CN" sz="1600" b="1" dirty="0">
                <a:solidFill>
                  <a:schemeClr val="tx1">
                    <a:lumMod val="75000"/>
                    <a:lumOff val="25000"/>
                  </a:schemeClr>
                </a:solidFill>
                <a:ea typeface="微软雅黑" panose="020B0503020204020204" charset="-122"/>
              </a:endParaRPr>
            </a:p>
            <a:p>
              <a:r>
                <a:rPr lang="zh-CN" altLang="en-US" sz="1600" b="1" dirty="0">
                  <a:solidFill>
                    <a:schemeClr val="tx1">
                      <a:lumMod val="75000"/>
                      <a:lumOff val="25000"/>
                    </a:schemeClr>
                  </a:solidFill>
                  <a:ea typeface="微软雅黑" panose="020B0503020204020204" charset="-122"/>
                </a:rPr>
                <a:t>需升级</a:t>
              </a:r>
              <a:r>
                <a:rPr lang="en-US" altLang="zh-CN" sz="1600" b="1" dirty="0">
                  <a:solidFill>
                    <a:schemeClr val="tx1">
                      <a:lumMod val="75000"/>
                      <a:lumOff val="25000"/>
                    </a:schemeClr>
                  </a:solidFill>
                  <a:ea typeface="微软雅黑" panose="020B0503020204020204" charset="-122"/>
                </a:rPr>
                <a:t>4G BBU</a:t>
              </a:r>
              <a:r>
                <a:rPr lang="zh-CN" altLang="en-US" sz="1600" b="1" dirty="0">
                  <a:solidFill>
                    <a:schemeClr val="tx1">
                      <a:lumMod val="75000"/>
                      <a:lumOff val="25000"/>
                    </a:schemeClr>
                  </a:solidFill>
                  <a:ea typeface="微软雅黑" panose="020B0503020204020204" charset="-122"/>
                </a:rPr>
                <a:t>硬件</a:t>
              </a:r>
              <a:endParaRPr lang="zh-CN" altLang="en-US" sz="1600" b="1" dirty="0">
                <a:solidFill>
                  <a:schemeClr val="tx1">
                    <a:lumMod val="75000"/>
                    <a:lumOff val="25000"/>
                  </a:schemeClr>
                </a:solidFill>
                <a:ea typeface="微软雅黑" panose="020B0503020204020204" charset="-122"/>
              </a:endParaRPr>
            </a:p>
          </p:txBody>
        </p:sp>
        <p:grpSp>
          <p:nvGrpSpPr>
            <p:cNvPr id="22" name="组合 126"/>
            <p:cNvGrpSpPr/>
            <p:nvPr/>
          </p:nvGrpSpPr>
          <p:grpSpPr>
            <a:xfrm>
              <a:off x="4972099" y="5400395"/>
              <a:ext cx="432000" cy="432000"/>
              <a:chOff x="8524602" y="3151163"/>
              <a:chExt cx="914400" cy="914400"/>
            </a:xfrm>
          </p:grpSpPr>
          <p:sp>
            <p:nvSpPr>
              <p:cNvPr id="109" name="椭圆 108"/>
              <p:cNvSpPr/>
              <p:nvPr/>
            </p:nvSpPr>
            <p:spPr>
              <a:xfrm>
                <a:off x="8524602" y="3151163"/>
                <a:ext cx="914400" cy="914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a typeface="微软雅黑" panose="020B0503020204020204" charset="-122"/>
                </a:endParaRPr>
              </a:p>
            </p:txBody>
          </p:sp>
          <p:sp>
            <p:nvSpPr>
              <p:cNvPr id="110" name="椭圆 109"/>
              <p:cNvSpPr/>
              <p:nvPr/>
            </p:nvSpPr>
            <p:spPr>
              <a:xfrm>
                <a:off x="8761863" y="3480179"/>
                <a:ext cx="150125" cy="136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a typeface="微软雅黑" panose="020B0503020204020204" charset="-122"/>
                </a:endParaRPr>
              </a:p>
            </p:txBody>
          </p:sp>
          <p:sp>
            <p:nvSpPr>
              <p:cNvPr id="135" name="椭圆 134"/>
              <p:cNvSpPr/>
              <p:nvPr/>
            </p:nvSpPr>
            <p:spPr>
              <a:xfrm>
                <a:off x="9057564" y="3475630"/>
                <a:ext cx="150125" cy="136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a typeface="微软雅黑" panose="020B0503020204020204" charset="-122"/>
                </a:endParaRPr>
              </a:p>
            </p:txBody>
          </p:sp>
          <p:sp>
            <p:nvSpPr>
              <p:cNvPr id="136" name="空心弧 135"/>
              <p:cNvSpPr/>
              <p:nvPr/>
            </p:nvSpPr>
            <p:spPr>
              <a:xfrm>
                <a:off x="8710367" y="3729183"/>
                <a:ext cx="563287" cy="255963"/>
              </a:xfrm>
              <a:prstGeom prst="blockArc">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a typeface="微软雅黑" panose="020B0503020204020204" charset="-122"/>
                </a:endParaRPr>
              </a:p>
            </p:txBody>
          </p:sp>
        </p:grpSp>
        <p:cxnSp>
          <p:nvCxnSpPr>
            <p:cNvPr id="108" name="直接连接符 107"/>
            <p:cNvCxnSpPr/>
            <p:nvPr/>
          </p:nvCxnSpPr>
          <p:spPr>
            <a:xfrm>
              <a:off x="5228811" y="5818700"/>
              <a:ext cx="50400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a:off x="6213475" y="4648200"/>
            <a:ext cx="5074920" cy="583565"/>
          </a:xfrm>
          <a:prstGeom prst="rect">
            <a:avLst/>
          </a:prstGeom>
        </p:spPr>
        <p:txBody>
          <a:bodyPr wrap="square">
            <a:spAutoFit/>
          </a:bodyPr>
          <a:lstStyle/>
          <a:p>
            <a:r>
              <a:rPr lang="zh-CN" altLang="en-US" sz="1600" b="1" dirty="0">
                <a:solidFill>
                  <a:schemeClr val="tx1">
                    <a:lumMod val="75000"/>
                    <a:lumOff val="25000"/>
                  </a:schemeClr>
                </a:solidFill>
                <a:ea typeface="微软雅黑" panose="020B0503020204020204" charset="-122"/>
              </a:rPr>
              <a:t>初期投资成本低，但是难以引入</a:t>
            </a:r>
            <a:r>
              <a:rPr lang="en-US" altLang="zh-CN" sz="1600" b="1" dirty="0">
                <a:solidFill>
                  <a:schemeClr val="tx1">
                    <a:lumMod val="75000"/>
                    <a:lumOff val="25000"/>
                  </a:schemeClr>
                </a:solidFill>
                <a:ea typeface="微软雅黑" panose="020B0503020204020204" charset="-122"/>
              </a:rPr>
              <a:t>5G</a:t>
            </a:r>
            <a:r>
              <a:rPr lang="zh-CN" altLang="en-US" sz="1600" b="1" dirty="0">
                <a:solidFill>
                  <a:schemeClr val="tx1">
                    <a:lumMod val="75000"/>
                    <a:lumOff val="25000"/>
                  </a:schemeClr>
                </a:solidFill>
                <a:ea typeface="微软雅黑" panose="020B0503020204020204" charset="-122"/>
              </a:rPr>
              <a:t>新业务，</a:t>
            </a:r>
            <a:r>
              <a:rPr lang="en-US" altLang="zh-CN" sz="1600" b="1" dirty="0">
                <a:solidFill>
                  <a:schemeClr val="tx1">
                    <a:lumMod val="75000"/>
                    <a:lumOff val="25000"/>
                  </a:schemeClr>
                </a:solidFill>
                <a:ea typeface="微软雅黑" panose="020B0503020204020204" charset="-122"/>
              </a:rPr>
              <a:t>SA</a:t>
            </a:r>
            <a:r>
              <a:rPr lang="zh-CN" altLang="en-US" sz="1600" b="1" dirty="0">
                <a:solidFill>
                  <a:schemeClr val="tx1">
                    <a:lumMod val="75000"/>
                    <a:lumOff val="25000"/>
                  </a:schemeClr>
                </a:solidFill>
                <a:ea typeface="微软雅黑" panose="020B0503020204020204" charset="-122"/>
              </a:rPr>
              <a:t>目标网总投资成本高</a:t>
            </a:r>
            <a:endParaRPr lang="zh-CN" altLang="en-US" sz="1600" b="1" dirty="0">
              <a:solidFill>
                <a:schemeClr val="tx1">
                  <a:lumMod val="75000"/>
                  <a:lumOff val="25000"/>
                </a:schemeClr>
              </a:solidFill>
              <a:ea typeface="微软雅黑" panose="020B0503020204020204" charset="-122"/>
            </a:endParaRPr>
          </a:p>
        </p:txBody>
      </p:sp>
      <p:sp>
        <p:nvSpPr>
          <p:cNvPr id="87" name="标题 86"/>
          <p:cNvSpPr>
            <a:spLocks noGrp="1"/>
          </p:cNvSpPr>
          <p:nvPr>
            <p:ph type="title"/>
          </p:nvPr>
        </p:nvSpPr>
        <p:spPr>
          <a:xfrm>
            <a:off x="292243" y="435164"/>
            <a:ext cx="10133393" cy="729665"/>
          </a:xfrm>
        </p:spPr>
        <p:txBody>
          <a:bodyPr/>
          <a:lstStyle/>
          <a:p>
            <a:pPr algn="l"/>
            <a:r>
              <a:rPr lang="en-US" altLang="zh-CN" b="1" dirty="0">
                <a:solidFill>
                  <a:srgbClr val="008FD4"/>
                </a:solidFill>
                <a:latin typeface="微软雅黑" panose="020B0503020204020204" charset="-122"/>
                <a:ea typeface="微软雅黑" panose="020B0503020204020204" charset="-122"/>
                <a:cs typeface="Arial" panose="020B0604020202020204" pitchFamily="34" charset="0"/>
              </a:rPr>
              <a:t>SA vs NSA  </a:t>
            </a:r>
            <a:r>
              <a:rPr lang="zh-CN" altLang="en-US" b="1" dirty="0">
                <a:solidFill>
                  <a:srgbClr val="008FD4"/>
                </a:solidFill>
                <a:latin typeface="微软雅黑" panose="020B0503020204020204" charset="-122"/>
                <a:ea typeface="微软雅黑" panose="020B0503020204020204" charset="-122"/>
                <a:cs typeface="Arial" panose="020B0604020202020204" pitchFamily="34" charset="0"/>
              </a:rPr>
              <a:t>优劣势分析</a:t>
            </a:r>
            <a:endParaRPr lang="zh-CN" altLang="en-US" b="1" dirty="0">
              <a:solidFill>
                <a:srgbClr val="008FD4"/>
              </a:solidFill>
              <a:latin typeface="微软雅黑" panose="020B0503020204020204" charset="-122"/>
              <a:ea typeface="微软雅黑" panose="020B0503020204020204" charset="-122"/>
              <a:cs typeface="Arial" panose="020B0604020202020204" pitchFamily="34" charset="0"/>
            </a:endParaRPr>
          </a:p>
        </p:txBody>
      </p:sp>
      <p:sp>
        <p:nvSpPr>
          <p:cNvPr id="84" name="灯片编号占位符 83"/>
          <p:cNvSpPr>
            <a:spLocks noGrp="1"/>
          </p:cNvSpPr>
          <p:nvPr>
            <p:ph type="sldNum" sz="quarter" idx="4"/>
          </p:nvPr>
        </p:nvSpPr>
        <p:spPr/>
        <p:txBody>
          <a:bodyPr/>
          <a:lstStyle/>
          <a:p>
            <a:fld id="{AE65146D-697C-44E6-B8C8-731F61B86213}" type="slidenum">
              <a:rPr lang="zh-CN" altLang="en-US" sz="135" smtClean="0"/>
            </a:fld>
            <a:endParaRPr lang="zh-CN" altLang="en-US" sz="135" dirty="0"/>
          </a:p>
        </p:txBody>
      </p:sp>
    </p:spTree>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05435" y="1163955"/>
            <a:ext cx="11328400" cy="4530725"/>
          </a:xfrm>
        </p:spPr>
        <p:txBody>
          <a:bodyPr/>
          <a:p>
            <a:pPr>
              <a:lnSpc>
                <a:spcPct val="150000"/>
              </a:lnSpc>
            </a:pPr>
            <a:r>
              <a:rPr lang="zh-CN" altLang="en-US">
                <a:latin typeface="华文中宋" panose="02010600040101010101" charset="-122"/>
                <a:ea typeface="华文中宋" panose="02010600040101010101" charset="-122"/>
                <a:cs typeface="华文中宋" panose="02010600040101010101" charset="-122"/>
              </a:rPr>
              <a:t>综上所述,5G组网的模式可以分两种实现路径。</a:t>
            </a:r>
            <a:endParaRPr lang="zh-CN" altLang="en-US">
              <a:latin typeface="华文中宋" panose="02010600040101010101" charset="-122"/>
              <a:ea typeface="华文中宋" panose="02010600040101010101" charset="-122"/>
              <a:cs typeface="华文中宋" panose="02010600040101010101" charset="-122"/>
            </a:endParaRPr>
          </a:p>
          <a:p>
            <a:pPr>
              <a:lnSpc>
                <a:spcPct val="150000"/>
              </a:lnSpc>
            </a:pPr>
            <a:r>
              <a:rPr lang="zh-CN" altLang="en-US">
                <a:latin typeface="华文中宋" panose="02010600040101010101" charset="-122"/>
                <a:ea typeface="华文中宋" panose="02010600040101010101" charset="-122"/>
                <a:cs typeface="华文中宋" panose="02010600040101010101" charset="-122"/>
              </a:rPr>
              <a:t>(1)在资金允许的情况下,直接一步到位,进行选项2组网,实现全新5G。</a:t>
            </a:r>
            <a:endParaRPr lang="zh-CN" altLang="en-US">
              <a:latin typeface="华文中宋" panose="02010600040101010101" charset="-122"/>
              <a:ea typeface="华文中宋" panose="02010600040101010101" charset="-122"/>
              <a:cs typeface="华文中宋" panose="02010600040101010101" charset="-122"/>
            </a:endParaRPr>
          </a:p>
          <a:p>
            <a:pPr>
              <a:lnSpc>
                <a:spcPct val="150000"/>
              </a:lnSpc>
            </a:pPr>
            <a:r>
              <a:rPr lang="zh-CN" altLang="en-US">
                <a:latin typeface="华文中宋" panose="02010600040101010101" charset="-122"/>
                <a:ea typeface="华文中宋" panose="02010600040101010101" charset="-122"/>
                <a:cs typeface="华文中宋" panose="02010600040101010101" charset="-122"/>
              </a:rPr>
              <a:t>(2)若运营商的部署不能一次到位,只能选择循序渐进的方式,即从NSA到SA。可以选择选项1</a:t>
            </a:r>
            <a:r>
              <a:rPr lang="en-US" altLang="zh-CN">
                <a:latin typeface="华文中宋" panose="02010600040101010101" charset="-122"/>
                <a:ea typeface="华文中宋" panose="02010600040101010101" charset="-122"/>
                <a:cs typeface="华文中宋" panose="02010600040101010101" charset="-122"/>
              </a:rPr>
              <a:t>-</a:t>
            </a:r>
            <a:r>
              <a:rPr lang="zh-CN" altLang="en-US">
                <a:latin typeface="华文中宋" panose="02010600040101010101" charset="-122"/>
                <a:ea typeface="华文中宋" panose="02010600040101010101" charset="-122"/>
                <a:cs typeface="华文中宋" panose="02010600040101010101" charset="-122"/>
              </a:rPr>
              <a:t>选项3x</a:t>
            </a:r>
            <a:r>
              <a:rPr lang="en-US" altLang="zh-CN">
                <a:latin typeface="华文中宋" panose="02010600040101010101" charset="-122"/>
                <a:ea typeface="华文中宋" panose="02010600040101010101" charset="-122"/>
                <a:cs typeface="华文中宋" panose="02010600040101010101" charset="-122"/>
              </a:rPr>
              <a:t>-</a:t>
            </a:r>
            <a:r>
              <a:rPr lang="zh-CN" altLang="en-US">
                <a:latin typeface="华文中宋" panose="02010600040101010101" charset="-122"/>
                <a:ea typeface="华文中宋" panose="02010600040101010101" charset="-122"/>
                <a:cs typeface="华文中宋" panose="02010600040101010101" charset="-122"/>
              </a:rPr>
              <a:t>选项7x-选项4</a:t>
            </a:r>
            <a:r>
              <a:rPr lang="en-US" altLang="zh-CN">
                <a:latin typeface="华文中宋" panose="02010600040101010101" charset="-122"/>
                <a:ea typeface="华文中宋" panose="02010600040101010101" charset="-122"/>
                <a:cs typeface="华文中宋" panose="02010600040101010101" charset="-122"/>
              </a:rPr>
              <a:t>-</a:t>
            </a:r>
            <a:r>
              <a:rPr lang="zh-CN" altLang="en-US">
                <a:latin typeface="华文中宋" panose="02010600040101010101" charset="-122"/>
                <a:ea typeface="华文中宋" panose="02010600040101010101" charset="-122"/>
                <a:cs typeface="华文中宋" panose="02010600040101010101" charset="-122"/>
              </a:rPr>
              <a:t>选项2,中间的步骤都是可选的,还可以演变为其他路径的多种方式。</a:t>
            </a:r>
            <a:endParaRPr lang="zh-CN" altLang="en-US">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23792" y="2468893"/>
            <a:ext cx="3744416" cy="1248139"/>
          </a:xfrm>
        </p:spPr>
        <p:txBody>
          <a:bodyPr/>
          <a:lstStyle/>
          <a:p>
            <a:r>
              <a:rPr lang="en-US" altLang="zh-CN" sz="4800" b="1" dirty="0" smtClean="0"/>
              <a:t>5G</a:t>
            </a:r>
            <a:r>
              <a:rPr lang="zh-CN" altLang="en-US" sz="4800" b="1" dirty="0" smtClean="0"/>
              <a:t>网络架构</a:t>
            </a:r>
            <a:endParaRPr lang="zh-CN" altLang="en-US" sz="4800" b="1" dirty="0" smtClean="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5G</a:t>
            </a:r>
            <a:r>
              <a:rPr lang="zh-CN" altLang="en-US"/>
              <a:t>网络架构</a:t>
            </a:r>
            <a:endParaRPr lang="zh-CN" altLang="en-US"/>
          </a:p>
        </p:txBody>
      </p:sp>
      <p:sp>
        <p:nvSpPr>
          <p:cNvPr id="4" name="文本占位符 3"/>
          <p:cNvSpPr>
            <a:spLocks noGrp="1"/>
          </p:cNvSpPr>
          <p:nvPr>
            <p:ph type="body" sz="quarter" idx="10"/>
          </p:nvPr>
        </p:nvSpPr>
        <p:spPr>
          <a:xfrm>
            <a:off x="436245" y="1268730"/>
            <a:ext cx="11443335" cy="5113020"/>
          </a:xfrm>
        </p:spPr>
        <p:txBody>
          <a:bodyPr/>
          <a:p>
            <a:pPr fontAlgn="ctr"/>
            <a:r>
              <a:rPr lang="zh-CN" altLang="zh-CN" sz="2665" dirty="0">
                <a:latin typeface="华文中宋" panose="02010600040101010101" charset="-122"/>
                <a:ea typeface="华文中宋" panose="02010600040101010101" charset="-122"/>
                <a:cs typeface="华文中宋" panose="02010600040101010101" charset="-122"/>
              </a:rPr>
              <a:t>第五代移动通信系统（</a:t>
            </a:r>
            <a:r>
              <a:rPr lang="en-US" altLang="zh-CN" sz="2665" dirty="0">
                <a:latin typeface="华文中宋" panose="02010600040101010101" charset="-122"/>
                <a:ea typeface="华文中宋" panose="02010600040101010101" charset="-122"/>
                <a:cs typeface="华文中宋" panose="02010600040101010101" charset="-122"/>
              </a:rPr>
              <a:t>5th Generation,5G</a:t>
            </a:r>
            <a:r>
              <a:rPr lang="zh-CN" altLang="zh-CN" sz="2665" dirty="0">
                <a:latin typeface="华文中宋" panose="02010600040101010101" charset="-122"/>
                <a:ea typeface="华文中宋" panose="02010600040101010101" charset="-122"/>
                <a:cs typeface="华文中宋" panose="02010600040101010101" charset="-122"/>
              </a:rPr>
              <a:t>）网络架构分为</a:t>
            </a:r>
            <a:r>
              <a:rPr lang="zh-CN" altLang="zh-CN" sz="2665" dirty="0">
                <a:solidFill>
                  <a:srgbClr val="0000FF"/>
                </a:solidFill>
                <a:latin typeface="华文中宋" panose="02010600040101010101" charset="-122"/>
                <a:ea typeface="华文中宋" panose="02010600040101010101" charset="-122"/>
                <a:cs typeface="华文中宋" panose="02010600040101010101" charset="-122"/>
              </a:rPr>
              <a:t>无线接入网、承载网、核心网</a:t>
            </a:r>
            <a:r>
              <a:rPr lang="zh-CN" altLang="zh-CN" sz="2665" dirty="0">
                <a:latin typeface="华文中宋" panose="02010600040101010101" charset="-122"/>
                <a:ea typeface="华文中宋" panose="02010600040101010101" charset="-122"/>
                <a:cs typeface="华文中宋" panose="02010600040101010101" charset="-122"/>
              </a:rPr>
              <a:t>三个</a:t>
            </a:r>
            <a:r>
              <a:rPr lang="zh-CN" altLang="zh-CN" sz="2665" dirty="0" smtClean="0">
                <a:latin typeface="华文中宋" panose="02010600040101010101" charset="-122"/>
                <a:ea typeface="华文中宋" panose="02010600040101010101" charset="-122"/>
                <a:cs typeface="华文中宋" panose="02010600040101010101" charset="-122"/>
              </a:rPr>
              <a:t>部分。</a:t>
            </a:r>
            <a:r>
              <a:rPr lang="zh-CN" altLang="zh-CN" sz="2665" dirty="0">
                <a:latin typeface="华文中宋" panose="02010600040101010101" charset="-122"/>
                <a:ea typeface="华文中宋" panose="02010600040101010101" charset="-122"/>
                <a:cs typeface="华文中宋" panose="02010600040101010101" charset="-122"/>
              </a:rPr>
              <a:t>三个部分具体介绍如下：</a:t>
            </a:r>
            <a:endParaRPr lang="zh-CN" altLang="zh-CN" sz="2665" dirty="0">
              <a:latin typeface="华文中宋" panose="02010600040101010101" charset="-122"/>
              <a:ea typeface="华文中宋" panose="02010600040101010101" charset="-122"/>
              <a:cs typeface="华文中宋" panose="02010600040101010101" charset="-122"/>
            </a:endParaRPr>
          </a:p>
          <a:p>
            <a:pPr lvl="0" fontAlgn="ctr"/>
            <a:r>
              <a:rPr lang="zh-CN" altLang="zh-CN" sz="2665" dirty="0">
                <a:solidFill>
                  <a:srgbClr val="0000FF"/>
                </a:solidFill>
                <a:latin typeface="华文中宋" panose="02010600040101010101" charset="-122"/>
                <a:ea typeface="华文中宋" panose="02010600040101010101" charset="-122"/>
                <a:cs typeface="华文中宋" panose="02010600040101010101" charset="-122"/>
              </a:rPr>
              <a:t>无线接入网</a:t>
            </a:r>
            <a:r>
              <a:rPr lang="zh-CN" altLang="zh-CN" sz="2665" dirty="0">
                <a:latin typeface="华文中宋" panose="02010600040101010101" charset="-122"/>
                <a:ea typeface="华文中宋" panose="02010600040101010101" charset="-122"/>
                <a:cs typeface="华文中宋" panose="02010600040101010101" charset="-122"/>
              </a:rPr>
              <a:t>部分：也就是通常所说的</a:t>
            </a:r>
            <a:r>
              <a:rPr lang="zh-CN" altLang="zh-CN" sz="2665" dirty="0">
                <a:solidFill>
                  <a:srgbClr val="0000FF"/>
                </a:solidFill>
                <a:latin typeface="华文中宋" panose="02010600040101010101" charset="-122"/>
                <a:ea typeface="华文中宋" panose="02010600040101010101" charset="-122"/>
                <a:cs typeface="华文中宋" panose="02010600040101010101" charset="-122"/>
              </a:rPr>
              <a:t>RAN</a:t>
            </a:r>
            <a:r>
              <a:rPr lang="zh-CN" altLang="zh-CN" sz="2665" dirty="0">
                <a:latin typeface="华文中宋" panose="02010600040101010101" charset="-122"/>
                <a:ea typeface="华文中宋" panose="02010600040101010101" charset="-122"/>
                <a:cs typeface="华文中宋" panose="02010600040101010101" charset="-122"/>
              </a:rPr>
              <a:t>，基站部署于接入网，主要负责UE（</a:t>
            </a:r>
            <a:r>
              <a:rPr lang="en-US" altLang="zh-CN" sz="2665" dirty="0">
                <a:latin typeface="华文中宋" panose="02010600040101010101" charset="-122"/>
                <a:ea typeface="华文中宋" panose="02010600040101010101" charset="-122"/>
                <a:cs typeface="华文中宋" panose="02010600040101010101" charset="-122"/>
              </a:rPr>
              <a:t> </a:t>
            </a:r>
            <a:r>
              <a:rPr lang="zh-CN" altLang="zh-CN" sz="2665" dirty="0">
                <a:latin typeface="华文中宋" panose="02010600040101010101" charset="-122"/>
                <a:ea typeface="华文中宋" panose="02010600040101010101" charset="-122"/>
                <a:cs typeface="华文中宋" panose="02010600040101010101" charset="-122"/>
              </a:rPr>
              <a:t>用户终端）在</a:t>
            </a:r>
            <a:r>
              <a:rPr lang="zh-CN" altLang="zh-CN" sz="2665" dirty="0">
                <a:solidFill>
                  <a:srgbClr val="0000FF"/>
                </a:solidFill>
                <a:latin typeface="华文中宋" panose="02010600040101010101" charset="-122"/>
                <a:ea typeface="华文中宋" panose="02010600040101010101" charset="-122"/>
                <a:cs typeface="华文中宋" panose="02010600040101010101" charset="-122"/>
              </a:rPr>
              <a:t>无线侧的接入与管理</a:t>
            </a:r>
            <a:r>
              <a:rPr lang="zh-CN" altLang="zh-CN" sz="2665" dirty="0">
                <a:latin typeface="华文中宋" panose="02010600040101010101" charset="-122"/>
                <a:ea typeface="华文中宋" panose="02010600040101010101" charset="-122"/>
                <a:cs typeface="华文中宋" panose="02010600040101010101" charset="-122"/>
              </a:rPr>
              <a:t>；</a:t>
            </a:r>
            <a:endParaRPr lang="zh-CN" altLang="zh-CN" sz="2665" dirty="0">
              <a:latin typeface="华文中宋" panose="02010600040101010101" charset="-122"/>
              <a:ea typeface="华文中宋" panose="02010600040101010101" charset="-122"/>
              <a:cs typeface="华文中宋" panose="02010600040101010101" charset="-122"/>
            </a:endParaRPr>
          </a:p>
          <a:p>
            <a:pPr lvl="0" fontAlgn="ctr"/>
            <a:r>
              <a:rPr lang="zh-CN" altLang="zh-CN" sz="2665" dirty="0">
                <a:solidFill>
                  <a:srgbClr val="0000FF"/>
                </a:solidFill>
                <a:latin typeface="华文中宋" panose="02010600040101010101" charset="-122"/>
                <a:ea typeface="华文中宋" panose="02010600040101010101" charset="-122"/>
                <a:cs typeface="华文中宋" panose="02010600040101010101" charset="-122"/>
              </a:rPr>
              <a:t>承载网</a:t>
            </a:r>
            <a:r>
              <a:rPr lang="zh-CN" altLang="zh-CN" sz="2665" dirty="0">
                <a:latin typeface="华文中宋" panose="02010600040101010101" charset="-122"/>
                <a:ea typeface="华文中宋" panose="02010600040101010101" charset="-122"/>
                <a:cs typeface="华文中宋" panose="02010600040101010101" charset="-122"/>
              </a:rPr>
              <a:t>部分：由一系列运营商的交换和路由设备组成，主要用于</a:t>
            </a:r>
            <a:r>
              <a:rPr lang="zh-CN" altLang="zh-CN" sz="2665" b="1" dirty="0">
                <a:latin typeface="华文中宋" panose="02010600040101010101" charset="-122"/>
                <a:ea typeface="华文中宋" panose="02010600040101010101" charset="-122"/>
                <a:cs typeface="华文中宋" panose="02010600040101010101" charset="-122"/>
              </a:rPr>
              <a:t>传输基站与核心网</a:t>
            </a:r>
            <a:r>
              <a:rPr lang="zh-CN" altLang="zh-CN" sz="2665" dirty="0">
                <a:latin typeface="华文中宋" panose="02010600040101010101" charset="-122"/>
                <a:ea typeface="华文中宋" panose="02010600040101010101" charset="-122"/>
                <a:cs typeface="华文中宋" panose="02010600040101010101" charset="-122"/>
              </a:rPr>
              <a:t>之间的</a:t>
            </a:r>
            <a:r>
              <a:rPr lang="zh-CN" altLang="zh-CN" sz="2665" dirty="0">
                <a:solidFill>
                  <a:srgbClr val="0000FF"/>
                </a:solidFill>
                <a:latin typeface="华文中宋" panose="02010600040101010101" charset="-122"/>
                <a:ea typeface="华文中宋" panose="02010600040101010101" charset="-122"/>
                <a:cs typeface="华文中宋" panose="02010600040101010101" charset="-122"/>
              </a:rPr>
              <a:t>控制信令与用户数据</a:t>
            </a:r>
            <a:r>
              <a:rPr lang="zh-CN" altLang="zh-CN" sz="2665" dirty="0">
                <a:latin typeface="华文中宋" panose="02010600040101010101" charset="-122"/>
                <a:ea typeface="华文中宋" panose="02010600040101010101" charset="-122"/>
                <a:cs typeface="华文中宋" panose="02010600040101010101" charset="-122"/>
              </a:rPr>
              <a:t>；</a:t>
            </a:r>
            <a:endParaRPr lang="zh-CN" altLang="zh-CN" sz="2665" dirty="0">
              <a:latin typeface="华文中宋" panose="02010600040101010101" charset="-122"/>
              <a:ea typeface="华文中宋" panose="02010600040101010101" charset="-122"/>
              <a:cs typeface="华文中宋" panose="02010600040101010101" charset="-122"/>
            </a:endParaRPr>
          </a:p>
          <a:p>
            <a:pPr lvl="0" fontAlgn="ctr"/>
            <a:r>
              <a:rPr lang="zh-CN" altLang="zh-CN" sz="2665" dirty="0">
                <a:solidFill>
                  <a:srgbClr val="0000FF"/>
                </a:solidFill>
                <a:latin typeface="华文中宋" panose="02010600040101010101" charset="-122"/>
                <a:ea typeface="华文中宋" panose="02010600040101010101" charset="-122"/>
                <a:cs typeface="华文中宋" panose="02010600040101010101" charset="-122"/>
              </a:rPr>
              <a:t>核心网</a:t>
            </a:r>
            <a:r>
              <a:rPr lang="zh-CN" altLang="zh-CN" sz="2665" dirty="0" smtClean="0">
                <a:latin typeface="华文中宋" panose="02010600040101010101" charset="-122"/>
                <a:ea typeface="华文中宋" panose="02010600040101010101" charset="-122"/>
                <a:cs typeface="华文中宋" panose="02010600040101010101" charset="-122"/>
              </a:rPr>
              <a:t>部分：部署了一系列核心网网元，这些网元协同对UE进行鉴权、计费和移动性管理等。</a:t>
            </a:r>
            <a:endParaRPr lang="zh-CN" altLang="zh-CN" sz="2665" dirty="0" smtClean="0">
              <a:latin typeface="华文中宋" panose="02010600040101010101" charset="-122"/>
              <a:ea typeface="华文中宋" panose="02010600040101010101" charset="-122"/>
              <a:cs typeface="华文中宋" panose="02010600040101010101" charset="-122"/>
            </a:endParaRPr>
          </a:p>
        </p:txBody>
      </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t="14115" r="4547" b="6853"/>
          <a:stretch>
            <a:fillRect/>
          </a:stretch>
        </p:blipFill>
        <p:spPr bwMode="auto">
          <a:xfrm>
            <a:off x="4419600" y="4572000"/>
            <a:ext cx="6705600" cy="2133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24020" y="2468880"/>
            <a:ext cx="4346787" cy="1247987"/>
          </a:xfrm>
        </p:spPr>
        <p:txBody>
          <a:bodyPr/>
          <a:lstStyle/>
          <a:p>
            <a:r>
              <a:rPr lang="en-US" altLang="zh-CN" sz="4800" b="1" dirty="0" smtClean="0"/>
              <a:t>5G</a:t>
            </a:r>
            <a:r>
              <a:rPr lang="zh-CN" altLang="en-US" sz="4800" b="1" dirty="0" smtClean="0"/>
              <a:t>无线接入网</a:t>
            </a:r>
            <a:endParaRPr lang="en-US" altLang="zh-CN" sz="4800" b="1" dirty="0" smtClean="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50" name="Picture 4"/>
          <p:cNvPicPr>
            <a:picLocks noChangeAspect="1"/>
          </p:cNvPicPr>
          <p:nvPr>
            <p:custDataLst>
              <p:tags r:id="rId1"/>
            </p:custDataLst>
          </p:nvPr>
        </p:nvPicPr>
        <p:blipFill>
          <a:blip r:embed="rId2"/>
          <a:stretch>
            <a:fillRect/>
          </a:stretch>
        </p:blipFill>
        <p:spPr>
          <a:xfrm>
            <a:off x="5867400" y="1295400"/>
            <a:ext cx="5781040" cy="5219065"/>
          </a:xfrm>
          <a:prstGeom prst="rect">
            <a:avLst/>
          </a:prstGeom>
          <a:noFill/>
          <a:ln w="9525">
            <a:noFill/>
          </a:ln>
        </p:spPr>
      </p:pic>
      <p:pic>
        <p:nvPicPr>
          <p:cNvPr id="8198" name="Picture 4"/>
          <p:cNvPicPr>
            <a:picLocks noChangeAspect="1"/>
          </p:cNvPicPr>
          <p:nvPr>
            <p:custDataLst>
              <p:tags r:id="rId3"/>
            </p:custDataLst>
          </p:nvPr>
        </p:nvPicPr>
        <p:blipFill>
          <a:blip r:embed="rId4"/>
          <a:stretch>
            <a:fillRect/>
          </a:stretch>
        </p:blipFill>
        <p:spPr>
          <a:xfrm>
            <a:off x="0" y="4495800"/>
            <a:ext cx="4989830" cy="1409065"/>
          </a:xfrm>
          <a:prstGeom prst="rect">
            <a:avLst/>
          </a:prstGeom>
          <a:noFill/>
          <a:ln w="9525">
            <a:noFill/>
          </a:ln>
        </p:spPr>
      </p:pic>
      <p:pic>
        <p:nvPicPr>
          <p:cNvPr id="10246" name="Picture 1" descr="22"/>
          <p:cNvPicPr>
            <a:picLocks noChangeAspect="1"/>
          </p:cNvPicPr>
          <p:nvPr>
            <p:custDataLst>
              <p:tags r:id="rId5"/>
            </p:custDataLst>
          </p:nvPr>
        </p:nvPicPr>
        <p:blipFill>
          <a:blip r:embed="rId6"/>
          <a:stretch>
            <a:fillRect/>
          </a:stretch>
        </p:blipFill>
        <p:spPr>
          <a:xfrm>
            <a:off x="6553200" y="3013075"/>
            <a:ext cx="1941830" cy="1482725"/>
          </a:xfrm>
          <a:prstGeom prst="rect">
            <a:avLst/>
          </a:prstGeom>
          <a:noFill/>
          <a:ln w="9525">
            <a:noFill/>
          </a:ln>
        </p:spPr>
      </p:pic>
      <p:cxnSp>
        <p:nvCxnSpPr>
          <p:cNvPr id="4" name="直接箭头连接符 3"/>
          <p:cNvCxnSpPr/>
          <p:nvPr>
            <p:custDataLst>
              <p:tags r:id="rId7"/>
            </p:custDataLst>
          </p:nvPr>
        </p:nvCxnSpPr>
        <p:spPr>
          <a:xfrm flipH="1" flipV="1">
            <a:off x="8610600" y="3886200"/>
            <a:ext cx="1022350" cy="137160"/>
          </a:xfrm>
          <a:prstGeom prst="straightConnector1">
            <a:avLst/>
          </a:prstGeom>
          <a:ln>
            <a:headEnd type="none" w="med" len="med"/>
            <a:tailEnd type="arrow" w="med" len="med"/>
          </a:ln>
        </p:spPr>
        <p:style>
          <a:lnRef idx="2">
            <a:schemeClr val="accent1"/>
          </a:lnRef>
          <a:fillRef idx="0">
            <a:srgbClr val="FFFFFF"/>
          </a:fillRef>
          <a:effectRef idx="0">
            <a:srgbClr val="FFFFFF"/>
          </a:effectRef>
          <a:fontRef idx="minor">
            <a:schemeClr val="tx1"/>
          </a:fontRef>
        </p:style>
      </p:cxnSp>
      <p:cxnSp>
        <p:nvCxnSpPr>
          <p:cNvPr id="5" name="直接箭头连接符 4"/>
          <p:cNvCxnSpPr/>
          <p:nvPr>
            <p:custDataLst>
              <p:tags r:id="rId8"/>
            </p:custDataLst>
          </p:nvPr>
        </p:nvCxnSpPr>
        <p:spPr>
          <a:xfrm flipH="1">
            <a:off x="5029200" y="5257800"/>
            <a:ext cx="685800" cy="76200"/>
          </a:xfrm>
          <a:prstGeom prst="straightConnector1">
            <a:avLst/>
          </a:prstGeom>
          <a:ln>
            <a:headEnd type="none" w="med" len="med"/>
            <a:tailEnd type="arrow" w="med" len="med"/>
          </a:ln>
        </p:spPr>
        <p:style>
          <a:lnRef idx="2">
            <a:schemeClr val="accent1"/>
          </a:lnRef>
          <a:fillRef idx="0">
            <a:srgbClr val="FFFFFF"/>
          </a:fillRef>
          <a:effectRef idx="0">
            <a:srgbClr val="FFFFFF"/>
          </a:effectRef>
          <a:fontRef idx="minor">
            <a:schemeClr val="tx1"/>
          </a:fontRef>
        </p:style>
      </p:cxnSp>
      <p:sp>
        <p:nvSpPr>
          <p:cNvPr id="6148" name="文本框 5"/>
          <p:cNvSpPr/>
          <p:nvPr>
            <p:custDataLst>
              <p:tags r:id="rId9"/>
            </p:custDataLst>
          </p:nvPr>
        </p:nvSpPr>
        <p:spPr>
          <a:xfrm>
            <a:off x="533215" y="457489"/>
            <a:ext cx="10610842" cy="640080"/>
          </a:xfrm>
          <a:prstGeom prst="rect">
            <a:avLst/>
          </a:prstGeom>
          <a:noFill/>
          <a:ln w="9525">
            <a:noFill/>
          </a:ln>
        </p:spPr>
        <p:txBody>
          <a:bodyPr anchor="t" anchorCtr="0">
            <a:spAutoFit/>
          </a:bodyPr>
          <a:p>
            <a:pPr>
              <a:lnSpc>
                <a:spcPct val="150000"/>
              </a:lnSpc>
            </a:pPr>
            <a:r>
              <a:rPr lang="en-US" altLang="zh-CN" sz="2375" dirty="0">
                <a:solidFill>
                  <a:srgbClr val="000000"/>
                </a:solidFill>
                <a:latin typeface="微软雅黑" panose="020B0503020204020204" charset="-122"/>
                <a:ea typeface="微软雅黑" panose="020B0503020204020204" charset="-122"/>
                <a:sym typeface="微软雅黑" panose="020B0503020204020204" charset="-122"/>
              </a:rPr>
              <a:t>4G </a:t>
            </a:r>
            <a:r>
              <a:rPr lang="zh-CN" altLang="en-US" sz="2375" dirty="0">
                <a:solidFill>
                  <a:srgbClr val="000000"/>
                </a:solidFill>
                <a:latin typeface="微软雅黑" panose="020B0503020204020204" charset="-122"/>
                <a:ea typeface="微软雅黑" panose="020B0503020204020204" charset="-122"/>
                <a:sym typeface="微软雅黑" panose="020B0503020204020204" charset="-122"/>
              </a:rPr>
              <a:t>分布式基站解决方案</a:t>
            </a:r>
            <a:endParaRPr lang="zh-CN" altLang="en-US" sz="2375"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2" name="文本框 1"/>
          <p:cNvSpPr txBox="1"/>
          <p:nvPr/>
        </p:nvSpPr>
        <p:spPr>
          <a:xfrm>
            <a:off x="8229600" y="3200400"/>
            <a:ext cx="4064000" cy="368300"/>
          </a:xfrm>
          <a:prstGeom prst="rect">
            <a:avLst/>
          </a:prstGeom>
          <a:noFill/>
        </p:spPr>
        <p:txBody>
          <a:bodyPr wrap="square" rtlCol="0">
            <a:spAutoFit/>
          </a:bodyPr>
          <a:p>
            <a:r>
              <a:rPr lang="en-US" altLang="zh-CN">
                <a:solidFill>
                  <a:srgbClr val="FF0000"/>
                </a:solidFill>
              </a:rPr>
              <a:t>RRU</a:t>
            </a:r>
            <a:endParaRPr lang="en-US" altLang="zh-CN">
              <a:solidFill>
                <a:srgbClr val="FF0000"/>
              </a:solidFill>
            </a:endParaRPr>
          </a:p>
        </p:txBody>
      </p:sp>
      <p:sp>
        <p:nvSpPr>
          <p:cNvPr id="3" name="文本框 2"/>
          <p:cNvSpPr txBox="1"/>
          <p:nvPr/>
        </p:nvSpPr>
        <p:spPr>
          <a:xfrm>
            <a:off x="2590800" y="5867400"/>
            <a:ext cx="4064000" cy="368300"/>
          </a:xfrm>
          <a:prstGeom prst="rect">
            <a:avLst/>
          </a:prstGeom>
          <a:noFill/>
        </p:spPr>
        <p:txBody>
          <a:bodyPr wrap="square" rtlCol="0">
            <a:spAutoFit/>
          </a:bodyPr>
          <a:p>
            <a:r>
              <a:rPr lang="en-US" altLang="zh-CN">
                <a:solidFill>
                  <a:srgbClr val="FF0000"/>
                </a:solidFill>
              </a:rPr>
              <a:t>BBU</a:t>
            </a:r>
            <a:endParaRPr lang="en-US" altLang="zh-CN">
              <a:solidFill>
                <a:srgbClr val="FF0000"/>
              </a:solidFill>
            </a:endParaRPr>
          </a:p>
        </p:txBody>
      </p:sp>
      <p:sp>
        <p:nvSpPr>
          <p:cNvPr id="6" name="内容占位符 5"/>
          <p:cNvSpPr>
            <a:spLocks noGrp="1"/>
          </p:cNvSpPr>
          <p:nvPr>
            <p:ph idx="1"/>
            <p:custDataLst>
              <p:tags r:id="rId10"/>
            </p:custDataLst>
          </p:nvPr>
        </p:nvSpPr>
        <p:spPr>
          <a:xfrm>
            <a:off x="457200" y="1097280"/>
            <a:ext cx="8204835" cy="4530725"/>
          </a:xfrm>
        </p:spPr>
        <p:txBody>
          <a:bodyPr/>
          <a:p>
            <a:r>
              <a:rPr lang="en-US" altLang="zh-CN" sz="2400" b="1">
                <a:solidFill>
                  <a:srgbClr val="FF0000"/>
                </a:solidFill>
                <a:latin typeface="华文中宋" panose="02010600040101010101" charset="-122"/>
                <a:ea typeface="华文中宋" panose="02010600040101010101" charset="-122"/>
                <a:cs typeface="华文中宋" panose="02010600040101010101" charset="-122"/>
              </a:rPr>
              <a:t>BBU+RRU+</a:t>
            </a:r>
            <a:r>
              <a:rPr lang="zh-CN" altLang="en-US" sz="2400" b="1">
                <a:solidFill>
                  <a:srgbClr val="FF0000"/>
                </a:solidFill>
                <a:latin typeface="华文中宋" panose="02010600040101010101" charset="-122"/>
                <a:ea typeface="华文中宋" panose="02010600040101010101" charset="-122"/>
                <a:cs typeface="华文中宋" panose="02010600040101010101" charset="-122"/>
              </a:rPr>
              <a:t>天馈系统</a:t>
            </a:r>
            <a:endParaRPr lang="zh-CN" altLang="en-US" sz="2400" b="1">
              <a:solidFill>
                <a:srgbClr val="FF0000"/>
              </a:solidFill>
              <a:latin typeface="华文中宋" panose="02010600040101010101" charset="-122"/>
              <a:ea typeface="华文中宋" panose="02010600040101010101" charset="-122"/>
              <a:cs typeface="华文中宋" panose="02010600040101010101" charset="-122"/>
            </a:endParaRPr>
          </a:p>
          <a:p>
            <a:r>
              <a:rPr lang="en-US" altLang="zh-CN" sz="2400" b="1">
                <a:solidFill>
                  <a:srgbClr val="FF0000"/>
                </a:solidFill>
                <a:latin typeface="华文中宋" panose="02010600040101010101" charset="-122"/>
                <a:ea typeface="华文中宋" panose="02010600040101010101" charset="-122"/>
                <a:cs typeface="华文中宋" panose="02010600040101010101" charset="-122"/>
              </a:rPr>
              <a:t>BBU</a:t>
            </a:r>
            <a:r>
              <a:rPr lang="zh-CN" altLang="en-US" sz="2400">
                <a:latin typeface="华文中宋" panose="02010600040101010101" charset="-122"/>
                <a:ea typeface="华文中宋" panose="02010600040101010101" charset="-122"/>
                <a:cs typeface="华文中宋" panose="02010600040101010101" charset="-122"/>
              </a:rPr>
              <a:t>主要负责基站信号处理和控制基站；</a:t>
            </a:r>
            <a:endParaRPr lang="zh-CN" altLang="en-US" sz="2400">
              <a:latin typeface="华文中宋" panose="02010600040101010101" charset="-122"/>
              <a:ea typeface="华文中宋" panose="02010600040101010101" charset="-122"/>
              <a:cs typeface="华文中宋" panose="02010600040101010101" charset="-122"/>
            </a:endParaRPr>
          </a:p>
          <a:p>
            <a:r>
              <a:rPr lang="en-US" altLang="zh-CN" sz="2400" b="1">
                <a:solidFill>
                  <a:srgbClr val="FF0000"/>
                </a:solidFill>
                <a:latin typeface="华文中宋" panose="02010600040101010101" charset="-122"/>
                <a:ea typeface="华文中宋" panose="02010600040101010101" charset="-122"/>
                <a:cs typeface="华文中宋" panose="02010600040101010101" charset="-122"/>
              </a:rPr>
              <a:t>RRU</a:t>
            </a:r>
            <a:r>
              <a:rPr lang="zh-CN" altLang="en-US" sz="2400">
                <a:latin typeface="华文中宋" panose="02010600040101010101" charset="-122"/>
                <a:ea typeface="华文中宋" panose="02010600040101010101" charset="-122"/>
                <a:cs typeface="华文中宋" panose="02010600040101010101" charset="-122"/>
              </a:rPr>
              <a:t>主要负责射频处理，调制和放大信号等；</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solidFill>
                  <a:srgbClr val="FF0000"/>
                </a:solidFill>
                <a:latin typeface="华文中宋" panose="02010600040101010101" charset="-122"/>
                <a:ea typeface="华文中宋" panose="02010600040101010101" charset="-122"/>
                <a:cs typeface="华文中宋" panose="02010600040101010101" charset="-122"/>
              </a:rPr>
              <a:t>天线</a:t>
            </a:r>
            <a:r>
              <a:rPr lang="zh-CN" altLang="en-US" sz="2400">
                <a:latin typeface="华文中宋" panose="02010600040101010101" charset="-122"/>
                <a:ea typeface="华文中宋" panose="02010600040101010101" charset="-122"/>
                <a:cs typeface="华文中宋" panose="02010600040101010101" charset="-122"/>
              </a:rPr>
              <a:t>主要负责线缆上导行波和空气中空间波之间的转换，实现发射和接受信号；</a:t>
            </a:r>
            <a:endParaRPr lang="zh-CN" altLang="en-US" sz="2400">
              <a:latin typeface="华文中宋" panose="02010600040101010101" charset="-122"/>
              <a:ea typeface="华文中宋" panose="02010600040101010101" charset="-122"/>
              <a:cs typeface="华文中宋" panose="02010600040101010101" charset="-122"/>
            </a:endParaRPr>
          </a:p>
          <a:p>
            <a:r>
              <a:rPr lang="zh-CN" altLang="en-US" sz="2400">
                <a:solidFill>
                  <a:srgbClr val="FF0000"/>
                </a:solidFill>
                <a:latin typeface="华文中宋" panose="02010600040101010101" charset="-122"/>
                <a:ea typeface="华文中宋" panose="02010600040101010101" charset="-122"/>
                <a:cs typeface="华文中宋" panose="02010600040101010101" charset="-122"/>
              </a:rPr>
              <a:t>馈线</a:t>
            </a:r>
            <a:r>
              <a:rPr lang="zh-CN" altLang="en-US" sz="2400">
                <a:latin typeface="华文中宋" panose="02010600040101010101" charset="-122"/>
                <a:ea typeface="华文中宋" panose="02010600040101010101" charset="-122"/>
                <a:cs typeface="华文中宋" panose="02010600040101010101" charset="-122"/>
              </a:rPr>
              <a:t>主要用于连接</a:t>
            </a:r>
            <a:r>
              <a:rPr lang="en-US" altLang="zh-CN" sz="2400">
                <a:latin typeface="华文中宋" panose="02010600040101010101" charset="-122"/>
                <a:ea typeface="华文中宋" panose="02010600040101010101" charset="-122"/>
                <a:cs typeface="华文中宋" panose="02010600040101010101" charset="-122"/>
              </a:rPr>
              <a:t>RRU</a:t>
            </a:r>
            <a:r>
              <a:rPr lang="zh-CN" altLang="en-US" sz="2400">
                <a:latin typeface="华文中宋" panose="02010600040101010101" charset="-122"/>
                <a:ea typeface="华文中宋" panose="02010600040101010101" charset="-122"/>
                <a:cs typeface="华文中宋" panose="02010600040101010101" charset="-122"/>
              </a:rPr>
              <a:t>和天线。</a:t>
            </a:r>
            <a:endParaRPr lang="zh-CN" altLang="en-US" sz="2400">
              <a:latin typeface="华文中宋" panose="02010600040101010101" charset="-122"/>
              <a:ea typeface="华文中宋" panose="02010600040101010101" charset="-122"/>
              <a:cs typeface="华文中宋" panose="02010600040101010101" charset="-122"/>
            </a:endParaRPr>
          </a:p>
          <a:p>
            <a:endParaRPr lang="zh-CN" altLang="en-US" sz="2400">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6" name="Picture 2" descr="21"/>
          <p:cNvPicPr>
            <a:picLocks noChangeAspect="1"/>
          </p:cNvPicPr>
          <p:nvPr/>
        </p:nvPicPr>
        <p:blipFill>
          <a:blip r:embed="rId1"/>
          <a:stretch>
            <a:fillRect/>
          </a:stretch>
        </p:blipFill>
        <p:spPr>
          <a:xfrm>
            <a:off x="304800" y="1371600"/>
            <a:ext cx="11049000" cy="4990465"/>
          </a:xfrm>
          <a:prstGeom prst="rect">
            <a:avLst/>
          </a:prstGeom>
          <a:noFill/>
          <a:ln w="9525">
            <a:noFill/>
          </a:ln>
        </p:spPr>
      </p:pic>
      <p:sp>
        <p:nvSpPr>
          <p:cNvPr id="6149" name="文本框 5"/>
          <p:cNvSpPr/>
          <p:nvPr/>
        </p:nvSpPr>
        <p:spPr>
          <a:xfrm>
            <a:off x="790390" y="228889"/>
            <a:ext cx="10610842" cy="1078865"/>
          </a:xfrm>
          <a:prstGeom prst="rect">
            <a:avLst/>
          </a:prstGeom>
          <a:noFill/>
          <a:ln w="9525">
            <a:noFill/>
          </a:ln>
        </p:spPr>
        <p:txBody>
          <a:bodyPr anchor="t" anchorCtr="0">
            <a:spAutoFit/>
          </a:bodyPr>
          <a:p>
            <a:pPr>
              <a:lnSpc>
                <a:spcPct val="150000"/>
              </a:lnSpc>
            </a:pPr>
            <a:r>
              <a:rPr lang="en-US" altLang="zh-CN" sz="2375" dirty="0">
                <a:solidFill>
                  <a:srgbClr val="000000"/>
                </a:solidFill>
                <a:latin typeface="微软雅黑" panose="020B0503020204020204" charset="-122"/>
                <a:ea typeface="微软雅黑" panose="020B0503020204020204" charset="-122"/>
                <a:sym typeface="微软雅黑" panose="020B0503020204020204" charset="-122"/>
              </a:rPr>
              <a:t>BBU-RRU </a:t>
            </a:r>
            <a:r>
              <a:rPr lang="zh-CN" altLang="en-US" sz="2375" dirty="0">
                <a:solidFill>
                  <a:srgbClr val="000000"/>
                </a:solidFill>
                <a:latin typeface="微软雅黑" panose="020B0503020204020204" charset="-122"/>
                <a:ea typeface="微软雅黑" panose="020B0503020204020204" charset="-122"/>
                <a:sym typeface="微软雅黑" panose="020B0503020204020204" charset="-122"/>
              </a:rPr>
              <a:t>在网络中的位置</a:t>
            </a:r>
            <a:endParaRPr lang="zh-CN" altLang="en-US" sz="2375" dirty="0">
              <a:solidFill>
                <a:srgbClr val="000000"/>
              </a:solidFill>
              <a:latin typeface="微软雅黑" panose="020B0503020204020204" charset="-122"/>
              <a:ea typeface="微软雅黑" panose="020B0503020204020204" charset="-122"/>
              <a:sym typeface="微软雅黑" panose="020B0503020204020204" charset="-122"/>
            </a:endParaRPr>
          </a:p>
          <a:p>
            <a:pPr>
              <a:lnSpc>
                <a:spcPct val="150000"/>
              </a:lnSpc>
            </a:pPr>
            <a:endParaRPr lang="zh-CN" altLang="en-US" sz="1900" dirty="0">
              <a:solidFill>
                <a:srgbClr val="000000"/>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6" name="文本框 5"/>
          <p:cNvSpPr/>
          <p:nvPr/>
        </p:nvSpPr>
        <p:spPr>
          <a:xfrm>
            <a:off x="685615" y="457489"/>
            <a:ext cx="10610842" cy="640080"/>
          </a:xfrm>
          <a:prstGeom prst="rect">
            <a:avLst/>
          </a:prstGeom>
          <a:noFill/>
          <a:ln w="9525">
            <a:noFill/>
          </a:ln>
        </p:spPr>
        <p:txBody>
          <a:bodyPr anchor="t" anchorCtr="0">
            <a:spAutoFit/>
          </a:bodyPr>
          <a:p>
            <a:pPr>
              <a:lnSpc>
                <a:spcPct val="150000"/>
              </a:lnSpc>
            </a:pPr>
            <a:r>
              <a:rPr lang="en-US" altLang="zh-CN" sz="2375" dirty="0">
                <a:solidFill>
                  <a:srgbClr val="000000"/>
                </a:solidFill>
                <a:latin typeface="微软雅黑" panose="020B0503020204020204" charset="-122"/>
                <a:ea typeface="微软雅黑" panose="020B0503020204020204" charset="-122"/>
                <a:sym typeface="微软雅黑" panose="020B0503020204020204" charset="-122"/>
              </a:rPr>
              <a:t>BBU-</a:t>
            </a:r>
            <a:r>
              <a:rPr lang="zh-CN" altLang="en-US" sz="2375" dirty="0">
                <a:solidFill>
                  <a:srgbClr val="000000"/>
                </a:solidFill>
                <a:latin typeface="微软雅黑" panose="020B0503020204020204" charset="-122"/>
                <a:ea typeface="微软雅黑" panose="020B0503020204020204" charset="-122"/>
                <a:sym typeface="微软雅黑" panose="020B0503020204020204" charset="-122"/>
              </a:rPr>
              <a:t>RRU的原理框图</a:t>
            </a:r>
            <a:endParaRPr lang="zh-CN" altLang="en-US" sz="19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198" name="Rectangle 5"/>
          <p:cNvSpPr/>
          <p:nvPr/>
        </p:nvSpPr>
        <p:spPr>
          <a:xfrm>
            <a:off x="241456" y="1611292"/>
            <a:ext cx="12202942" cy="4042496"/>
          </a:xfrm>
          <a:prstGeom prst="rect">
            <a:avLst/>
          </a:prstGeom>
          <a:noFill/>
          <a:ln w="9525">
            <a:noFill/>
          </a:ln>
        </p:spPr>
        <p:txBody>
          <a:bodyPr anchor="t" anchorCtr="0"/>
          <a:p>
            <a:pPr marL="542925" indent="-542925">
              <a:lnSpc>
                <a:spcPct val="90000"/>
              </a:lnSpc>
              <a:spcBef>
                <a:spcPts val="790"/>
              </a:spcBef>
            </a:pPr>
            <a:endParaRPr lang="zh-CN" altLang="zh-CN" sz="2375" b="1" dirty="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pic>
        <p:nvPicPr>
          <p:cNvPr id="8199" name="Picture 3"/>
          <p:cNvPicPr>
            <a:picLocks noChangeAspect="1"/>
          </p:cNvPicPr>
          <p:nvPr/>
        </p:nvPicPr>
        <p:blipFill>
          <a:blip r:embed="rId1"/>
          <a:stretch>
            <a:fillRect/>
          </a:stretch>
        </p:blipFill>
        <p:spPr>
          <a:xfrm>
            <a:off x="209550" y="1219200"/>
            <a:ext cx="11864975" cy="5169535"/>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rcRect l="13765" t="27813"/>
          <a:stretch>
            <a:fillRect/>
          </a:stretch>
        </p:blipFill>
        <p:spPr>
          <a:xfrm>
            <a:off x="654685" y="2458085"/>
            <a:ext cx="4864100" cy="4341495"/>
          </a:xfrm>
          <a:prstGeom prst="rect">
            <a:avLst/>
          </a:prstGeom>
        </p:spPr>
      </p:pic>
      <p:sp>
        <p:nvSpPr>
          <p:cNvPr id="2" name="文本框 1"/>
          <p:cNvSpPr txBox="1"/>
          <p:nvPr/>
        </p:nvSpPr>
        <p:spPr>
          <a:xfrm>
            <a:off x="587587" y="984673"/>
            <a:ext cx="10884747" cy="1568450"/>
          </a:xfrm>
          <a:prstGeom prst="rect">
            <a:avLst/>
          </a:prstGeom>
          <a:noFill/>
        </p:spPr>
        <p:txBody>
          <a:bodyPr wrap="square" rtlCol="0">
            <a:spAutoFit/>
          </a:bodyPr>
          <a:p>
            <a:pPr>
              <a:lnSpc>
                <a:spcPct val="120000"/>
              </a:lnSpc>
            </a:pPr>
            <a:r>
              <a:rPr lang="en-US" altLang="zh-CN" sz="2000">
                <a:solidFill>
                  <a:schemeClr val="tx1">
                    <a:lumMod val="65000"/>
                    <a:lumOff val="35000"/>
                  </a:schemeClr>
                </a:solidFill>
              </a:rPr>
              <a:t>5G</a:t>
            </a:r>
            <a:r>
              <a:rPr lang="zh-CN" altLang="en-US" sz="2000">
                <a:solidFill>
                  <a:schemeClr val="tx1">
                    <a:lumMod val="65000"/>
                    <a:lumOff val="35000"/>
                  </a:schemeClr>
                </a:solidFill>
              </a:rPr>
              <a:t>网络中，接入网不再是</a:t>
            </a:r>
            <a:r>
              <a:rPr lang="en-US" altLang="zh-CN" sz="2000">
                <a:solidFill>
                  <a:schemeClr val="tx1">
                    <a:lumMod val="65000"/>
                    <a:lumOff val="35000"/>
                  </a:schemeClr>
                </a:solidFill>
              </a:rPr>
              <a:t>BBU</a:t>
            </a:r>
            <a:r>
              <a:rPr lang="zh-CN" altLang="en-US" sz="2000">
                <a:solidFill>
                  <a:schemeClr val="tx1">
                    <a:lumMod val="65000"/>
                    <a:lumOff val="35000"/>
                  </a:schemeClr>
                </a:solidFill>
              </a:rPr>
              <a:t>、</a:t>
            </a:r>
            <a:r>
              <a:rPr lang="en-US" altLang="zh-CN" sz="2000">
                <a:solidFill>
                  <a:schemeClr val="tx1">
                    <a:lumMod val="65000"/>
                    <a:lumOff val="35000"/>
                  </a:schemeClr>
                </a:solidFill>
              </a:rPr>
              <a:t>RRU</a:t>
            </a:r>
            <a:r>
              <a:rPr lang="zh-CN" altLang="en-US" sz="2000">
                <a:solidFill>
                  <a:schemeClr val="tx1">
                    <a:lumMod val="65000"/>
                    <a:lumOff val="35000"/>
                  </a:schemeClr>
                </a:solidFill>
              </a:rPr>
              <a:t>、天线组成，而是被重构为</a:t>
            </a:r>
            <a:r>
              <a:rPr lang="en-US" altLang="zh-CN" sz="2000">
                <a:solidFill>
                  <a:schemeClr val="tx1">
                    <a:lumMod val="65000"/>
                    <a:lumOff val="35000"/>
                  </a:schemeClr>
                </a:solidFill>
              </a:rPr>
              <a:t>3</a:t>
            </a:r>
            <a:r>
              <a:rPr lang="zh-CN" altLang="en-US" sz="2000">
                <a:solidFill>
                  <a:schemeClr val="tx1">
                    <a:lumMod val="65000"/>
                    <a:lumOff val="35000"/>
                  </a:schemeClr>
                </a:solidFill>
              </a:rPr>
              <a:t>个功能实体。</a:t>
            </a:r>
            <a:endParaRPr lang="zh-CN" altLang="en-US" sz="2000">
              <a:solidFill>
                <a:schemeClr val="tx1">
                  <a:lumMod val="65000"/>
                  <a:lumOff val="35000"/>
                </a:schemeClr>
              </a:solidFill>
            </a:endParaRPr>
          </a:p>
          <a:p>
            <a:pPr marL="285750" lvl="0" indent="-285750">
              <a:lnSpc>
                <a:spcPct val="120000"/>
              </a:lnSpc>
              <a:buClr>
                <a:srgbClr val="0070C0"/>
              </a:buClr>
              <a:buFont typeface="Arial" panose="020B0604020202020204" pitchFamily="34" charset="0"/>
              <a:buChar char="•"/>
            </a:pPr>
            <a:r>
              <a:rPr lang="en-US" altLang="zh-CN" sz="2000">
                <a:solidFill>
                  <a:srgbClr val="FF0000"/>
                </a:solidFill>
              </a:rPr>
              <a:t>CU</a:t>
            </a:r>
            <a:r>
              <a:rPr lang="zh-CN" altLang="en-US" sz="2000">
                <a:solidFill>
                  <a:schemeClr val="tx1">
                    <a:lumMod val="65000"/>
                    <a:lumOff val="35000"/>
                  </a:schemeClr>
                </a:solidFill>
              </a:rPr>
              <a:t>：集中控制单元，原</a:t>
            </a:r>
            <a:r>
              <a:rPr lang="en-US" altLang="zh-CN" sz="2000">
                <a:solidFill>
                  <a:schemeClr val="tx1">
                    <a:lumMod val="65000"/>
                    <a:lumOff val="35000"/>
                  </a:schemeClr>
                </a:solidFill>
              </a:rPr>
              <a:t>BBU</a:t>
            </a:r>
            <a:r>
              <a:rPr lang="zh-CN" altLang="en-US" sz="2000">
                <a:solidFill>
                  <a:schemeClr val="tx1">
                    <a:lumMod val="65000"/>
                    <a:lumOff val="35000"/>
                  </a:schemeClr>
                </a:solidFill>
              </a:rPr>
              <a:t>非实时部分将分割出来，重新定义为</a:t>
            </a:r>
            <a:r>
              <a:rPr lang="en-US" altLang="zh-CN" sz="2000">
                <a:solidFill>
                  <a:schemeClr val="tx1">
                    <a:lumMod val="65000"/>
                    <a:lumOff val="35000"/>
                  </a:schemeClr>
                </a:solidFill>
              </a:rPr>
              <a:t>CU</a:t>
            </a:r>
            <a:r>
              <a:rPr lang="zh-CN" altLang="en-US" sz="2000">
                <a:solidFill>
                  <a:schemeClr val="tx1">
                    <a:lumMod val="65000"/>
                    <a:lumOff val="35000"/>
                  </a:schemeClr>
                </a:solidFill>
              </a:rPr>
              <a:t>。</a:t>
            </a:r>
            <a:endParaRPr lang="zh-CN" altLang="en-US" sz="2000">
              <a:solidFill>
                <a:schemeClr val="tx1">
                  <a:lumMod val="65000"/>
                  <a:lumOff val="35000"/>
                </a:schemeClr>
              </a:solidFill>
            </a:endParaRPr>
          </a:p>
          <a:p>
            <a:pPr marL="285750" lvl="0" indent="-285750">
              <a:lnSpc>
                <a:spcPct val="120000"/>
              </a:lnSpc>
              <a:buClr>
                <a:srgbClr val="0070C0"/>
              </a:buClr>
              <a:buFont typeface="Arial" panose="020B0604020202020204" pitchFamily="34" charset="0"/>
              <a:buChar char="•"/>
            </a:pPr>
            <a:r>
              <a:rPr lang="en-US" altLang="zh-CN" sz="2000">
                <a:solidFill>
                  <a:srgbClr val="FF0000"/>
                </a:solidFill>
              </a:rPr>
              <a:t>DU</a:t>
            </a:r>
            <a:r>
              <a:rPr lang="zh-CN" altLang="en-US" sz="2000">
                <a:solidFill>
                  <a:schemeClr val="tx1">
                    <a:lumMod val="65000"/>
                    <a:lumOff val="35000"/>
                  </a:schemeClr>
                </a:solidFill>
              </a:rPr>
              <a:t>：分布单元，</a:t>
            </a:r>
            <a:r>
              <a:rPr lang="en-US" altLang="zh-CN" sz="2000">
                <a:solidFill>
                  <a:schemeClr val="tx1">
                    <a:lumMod val="65000"/>
                    <a:lumOff val="35000"/>
                  </a:schemeClr>
                </a:solidFill>
              </a:rPr>
              <a:t>BBU</a:t>
            </a:r>
            <a:r>
              <a:rPr lang="zh-CN" altLang="en-US" sz="2000">
                <a:solidFill>
                  <a:schemeClr val="tx1">
                    <a:lumMod val="65000"/>
                    <a:lumOff val="35000"/>
                  </a:schemeClr>
                </a:solidFill>
              </a:rPr>
              <a:t>剩余功能重新定义为</a:t>
            </a:r>
            <a:r>
              <a:rPr lang="en-US" altLang="zh-CN" sz="2000">
                <a:solidFill>
                  <a:schemeClr val="tx1">
                    <a:lumMod val="65000"/>
                    <a:lumOff val="35000"/>
                  </a:schemeClr>
                </a:solidFill>
              </a:rPr>
              <a:t>DU</a:t>
            </a:r>
            <a:r>
              <a:rPr lang="zh-CN" altLang="en-US" sz="2000">
                <a:solidFill>
                  <a:schemeClr val="tx1">
                    <a:lumMod val="65000"/>
                    <a:lumOff val="35000"/>
                  </a:schemeClr>
                </a:solidFill>
              </a:rPr>
              <a:t>，负责处理物理层协议和实时服务。</a:t>
            </a:r>
            <a:endParaRPr lang="zh-CN" altLang="en-US" sz="2000">
              <a:solidFill>
                <a:schemeClr val="tx1">
                  <a:lumMod val="65000"/>
                  <a:lumOff val="35000"/>
                </a:schemeClr>
              </a:solidFill>
            </a:endParaRPr>
          </a:p>
          <a:p>
            <a:pPr marL="285750" lvl="0" indent="-285750">
              <a:lnSpc>
                <a:spcPct val="120000"/>
              </a:lnSpc>
              <a:buClr>
                <a:srgbClr val="0070C0"/>
              </a:buClr>
              <a:buFont typeface="Arial" panose="020B0604020202020204" pitchFamily="34" charset="0"/>
              <a:buChar char="•"/>
            </a:pPr>
            <a:r>
              <a:rPr lang="en-US" altLang="zh-CN" sz="2000">
                <a:solidFill>
                  <a:srgbClr val="FF0000"/>
                </a:solidFill>
              </a:rPr>
              <a:t>AAU</a:t>
            </a:r>
            <a:r>
              <a:rPr lang="zh-CN" altLang="en-US" sz="2000">
                <a:solidFill>
                  <a:schemeClr val="tx1">
                    <a:lumMod val="65000"/>
                    <a:lumOff val="35000"/>
                  </a:schemeClr>
                </a:solidFill>
              </a:rPr>
              <a:t>：有源天线单元，</a:t>
            </a:r>
            <a:r>
              <a:rPr lang="en-US" altLang="zh-CN" sz="2000">
                <a:solidFill>
                  <a:schemeClr val="tx1">
                    <a:lumMod val="65000"/>
                    <a:lumOff val="35000"/>
                  </a:schemeClr>
                </a:solidFill>
              </a:rPr>
              <a:t>BBU</a:t>
            </a:r>
            <a:r>
              <a:rPr lang="zh-CN" altLang="en-US" sz="2000">
                <a:solidFill>
                  <a:schemeClr val="tx1">
                    <a:lumMod val="65000"/>
                    <a:lumOff val="35000"/>
                  </a:schemeClr>
                </a:solidFill>
              </a:rPr>
              <a:t>的部分物理层处理功能与原</a:t>
            </a:r>
            <a:r>
              <a:rPr lang="en-US" altLang="zh-CN" sz="2000">
                <a:solidFill>
                  <a:schemeClr val="tx1">
                    <a:lumMod val="65000"/>
                    <a:lumOff val="35000"/>
                  </a:schemeClr>
                </a:solidFill>
              </a:rPr>
              <a:t>RRU</a:t>
            </a:r>
            <a:r>
              <a:rPr lang="zh-CN" altLang="en-US" sz="2000">
                <a:solidFill>
                  <a:schemeClr val="tx1">
                    <a:lumMod val="65000"/>
                    <a:lumOff val="35000"/>
                  </a:schemeClr>
                </a:solidFill>
              </a:rPr>
              <a:t>及无源天线合并为</a:t>
            </a:r>
            <a:r>
              <a:rPr lang="en-US" altLang="zh-CN" sz="2000">
                <a:solidFill>
                  <a:schemeClr val="tx1">
                    <a:lumMod val="65000"/>
                    <a:lumOff val="35000"/>
                  </a:schemeClr>
                </a:solidFill>
              </a:rPr>
              <a:t>AAU</a:t>
            </a:r>
            <a:r>
              <a:rPr lang="zh-CN" altLang="en-US" sz="2000">
                <a:solidFill>
                  <a:schemeClr val="tx1">
                    <a:lumMod val="65000"/>
                    <a:lumOff val="35000"/>
                  </a:schemeClr>
                </a:solidFill>
              </a:rPr>
              <a:t>。</a:t>
            </a:r>
            <a:endParaRPr lang="zh-CN" altLang="en-US" sz="2000">
              <a:solidFill>
                <a:schemeClr val="tx1">
                  <a:lumMod val="65000"/>
                  <a:lumOff val="35000"/>
                </a:schemeClr>
              </a:solidFill>
            </a:endParaRPr>
          </a:p>
        </p:txBody>
      </p:sp>
      <p:sp>
        <p:nvSpPr>
          <p:cNvPr id="5" name="文本框 4"/>
          <p:cNvSpPr txBox="1"/>
          <p:nvPr/>
        </p:nvSpPr>
        <p:spPr bwMode="auto">
          <a:xfrm>
            <a:off x="587375" y="457200"/>
            <a:ext cx="10332720" cy="583565"/>
          </a:xfrm>
          <a:prstGeom prst="rect">
            <a:avLst/>
          </a:prstGeom>
          <a:noFill/>
        </p:spPr>
        <p:txBody>
          <a:bodyPr wrap="square">
            <a:spAutoFit/>
          </a:bodyPr>
          <a:p>
            <a:pPr defTabSz="1218565">
              <a:defRPr/>
            </a:pPr>
            <a:r>
              <a:rPr lang="en-US" altLang="zh-CN" sz="3200" b="1" dirty="0">
                <a:solidFill>
                  <a:srgbClr val="008FD4"/>
                </a:solidFill>
                <a:latin typeface="微软雅黑" panose="020B0503020204020204" charset="-122"/>
                <a:ea typeface="微软雅黑" panose="020B0503020204020204" charset="-122"/>
                <a:cs typeface="Arial" panose="020B0604020202020204" pitchFamily="34" charset="0"/>
              </a:rPr>
              <a:t>5G </a:t>
            </a:r>
            <a:r>
              <a:rPr lang="zh-CN" altLang="en-US" sz="3200" b="1" dirty="0">
                <a:solidFill>
                  <a:srgbClr val="008FD4"/>
                </a:solidFill>
                <a:latin typeface="微软雅黑" panose="020B0503020204020204" charset="-122"/>
                <a:ea typeface="微软雅黑" panose="020B0503020204020204" charset="-122"/>
                <a:cs typeface="Arial" panose="020B0604020202020204" pitchFamily="34" charset="0"/>
              </a:rPr>
              <a:t>基站变化</a:t>
            </a:r>
            <a:endParaRPr lang="zh-CN" altLang="en-US" sz="3200" b="1" dirty="0">
              <a:solidFill>
                <a:srgbClr val="008FD4"/>
              </a:solidFill>
              <a:latin typeface="微软雅黑" panose="020B0503020204020204" charset="-122"/>
              <a:ea typeface="微软雅黑" panose="020B0503020204020204" charset="-122"/>
              <a:cs typeface="Arial" panose="020B0604020202020204" pitchFamily="34" charset="0"/>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l="46833" t="13424" r="1204" b="4264"/>
          <a:stretch>
            <a:fillRect/>
          </a:stretch>
        </p:blipFill>
        <p:spPr bwMode="auto">
          <a:xfrm>
            <a:off x="5562600" y="2514600"/>
            <a:ext cx="6174740" cy="4164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457200" y="76200"/>
            <a:ext cx="10984865" cy="4853940"/>
          </a:xfrm>
          <a:prstGeom prst="rect">
            <a:avLst/>
          </a:prstGeom>
        </p:spPr>
      </p:pic>
      <p:sp>
        <p:nvSpPr>
          <p:cNvPr id="5" name="文本框 4"/>
          <p:cNvSpPr txBox="1"/>
          <p:nvPr/>
        </p:nvSpPr>
        <p:spPr>
          <a:xfrm>
            <a:off x="381000" y="5410835"/>
            <a:ext cx="10768965" cy="829945"/>
          </a:xfrm>
          <a:prstGeom prst="rect">
            <a:avLst/>
          </a:prstGeom>
          <a:noFill/>
        </p:spPr>
        <p:txBody>
          <a:bodyPr wrap="square" rtlCol="0" anchor="t">
            <a:spAutoFit/>
          </a:bodyPr>
          <a:p>
            <a:r>
              <a:rPr lang="zh-CN" altLang="en-US" sz="2400"/>
              <a:t>EPC（4G核心网）升级为5GC（5G核心网）和MEC（移动边缘计算）两部分。MEC移动到和CU一起，就是所谓的“下沉”（离基站更近）。</a:t>
            </a:r>
            <a:endParaRPr lang="zh-CN" altLang="en-US" sz="2400"/>
          </a:p>
        </p:txBody>
      </p:sp>
      <p:sp>
        <p:nvSpPr>
          <p:cNvPr id="2" name="文本框 1"/>
          <p:cNvSpPr txBox="1"/>
          <p:nvPr/>
        </p:nvSpPr>
        <p:spPr>
          <a:xfrm>
            <a:off x="381635" y="4876800"/>
            <a:ext cx="11170920" cy="534035"/>
          </a:xfrm>
          <a:prstGeom prst="rect">
            <a:avLst/>
          </a:prstGeom>
          <a:noFill/>
        </p:spPr>
        <p:txBody>
          <a:bodyPr wrap="square" rtlCol="0" anchor="t">
            <a:spAutoFit/>
          </a:bodyPr>
          <a:p>
            <a:pPr>
              <a:lnSpc>
                <a:spcPct val="120000"/>
              </a:lnSpc>
            </a:pPr>
            <a:r>
              <a:rPr lang="zh-CN" altLang="en-US" sz="2400"/>
              <a:t>BBU功能拆分、核心网部分下沉，根本原因，就是为了满足5G不同场景的需要。</a:t>
            </a:r>
            <a:endParaRPr lang="zh-CN" altLang="en-US"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65569" y="504796"/>
            <a:ext cx="342241" cy="513363"/>
          </a:xfrm>
          <a:prstGeom prst="rect">
            <a:avLst/>
          </a:prstGeom>
          <a:solidFill>
            <a:srgbClr val="7D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sp>
        <p:nvSpPr>
          <p:cNvPr id="8" name="矩形 7"/>
          <p:cNvSpPr/>
          <p:nvPr/>
        </p:nvSpPr>
        <p:spPr>
          <a:xfrm>
            <a:off x="931287" y="504796"/>
            <a:ext cx="21391" cy="513363"/>
          </a:xfrm>
          <a:prstGeom prst="rect">
            <a:avLst/>
          </a:prstGeom>
          <a:solidFill>
            <a:srgbClr val="7D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44701" y="1552239"/>
            <a:ext cx="1537151" cy="808925"/>
          </a:xfrm>
          <a:prstGeom prst="rect">
            <a:avLst/>
          </a:prstGeom>
        </p:spPr>
      </p:pic>
      <p:pic>
        <p:nvPicPr>
          <p:cNvPr id="2" name="图片 1"/>
          <p:cNvPicPr>
            <a:picLocks noChangeAspect="1"/>
          </p:cNvPicPr>
          <p:nvPr/>
        </p:nvPicPr>
        <p:blipFill>
          <a:blip r:embed="rId2"/>
          <a:stretch>
            <a:fillRect/>
          </a:stretch>
        </p:blipFill>
        <p:spPr>
          <a:xfrm>
            <a:off x="838351" y="2895361"/>
            <a:ext cx="1543236" cy="1648696"/>
          </a:xfrm>
          <a:prstGeom prst="rect">
            <a:avLst/>
          </a:prstGeom>
        </p:spPr>
      </p:pic>
      <p:sp>
        <p:nvSpPr>
          <p:cNvPr id="11" name="矩形 10"/>
          <p:cNvSpPr/>
          <p:nvPr/>
        </p:nvSpPr>
        <p:spPr>
          <a:xfrm>
            <a:off x="2590800" y="3276600"/>
            <a:ext cx="1684655" cy="963295"/>
          </a:xfrm>
          <a:prstGeom prst="rect">
            <a:avLst/>
          </a:prstGeom>
          <a:noFill/>
        </p:spPr>
        <p:txBody>
          <a:bodyPr wrap="square" lIns="108661" tIns="54330" rIns="108661" bIns="54330">
            <a:noAutofit/>
            <a:scene3d>
              <a:camera prst="orthographicFront"/>
              <a:lightRig rig="threePt" dir="t"/>
            </a:scene3d>
          </a:bodyPr>
          <a:lstStyle/>
          <a:p>
            <a:pPr algn="ctr"/>
            <a:r>
              <a:rPr lang="zh-CN" altLang="en-US" sz="3600">
                <a:solidFill>
                  <a:schemeClr val="tx1"/>
                </a:solidFill>
                <a:effectLst>
                  <a:outerShdw blurRad="38100" dist="19050" dir="2700000" algn="tl" rotWithShape="0">
                    <a:schemeClr val="dk1">
                      <a:alpha val="40000"/>
                    </a:schemeClr>
                  </a:outerShdw>
                </a:effectLst>
              </a:rPr>
              <a:t>国际电信联盟</a:t>
            </a:r>
            <a:endParaRPr lang="zh-CN" altLang="en-US" sz="3600" dirty="0">
              <a:solidFill>
                <a:schemeClr val="tx1"/>
              </a:solidFill>
              <a:effectLst>
                <a:outerShdw blurRad="38100" dist="19050" dir="2700000" algn="tl" rotWithShape="0">
                  <a:schemeClr val="dk1">
                    <a:alpha val="40000"/>
                  </a:schemeClr>
                </a:outerShdw>
              </a:effectLst>
            </a:endParaRPr>
          </a:p>
        </p:txBody>
      </p:sp>
      <p:sp>
        <p:nvSpPr>
          <p:cNvPr id="13" name="矩形 12"/>
          <p:cNvSpPr/>
          <p:nvPr/>
        </p:nvSpPr>
        <p:spPr>
          <a:xfrm>
            <a:off x="3733800" y="5029200"/>
            <a:ext cx="2641600" cy="1041400"/>
          </a:xfrm>
          <a:prstGeom prst="rect">
            <a:avLst/>
          </a:prstGeom>
          <a:noFill/>
        </p:spPr>
        <p:txBody>
          <a:bodyPr wrap="square" lIns="108661" tIns="54330" rIns="108661" bIns="54330">
            <a:noAutofit/>
            <a:scene3d>
              <a:camera prst="orthographicFront"/>
              <a:lightRig rig="threePt" dir="t"/>
            </a:scene3d>
          </a:bodyPr>
          <a:lstStyle/>
          <a:p>
            <a:pPr algn="ctr"/>
            <a:r>
              <a:rPr lang="zh-CN" altLang="en-US" sz="4400">
                <a:solidFill>
                  <a:schemeClr val="tx1"/>
                </a:solidFill>
                <a:effectLst>
                  <a:outerShdw blurRad="38100" dist="19050" dir="2700000" algn="tl" rotWithShape="0">
                    <a:schemeClr val="dk1">
                      <a:alpha val="40000"/>
                    </a:schemeClr>
                  </a:outerShdw>
                </a:effectLst>
              </a:rPr>
              <a:t>版本</a:t>
            </a:r>
            <a:endParaRPr lang="zh-CN" altLang="en-US" sz="4400" dirty="0">
              <a:solidFill>
                <a:schemeClr val="tx1"/>
              </a:solidFill>
              <a:effectLst>
                <a:outerShdw blurRad="38100" dist="19050" dir="2700000" algn="tl" rotWithShape="0">
                  <a:schemeClr val="dk1">
                    <a:alpha val="40000"/>
                  </a:schemeClr>
                </a:outerShdw>
              </a:effectLst>
            </a:endParaRPr>
          </a:p>
        </p:txBody>
      </p:sp>
      <p:sp>
        <p:nvSpPr>
          <p:cNvPr id="5" name="矩形 4"/>
          <p:cNvSpPr/>
          <p:nvPr/>
        </p:nvSpPr>
        <p:spPr>
          <a:xfrm>
            <a:off x="774700" y="4876800"/>
            <a:ext cx="3050540" cy="1067435"/>
          </a:xfrm>
          <a:prstGeom prst="rect">
            <a:avLst/>
          </a:prstGeom>
          <a:noFill/>
        </p:spPr>
        <p:txBody>
          <a:bodyPr wrap="square" lIns="108661" tIns="54330" rIns="108661" bIns="54330">
            <a:noAutofit/>
          </a:bodyPr>
          <a:lstStyle/>
          <a:p>
            <a:pPr algn="ctr"/>
            <a:r>
              <a:rPr lang="en-US" altLang="zh-CN" sz="54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Release</a:t>
            </a:r>
            <a:endParaRPr lang="en-US" altLang="zh-CN" sz="54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9" name="文本框 8"/>
          <p:cNvSpPr txBox="1"/>
          <p:nvPr/>
        </p:nvSpPr>
        <p:spPr>
          <a:xfrm>
            <a:off x="4648200" y="914400"/>
            <a:ext cx="6924675" cy="1198880"/>
          </a:xfrm>
          <a:prstGeom prst="rect">
            <a:avLst/>
          </a:prstGeom>
          <a:noFill/>
        </p:spPr>
        <p:txBody>
          <a:bodyPr wrap="square" rtlCol="0" anchor="t">
            <a:spAutoFit/>
          </a:bodyPr>
          <a:p>
            <a:r>
              <a:rPr lang="en-US" altLang="zh-CN" sz="2400" kern="100">
                <a:effectLst/>
                <a:sym typeface="+mn-ea"/>
              </a:rPr>
              <a:t>3GPP</a:t>
            </a:r>
            <a:r>
              <a:rPr lang="zh-CN" altLang="zh-CN" sz="2400" kern="100" dirty="0">
                <a:effectLst/>
                <a:cs typeface="Arial" panose="020B0604020202020204" pitchFamily="34" charset="0"/>
                <a:sym typeface="+mn-ea"/>
              </a:rPr>
              <a:t>是</a:t>
            </a:r>
            <a:r>
              <a:rPr lang="en-US" altLang="zh-CN" sz="2400" kern="100" dirty="0">
                <a:effectLst/>
                <a:sym typeface="+mn-ea"/>
              </a:rPr>
              <a:t>5G</a:t>
            </a:r>
            <a:r>
              <a:rPr lang="zh-CN" altLang="zh-CN" sz="2400" kern="100" dirty="0">
                <a:effectLst/>
                <a:cs typeface="Arial" panose="020B0604020202020204" pitchFamily="34" charset="0"/>
                <a:sym typeface="+mn-ea"/>
              </a:rPr>
              <a:t>标准化工作的核心机构，</a:t>
            </a:r>
            <a:r>
              <a:rPr lang="en-US" altLang="zh-CN" sz="2400" kern="100" dirty="0">
                <a:effectLst/>
                <a:sym typeface="+mn-ea"/>
              </a:rPr>
              <a:t>3GPP</a:t>
            </a:r>
            <a:r>
              <a:rPr lang="zh-CN" altLang="zh-CN" sz="2400" kern="100" dirty="0">
                <a:effectLst/>
                <a:cs typeface="Arial" panose="020B0604020202020204" pitchFamily="34" charset="0"/>
                <a:sym typeface="+mn-ea"/>
              </a:rPr>
              <a:t>制定的标准规范以</a:t>
            </a:r>
            <a:r>
              <a:rPr lang="en-US" altLang="zh-CN" sz="2400" kern="100" dirty="0">
                <a:effectLst/>
                <a:sym typeface="+mn-ea"/>
              </a:rPr>
              <a:t>Release</a:t>
            </a:r>
            <a:r>
              <a:rPr lang="zh-CN" altLang="zh-CN" sz="2400" kern="100" dirty="0">
                <a:effectLst/>
                <a:cs typeface="Arial" panose="020B0604020202020204" pitchFamily="34" charset="0"/>
                <a:sym typeface="+mn-ea"/>
              </a:rPr>
              <a:t>作为版本进行管理，平均</a:t>
            </a:r>
            <a:r>
              <a:rPr lang="en-US" altLang="zh-CN" sz="2400" kern="100" dirty="0">
                <a:effectLst/>
                <a:sym typeface="+mn-ea"/>
              </a:rPr>
              <a:t>1-2</a:t>
            </a:r>
            <a:r>
              <a:rPr lang="zh-CN" altLang="zh-CN" sz="2400" kern="100" dirty="0">
                <a:effectLst/>
                <a:cs typeface="Arial" panose="020B0604020202020204" pitchFamily="34" charset="0"/>
                <a:sym typeface="+mn-ea"/>
              </a:rPr>
              <a:t>年就会完成一个版本的</a:t>
            </a:r>
            <a:r>
              <a:rPr lang="zh-CN" altLang="zh-CN" sz="2400" kern="100">
                <a:effectLst/>
                <a:cs typeface="Arial" panose="020B0604020202020204" pitchFamily="34" charset="0"/>
                <a:sym typeface="+mn-ea"/>
              </a:rPr>
              <a:t>制定。</a:t>
            </a:r>
            <a:endParaRPr lang="zh-CN" altLang="zh-CN" sz="2400" kern="100">
              <a:effectLst/>
              <a:cs typeface="Arial" panose="020B0604020202020204" pitchFamily="34" charset="0"/>
              <a:sym typeface="+mn-ea"/>
            </a:endParaRPr>
          </a:p>
        </p:txBody>
      </p:sp>
      <p:sp>
        <p:nvSpPr>
          <p:cNvPr id="10" name="文本框 9"/>
          <p:cNvSpPr txBox="1"/>
          <p:nvPr/>
        </p:nvSpPr>
        <p:spPr>
          <a:xfrm>
            <a:off x="4638040" y="3124200"/>
            <a:ext cx="7179310" cy="1315085"/>
          </a:xfrm>
          <a:prstGeom prst="rect">
            <a:avLst/>
          </a:prstGeom>
          <a:noFill/>
        </p:spPr>
        <p:txBody>
          <a:bodyPr wrap="square" rtlCol="0" anchor="t">
            <a:noAutofit/>
          </a:bodyPr>
          <a:p>
            <a:r>
              <a:rPr lang="zh-CN" altLang="en-US" sz="2400">
                <a:sym typeface="+mn-ea"/>
              </a:rPr>
              <a:t>简称“国际电联”、“电联”或“</a:t>
            </a:r>
            <a:r>
              <a:rPr lang="en-US" altLang="zh-CN" sz="2400">
                <a:sym typeface="+mn-ea"/>
              </a:rPr>
              <a:t>ITU”</a:t>
            </a:r>
            <a:r>
              <a:rPr lang="zh-CN" altLang="en-US" sz="2400">
                <a:sym typeface="+mn-ea"/>
              </a:rPr>
              <a:t>。是主管信息通信技术事务的联合国机构，负责分配和管理全球无线电频谱与卫星轨道资源，制定全球电信标准，向发展中国家提供电信援助，促进全球电信发展。</a:t>
            </a:r>
            <a:endParaRPr lang="zh-CN" altLang="en-US" sz="2400">
              <a:sym typeface="+mn-ea"/>
            </a:endParaRPr>
          </a:p>
        </p:txBody>
      </p:sp>
      <p:sp>
        <p:nvSpPr>
          <p:cNvPr id="12" name="矩形 11"/>
          <p:cNvSpPr/>
          <p:nvPr>
            <p:custDataLst>
              <p:tags r:id="rId3"/>
            </p:custDataLst>
          </p:nvPr>
        </p:nvSpPr>
        <p:spPr>
          <a:xfrm>
            <a:off x="2590800" y="1143000"/>
            <a:ext cx="1893570" cy="1188720"/>
          </a:xfrm>
          <a:prstGeom prst="rect">
            <a:avLst/>
          </a:prstGeom>
          <a:noFill/>
        </p:spPr>
        <p:txBody>
          <a:bodyPr wrap="square" lIns="81496" tIns="40748" rIns="81496" bIns="40748">
            <a:spAutoFit/>
            <a:scene3d>
              <a:camera prst="orthographicFront"/>
              <a:lightRig rig="threePt" dir="t"/>
            </a:scene3d>
          </a:bodyPr>
          <a:p>
            <a:pPr algn="ctr"/>
            <a:r>
              <a:rPr lang="zh-CN" altLang="en-US" sz="3600" dirty="0">
                <a:solidFill>
                  <a:schemeClr val="tx1"/>
                </a:solidFill>
                <a:effectLst>
                  <a:outerShdw blurRad="38100" dist="19050" dir="2700000" algn="tl" rotWithShape="0">
                    <a:schemeClr val="dk1">
                      <a:alpha val="40000"/>
                    </a:schemeClr>
                  </a:outerShdw>
                </a:effectLst>
              </a:rPr>
              <a:t>标准核心机构</a:t>
            </a:r>
            <a:endParaRPr lang="zh-CN" altLang="en-US" sz="3600" dirty="0">
              <a:solidFill>
                <a:schemeClr val="tx1"/>
              </a:solidFill>
              <a:effectLst>
                <a:outerShdw blurRad="38100" dist="19050" dir="2700000" algn="tl" rotWithShape="0">
                  <a:schemeClr val="dk1">
                    <a:alpha val="40000"/>
                  </a:schemeClr>
                </a:outerShdw>
              </a:effectLst>
            </a:endParaRPr>
          </a:p>
        </p:txBody>
      </p:sp>
      <p:sp>
        <p:nvSpPr>
          <p:cNvPr id="14" name="内容占位符 3"/>
          <p:cNvSpPr>
            <a:spLocks noGrp="1"/>
          </p:cNvSpPr>
          <p:nvPr>
            <p:custDataLst>
              <p:tags r:id="rId4"/>
            </p:custDataLst>
          </p:nvPr>
        </p:nvSpPr>
        <p:spPr>
          <a:xfrm>
            <a:off x="774782" y="542639"/>
            <a:ext cx="3901636" cy="474263"/>
          </a:xfrm>
          <a:prstGeom prst="rect">
            <a:avLst/>
          </a:prstGeom>
        </p:spPr>
        <p:txBody>
          <a:bodyPr vert="horz" lIns="81496" tIns="40748" rIns="81496" bIns="40748" rtlCol="0">
            <a:normAutofit/>
          </a:bodyPr>
          <a:lstStyle>
            <a:lvl1pPr marL="269875" indent="-269240" algn="l" defTabSz="719455" rtl="0" eaLnBrk="1" latinLnBrk="0" hangingPunct="1">
              <a:spcBef>
                <a:spcPts val="75"/>
              </a:spcBef>
              <a:buFont typeface="Arial" panose="020B0604020202020204" pitchFamily="34" charset="0"/>
              <a:buChar char="•"/>
              <a:defRPr sz="2520" kern="1200">
                <a:solidFill>
                  <a:schemeClr val="tx1"/>
                </a:solidFill>
                <a:latin typeface="+mn-lt"/>
                <a:ea typeface="+mn-ea"/>
                <a:cs typeface="+mn-cs"/>
              </a:defRPr>
            </a:lvl1pPr>
            <a:lvl2pPr marL="584835" indent="-224155" algn="l" defTabSz="719455" rtl="0" eaLnBrk="1" latinLnBrk="0" hangingPunct="1">
              <a:spcBef>
                <a:spcPts val="75"/>
              </a:spcBef>
              <a:buFont typeface="Arial" panose="020B0604020202020204" pitchFamily="34" charset="0"/>
              <a:buChar char="–"/>
              <a:defRPr sz="2205" kern="1200">
                <a:solidFill>
                  <a:schemeClr val="tx1"/>
                </a:solidFill>
                <a:latin typeface="+mn-lt"/>
                <a:ea typeface="+mn-ea"/>
                <a:cs typeface="+mn-cs"/>
              </a:defRPr>
            </a:lvl2pPr>
            <a:lvl3pPr marL="899160" indent="-179070" algn="l" defTabSz="719455" rtl="0" eaLnBrk="1" latinLnBrk="0" hangingPunct="1">
              <a:spcBef>
                <a:spcPts val="75"/>
              </a:spcBef>
              <a:buFont typeface="Arial" panose="020B0604020202020204" pitchFamily="34" charset="0"/>
              <a:buChar char="•"/>
              <a:defRPr sz="1890" kern="1200">
                <a:solidFill>
                  <a:schemeClr val="tx1"/>
                </a:solidFill>
                <a:latin typeface="+mn-lt"/>
                <a:ea typeface="+mn-ea"/>
                <a:cs typeface="+mn-cs"/>
              </a:defRPr>
            </a:lvl3pPr>
            <a:lvl4pPr marL="1259205"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4pPr>
            <a:lvl5pPr marL="1618615"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5pPr>
            <a:lvl6pPr marL="1978660"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6pPr>
            <a:lvl7pPr marL="2338705"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7pPr>
            <a:lvl8pPr marL="2698115"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8pPr>
            <a:lvl9pPr marL="3058160"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9pPr>
          </a:lstStyle>
          <a:p>
            <a:pPr marL="635" indent="0">
              <a:buNone/>
            </a:pPr>
            <a:r>
              <a:rPr lang="zh-CN" altLang="en-US" sz="1785" b="1" dirty="0">
                <a:solidFill>
                  <a:srgbClr val="008ED6"/>
                </a:solidFill>
                <a:latin typeface="微软雅黑" panose="020B0503020204020204" charset="-122"/>
                <a:ea typeface="微软雅黑" panose="020B0503020204020204" charset="-122"/>
                <a:sym typeface="+mn-ea"/>
              </a:rPr>
              <a:t>（</a:t>
            </a:r>
            <a:r>
              <a:rPr lang="en-US" altLang="zh-CN" sz="1785" b="1" dirty="0">
                <a:solidFill>
                  <a:srgbClr val="008ED6"/>
                </a:solidFill>
                <a:latin typeface="微软雅黑" panose="020B0503020204020204" charset="-122"/>
                <a:ea typeface="微软雅黑" panose="020B0503020204020204" charset="-122"/>
                <a:sym typeface="+mn-ea"/>
              </a:rPr>
              <a:t>1</a:t>
            </a:r>
            <a:r>
              <a:rPr lang="zh-CN" altLang="en-US" sz="1785" b="1" dirty="0">
                <a:solidFill>
                  <a:srgbClr val="008ED6"/>
                </a:solidFill>
                <a:latin typeface="微软雅黑" panose="020B0503020204020204" charset="-122"/>
                <a:ea typeface="微软雅黑" panose="020B0503020204020204" charset="-122"/>
                <a:sym typeface="+mn-ea"/>
              </a:rPr>
              <a:t>）名词解释</a:t>
            </a:r>
            <a:endParaRPr lang="zh-CN" altLang="en-US" sz="1785" b="1" dirty="0">
              <a:solidFill>
                <a:srgbClr val="008ED6"/>
              </a:solidFill>
              <a:latin typeface="微软雅黑" panose="020B0503020204020204" charset="-122"/>
              <a:ea typeface="微软雅黑" panose="020B0503020204020204" charset="-122"/>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57785" y="1444451"/>
            <a:ext cx="12076387" cy="5264325"/>
            <a:chOff x="-116676" y="854755"/>
            <a:chExt cx="12192000" cy="6108911"/>
          </a:xfrm>
        </p:grpSpPr>
        <p:sp>
          <p:nvSpPr>
            <p:cNvPr id="5" name="圆角矩形 4"/>
            <p:cNvSpPr/>
            <p:nvPr>
              <p:custDataLst>
                <p:tags r:id="rId1"/>
              </p:custDataLst>
            </p:nvPr>
          </p:nvSpPr>
          <p:spPr bwMode="auto">
            <a:xfrm>
              <a:off x="1403211" y="4547865"/>
              <a:ext cx="1196727" cy="440156"/>
            </a:xfrm>
            <a:prstGeom prst="round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0" tIns="0" rIns="0" bIns="0" numCol="1" rtlCol="0" anchor="ctr" anchorCtr="0" compatLnSpc="1"/>
            <a:lstStyle/>
            <a:p>
              <a:pPr algn="ctr" defTabSz="457200"/>
              <a:r>
                <a:rPr lang="zh-CN" altLang="en-US" sz="2400" b="1" dirty="0">
                  <a:solidFill>
                    <a:prstClr val="black"/>
                  </a:solidFill>
                  <a:latin typeface="微软雅黑" panose="020B0503020204020204" charset="-122"/>
                  <a:ea typeface="微软雅黑" panose="020B0503020204020204" charset="-122"/>
                </a:rPr>
                <a:t>基站</a:t>
              </a:r>
              <a:endParaRPr lang="en-US" altLang="zh-CN" sz="2400" b="1" dirty="0">
                <a:solidFill>
                  <a:prstClr val="black"/>
                </a:solidFill>
                <a:latin typeface="微软雅黑" panose="020B0503020204020204" charset="-122"/>
                <a:ea typeface="微软雅黑" panose="020B0503020204020204" charset="-122"/>
              </a:endParaRPr>
            </a:p>
          </p:txBody>
        </p:sp>
        <p:sp>
          <p:nvSpPr>
            <p:cNvPr id="36" name="圆角矩形 35"/>
            <p:cNvSpPr/>
            <p:nvPr>
              <p:custDataLst>
                <p:tags r:id="rId2"/>
              </p:custDataLst>
            </p:nvPr>
          </p:nvSpPr>
          <p:spPr bwMode="auto">
            <a:xfrm>
              <a:off x="487862" y="2881166"/>
              <a:ext cx="1665524" cy="439915"/>
            </a:xfrm>
            <a:prstGeom prst="round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0" tIns="0" rIns="0" bIns="0" numCol="1" rtlCol="0" anchor="ctr" anchorCtr="0" compatLnSpc="1"/>
            <a:lstStyle/>
            <a:p>
              <a:pPr algn="ctr" defTabSz="457200"/>
              <a:r>
                <a:rPr lang="en-US" altLang="zh-CN" sz="2400" b="1" dirty="0">
                  <a:solidFill>
                    <a:prstClr val="black"/>
                  </a:solidFill>
                  <a:latin typeface="微软雅黑" panose="020B0503020204020204" charset="-122"/>
                  <a:ea typeface="微软雅黑" panose="020B0503020204020204" charset="-122"/>
                </a:rPr>
                <a:t>RNC</a:t>
              </a:r>
              <a:r>
                <a:rPr lang="zh-CN" altLang="en-US" sz="2400" b="1" dirty="0">
                  <a:solidFill>
                    <a:prstClr val="black"/>
                  </a:solidFill>
                  <a:latin typeface="微软雅黑" panose="020B0503020204020204" charset="-122"/>
                  <a:ea typeface="微软雅黑" panose="020B0503020204020204" charset="-122"/>
                </a:rPr>
                <a:t>控制器</a:t>
              </a:r>
              <a:endParaRPr lang="en-US" altLang="zh-CN" sz="2400" b="1" dirty="0">
                <a:solidFill>
                  <a:prstClr val="black"/>
                </a:solidFill>
                <a:latin typeface="微软雅黑" panose="020B0503020204020204" charset="-122"/>
                <a:ea typeface="微软雅黑" panose="020B0503020204020204" charset="-122"/>
              </a:endParaRPr>
            </a:p>
          </p:txBody>
        </p:sp>
        <p:cxnSp>
          <p:nvCxnSpPr>
            <p:cNvPr id="37" name="直线箭头连接符 88"/>
            <p:cNvCxnSpPr>
              <a:stCxn id="5" idx="0"/>
              <a:endCxn id="36" idx="2"/>
            </p:cNvCxnSpPr>
            <p:nvPr>
              <p:custDataLst>
                <p:tags r:id="rId3"/>
              </p:custDataLst>
            </p:nvPr>
          </p:nvCxnSpPr>
          <p:spPr>
            <a:xfrm flipH="1" flipV="1">
              <a:off x="1320749" y="3320965"/>
              <a:ext cx="681467" cy="122690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线箭头连接符 90"/>
            <p:cNvCxnSpPr>
              <a:stCxn id="36" idx="0"/>
              <a:endCxn id="39" idx="4"/>
            </p:cNvCxnSpPr>
            <p:nvPr>
              <p:custDataLst>
                <p:tags r:id="rId4"/>
              </p:custDataLst>
            </p:nvPr>
          </p:nvCxnSpPr>
          <p:spPr>
            <a:xfrm flipV="1">
              <a:off x="1320550" y="2250245"/>
              <a:ext cx="35259" cy="630766"/>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椭圆 38"/>
            <p:cNvSpPr/>
            <p:nvPr>
              <p:custDataLst>
                <p:tags r:id="rId5"/>
              </p:custDataLst>
            </p:nvPr>
          </p:nvSpPr>
          <p:spPr>
            <a:xfrm>
              <a:off x="756805" y="1834433"/>
              <a:ext cx="1196727" cy="416335"/>
            </a:xfrm>
            <a:prstGeom prst="ellipse">
              <a:avLst/>
            </a:prstGeom>
            <a:solidFill>
              <a:srgbClr val="008FD4"/>
            </a:solidFill>
            <a:ln w="57150" cap="flat" cmpd="sng" algn="ctr">
              <a:solidFill>
                <a:srgbClr val="008FD4"/>
              </a:solidFill>
              <a:prstDash val="solid"/>
              <a:miter lim="800000"/>
            </a:ln>
            <a:effectLst/>
          </p:spPr>
          <p:txBody>
            <a:bodyPr lIns="0" tIns="0" rIns="0" bIns="0" rtlCol="0" anchor="ctr"/>
            <a:lstStyle/>
            <a:p>
              <a:pPr algn="ctr" defTabSz="1219200"/>
              <a:r>
                <a:rPr lang="zh-CN" altLang="en-US" sz="1865" b="1" kern="0" dirty="0">
                  <a:solidFill>
                    <a:prstClr val="white"/>
                  </a:solidFill>
                  <a:latin typeface="微软雅黑" panose="020B0503020204020204" charset="-122"/>
                  <a:ea typeface="微软雅黑" panose="020B0503020204020204" charset="-122"/>
                </a:rPr>
                <a:t>核心网</a:t>
              </a:r>
              <a:endParaRPr lang="zh-CN" altLang="en-US" sz="1865" b="1" kern="0" dirty="0">
                <a:solidFill>
                  <a:prstClr val="white"/>
                </a:solidFill>
                <a:latin typeface="微软雅黑" panose="020B0503020204020204" charset="-122"/>
                <a:ea typeface="微软雅黑" panose="020B0503020204020204" charset="-122"/>
              </a:endParaRPr>
            </a:p>
          </p:txBody>
        </p:sp>
        <p:sp>
          <p:nvSpPr>
            <p:cNvPr id="40" name="矩形 39"/>
            <p:cNvSpPr/>
            <p:nvPr>
              <p:custDataLst>
                <p:tags r:id="rId6"/>
              </p:custDataLst>
            </p:nvPr>
          </p:nvSpPr>
          <p:spPr>
            <a:xfrm>
              <a:off x="368327" y="854755"/>
              <a:ext cx="1986756" cy="5001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ea typeface="微软雅黑" panose="020B0503020204020204" charset="-122"/>
                </a:rPr>
                <a:t>3G</a:t>
              </a:r>
              <a:r>
                <a:rPr lang="zh-CN" altLang="en-US" sz="2400" b="1" dirty="0">
                  <a:solidFill>
                    <a:prstClr val="white"/>
                  </a:solidFill>
                  <a:ea typeface="微软雅黑" panose="020B0503020204020204" charset="-122"/>
                </a:rPr>
                <a:t>网络架构</a:t>
              </a:r>
              <a:endParaRPr lang="zh-CN" altLang="en-US" sz="2400" b="1" dirty="0">
                <a:solidFill>
                  <a:prstClr val="white"/>
                </a:solidFill>
                <a:ea typeface="微软雅黑" panose="020B0503020204020204" charset="-122"/>
              </a:endParaRPr>
            </a:p>
          </p:txBody>
        </p:sp>
        <p:sp>
          <p:nvSpPr>
            <p:cNvPr id="41" name="圆角矩形 40"/>
            <p:cNvSpPr/>
            <p:nvPr>
              <p:custDataLst>
                <p:tags r:id="rId7"/>
              </p:custDataLst>
            </p:nvPr>
          </p:nvSpPr>
          <p:spPr bwMode="auto">
            <a:xfrm>
              <a:off x="120949" y="4547865"/>
              <a:ext cx="1196727" cy="440156"/>
            </a:xfrm>
            <a:prstGeom prst="round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0" tIns="0" rIns="0" bIns="0" numCol="1" rtlCol="0" anchor="ctr" anchorCtr="0" compatLnSpc="1"/>
            <a:lstStyle/>
            <a:p>
              <a:pPr algn="ctr" defTabSz="457200"/>
              <a:r>
                <a:rPr lang="zh-CN" altLang="en-US" sz="2400" b="1" dirty="0">
                  <a:solidFill>
                    <a:prstClr val="black"/>
                  </a:solidFill>
                  <a:latin typeface="微软雅黑" panose="020B0503020204020204" charset="-122"/>
                  <a:ea typeface="微软雅黑" panose="020B0503020204020204" charset="-122"/>
                </a:rPr>
                <a:t>基站</a:t>
              </a:r>
              <a:endParaRPr lang="en-US" altLang="zh-CN" sz="2400" b="1" dirty="0">
                <a:solidFill>
                  <a:prstClr val="black"/>
                </a:solidFill>
                <a:latin typeface="微软雅黑" panose="020B0503020204020204" charset="-122"/>
                <a:ea typeface="微软雅黑" panose="020B0503020204020204" charset="-122"/>
              </a:endParaRPr>
            </a:p>
          </p:txBody>
        </p:sp>
        <p:cxnSp>
          <p:nvCxnSpPr>
            <p:cNvPr id="42" name="直线箭头连接符 88"/>
            <p:cNvCxnSpPr>
              <a:stCxn id="41" idx="0"/>
              <a:endCxn id="36" idx="2"/>
            </p:cNvCxnSpPr>
            <p:nvPr>
              <p:custDataLst>
                <p:tags r:id="rId8"/>
              </p:custDataLst>
            </p:nvPr>
          </p:nvCxnSpPr>
          <p:spPr>
            <a:xfrm flipV="1">
              <a:off x="719954" y="3320965"/>
              <a:ext cx="600691" cy="122690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圆角矩形 42"/>
            <p:cNvSpPr/>
            <p:nvPr>
              <p:custDataLst>
                <p:tags r:id="rId9"/>
              </p:custDataLst>
            </p:nvPr>
          </p:nvSpPr>
          <p:spPr bwMode="auto">
            <a:xfrm>
              <a:off x="5166025" y="4547865"/>
              <a:ext cx="1196727" cy="440156"/>
            </a:xfrm>
            <a:prstGeom prst="round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0" tIns="0" rIns="0" bIns="0" numCol="1" rtlCol="0" anchor="ctr" anchorCtr="0" compatLnSpc="1"/>
            <a:lstStyle/>
            <a:p>
              <a:pPr algn="ctr" defTabSz="457200"/>
              <a:r>
                <a:rPr lang="zh-CN" altLang="en-US" sz="2400" b="1" dirty="0">
                  <a:solidFill>
                    <a:prstClr val="black"/>
                  </a:solidFill>
                  <a:latin typeface="微软雅黑" panose="020B0503020204020204" charset="-122"/>
                  <a:ea typeface="微软雅黑" panose="020B0503020204020204" charset="-122"/>
                </a:rPr>
                <a:t>基站</a:t>
              </a:r>
              <a:endParaRPr lang="en-US" altLang="zh-CN" sz="2400" b="1" dirty="0">
                <a:solidFill>
                  <a:prstClr val="black"/>
                </a:solidFill>
                <a:latin typeface="微软雅黑" panose="020B0503020204020204" charset="-122"/>
                <a:ea typeface="微软雅黑" panose="020B0503020204020204" charset="-122"/>
              </a:endParaRPr>
            </a:p>
          </p:txBody>
        </p:sp>
        <p:cxnSp>
          <p:nvCxnSpPr>
            <p:cNvPr id="44" name="直线箭头连接符 88"/>
            <p:cNvCxnSpPr>
              <a:stCxn id="43" idx="0"/>
              <a:endCxn id="45" idx="4"/>
            </p:cNvCxnSpPr>
            <p:nvPr>
              <p:custDataLst>
                <p:tags r:id="rId10"/>
              </p:custDataLst>
            </p:nvPr>
          </p:nvCxnSpPr>
          <p:spPr>
            <a:xfrm flipH="1" flipV="1">
              <a:off x="5117983" y="2245508"/>
              <a:ext cx="646406" cy="2302357"/>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椭圆 44"/>
            <p:cNvSpPr/>
            <p:nvPr>
              <p:custDataLst>
                <p:tags r:id="rId11"/>
              </p:custDataLst>
            </p:nvPr>
          </p:nvSpPr>
          <p:spPr>
            <a:xfrm>
              <a:off x="4519619" y="1829173"/>
              <a:ext cx="1196727" cy="416335"/>
            </a:xfrm>
            <a:prstGeom prst="ellipse">
              <a:avLst/>
            </a:prstGeom>
            <a:solidFill>
              <a:srgbClr val="008FD4"/>
            </a:solidFill>
            <a:ln w="57150" cap="flat" cmpd="sng" algn="ctr">
              <a:solidFill>
                <a:srgbClr val="008FD4"/>
              </a:solidFill>
              <a:prstDash val="solid"/>
              <a:miter lim="800000"/>
            </a:ln>
            <a:effectLst/>
          </p:spPr>
          <p:txBody>
            <a:bodyPr lIns="0" tIns="0" rIns="0" bIns="0" rtlCol="0" anchor="ctr"/>
            <a:lstStyle/>
            <a:p>
              <a:pPr algn="ctr" defTabSz="1219200"/>
              <a:r>
                <a:rPr lang="zh-CN" altLang="en-US" sz="1865" b="1" kern="0" dirty="0">
                  <a:solidFill>
                    <a:prstClr val="white"/>
                  </a:solidFill>
                  <a:latin typeface="微软雅黑" panose="020B0503020204020204" charset="-122"/>
                  <a:ea typeface="微软雅黑" panose="020B0503020204020204" charset="-122"/>
                </a:rPr>
                <a:t>核心网</a:t>
              </a:r>
              <a:endParaRPr lang="zh-CN" altLang="en-US" sz="1865" b="1" kern="0" dirty="0">
                <a:solidFill>
                  <a:prstClr val="white"/>
                </a:solidFill>
                <a:latin typeface="微软雅黑" panose="020B0503020204020204" charset="-122"/>
                <a:ea typeface="微软雅黑" panose="020B0503020204020204" charset="-122"/>
              </a:endParaRPr>
            </a:p>
          </p:txBody>
        </p:sp>
        <p:sp>
          <p:nvSpPr>
            <p:cNvPr id="46" name="矩形 45"/>
            <p:cNvSpPr/>
            <p:nvPr>
              <p:custDataLst>
                <p:tags r:id="rId12"/>
              </p:custDataLst>
            </p:nvPr>
          </p:nvSpPr>
          <p:spPr>
            <a:xfrm>
              <a:off x="4264190" y="854755"/>
              <a:ext cx="1951256" cy="4385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ea typeface="微软雅黑" panose="020B0503020204020204" charset="-122"/>
                </a:rPr>
                <a:t>4G</a:t>
              </a:r>
              <a:r>
                <a:rPr lang="zh-CN" altLang="en-US" sz="2400" b="1" dirty="0">
                  <a:solidFill>
                    <a:prstClr val="white"/>
                  </a:solidFill>
                  <a:ea typeface="微软雅黑" panose="020B0503020204020204" charset="-122"/>
                </a:rPr>
                <a:t>网络架构</a:t>
              </a:r>
              <a:endParaRPr lang="zh-CN" altLang="en-US" sz="2400" b="1" dirty="0">
                <a:solidFill>
                  <a:prstClr val="white"/>
                </a:solidFill>
                <a:ea typeface="微软雅黑" panose="020B0503020204020204" charset="-122"/>
              </a:endParaRPr>
            </a:p>
          </p:txBody>
        </p:sp>
        <p:sp>
          <p:nvSpPr>
            <p:cNvPr id="47" name="圆角矩形 46"/>
            <p:cNvSpPr/>
            <p:nvPr>
              <p:custDataLst>
                <p:tags r:id="rId13"/>
              </p:custDataLst>
            </p:nvPr>
          </p:nvSpPr>
          <p:spPr bwMode="auto">
            <a:xfrm>
              <a:off x="3883763" y="4547865"/>
              <a:ext cx="1196727" cy="440156"/>
            </a:xfrm>
            <a:prstGeom prst="round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0" tIns="0" rIns="0" bIns="0" numCol="1" rtlCol="0" anchor="ctr" anchorCtr="0" compatLnSpc="1"/>
            <a:lstStyle/>
            <a:p>
              <a:pPr algn="ctr" defTabSz="457200"/>
              <a:r>
                <a:rPr lang="zh-CN" altLang="en-US" sz="2400" b="1" dirty="0">
                  <a:solidFill>
                    <a:prstClr val="black"/>
                  </a:solidFill>
                  <a:latin typeface="微软雅黑" panose="020B0503020204020204" charset="-122"/>
                  <a:ea typeface="微软雅黑" panose="020B0503020204020204" charset="-122"/>
                </a:rPr>
                <a:t>基站</a:t>
              </a:r>
              <a:endParaRPr lang="en-US" altLang="zh-CN" sz="2400" b="1" dirty="0">
                <a:solidFill>
                  <a:prstClr val="black"/>
                </a:solidFill>
                <a:latin typeface="微软雅黑" panose="020B0503020204020204" charset="-122"/>
                <a:ea typeface="微软雅黑" panose="020B0503020204020204" charset="-122"/>
              </a:endParaRPr>
            </a:p>
          </p:txBody>
        </p:sp>
        <p:cxnSp>
          <p:nvCxnSpPr>
            <p:cNvPr id="48" name="直线箭头连接符 88"/>
            <p:cNvCxnSpPr>
              <a:stCxn id="47" idx="0"/>
              <a:endCxn id="45" idx="4"/>
            </p:cNvCxnSpPr>
            <p:nvPr>
              <p:custDataLst>
                <p:tags r:id="rId14"/>
              </p:custDataLst>
            </p:nvPr>
          </p:nvCxnSpPr>
          <p:spPr>
            <a:xfrm flipV="1">
              <a:off x="4482127" y="2245508"/>
              <a:ext cx="635856" cy="2302357"/>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圆角矩形 48"/>
            <p:cNvSpPr/>
            <p:nvPr>
              <p:custDataLst>
                <p:tags r:id="rId15"/>
              </p:custDataLst>
            </p:nvPr>
          </p:nvSpPr>
          <p:spPr bwMode="auto">
            <a:xfrm>
              <a:off x="8981261" y="4547865"/>
              <a:ext cx="1196727" cy="440156"/>
            </a:xfrm>
            <a:prstGeom prst="round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0" tIns="0" rIns="0" bIns="0" numCol="1" rtlCol="0" anchor="ctr" anchorCtr="0" compatLnSpc="1"/>
            <a:lstStyle/>
            <a:p>
              <a:pPr algn="ctr" defTabSz="457200"/>
              <a:r>
                <a:rPr lang="en-US" altLang="zh-CN" sz="2400" b="1" dirty="0">
                  <a:solidFill>
                    <a:prstClr val="black"/>
                  </a:solidFill>
                  <a:latin typeface="微软雅黑" panose="020B0503020204020204" charset="-122"/>
                  <a:ea typeface="微软雅黑" panose="020B0503020204020204" charset="-122"/>
                </a:rPr>
                <a:t>DU</a:t>
              </a:r>
              <a:endParaRPr lang="en-US" altLang="zh-CN" sz="2400" b="1" dirty="0">
                <a:solidFill>
                  <a:prstClr val="black"/>
                </a:solidFill>
                <a:latin typeface="微软雅黑" panose="020B0503020204020204" charset="-122"/>
                <a:ea typeface="微软雅黑" panose="020B0503020204020204" charset="-122"/>
              </a:endParaRPr>
            </a:p>
          </p:txBody>
        </p:sp>
        <p:sp>
          <p:nvSpPr>
            <p:cNvPr id="50" name="圆角矩形 49"/>
            <p:cNvSpPr/>
            <p:nvPr>
              <p:custDataLst>
                <p:tags r:id="rId16"/>
              </p:custDataLst>
            </p:nvPr>
          </p:nvSpPr>
          <p:spPr bwMode="auto">
            <a:xfrm>
              <a:off x="8334855" y="2875757"/>
              <a:ext cx="1196727" cy="440156"/>
            </a:xfrm>
            <a:prstGeom prst="round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0" tIns="0" rIns="0" bIns="0" numCol="1" rtlCol="0" anchor="ctr" anchorCtr="0" compatLnSpc="1"/>
            <a:lstStyle/>
            <a:p>
              <a:pPr algn="ctr" defTabSz="457200"/>
              <a:r>
                <a:rPr lang="en-US" altLang="zh-CN" sz="2400" b="1" dirty="0">
                  <a:solidFill>
                    <a:prstClr val="black"/>
                  </a:solidFill>
                  <a:latin typeface="微软雅黑" panose="020B0503020204020204" charset="-122"/>
                  <a:ea typeface="微软雅黑" panose="020B0503020204020204" charset="-122"/>
                </a:rPr>
                <a:t>CU</a:t>
              </a:r>
              <a:endParaRPr lang="en-US" altLang="zh-CN" sz="2400" b="1" dirty="0">
                <a:solidFill>
                  <a:prstClr val="black"/>
                </a:solidFill>
                <a:latin typeface="微软雅黑" panose="020B0503020204020204" charset="-122"/>
                <a:ea typeface="微软雅黑" panose="020B0503020204020204" charset="-122"/>
              </a:endParaRPr>
            </a:p>
          </p:txBody>
        </p:sp>
        <p:cxnSp>
          <p:nvCxnSpPr>
            <p:cNvPr id="51" name="直线箭头连接符 88"/>
            <p:cNvCxnSpPr>
              <a:stCxn id="49" idx="0"/>
              <a:endCxn id="50" idx="2"/>
            </p:cNvCxnSpPr>
            <p:nvPr>
              <p:custDataLst>
                <p:tags r:id="rId17"/>
              </p:custDataLst>
            </p:nvPr>
          </p:nvCxnSpPr>
          <p:spPr>
            <a:xfrm flipH="1" flipV="1">
              <a:off x="8933219" y="3315913"/>
              <a:ext cx="646406" cy="1231952"/>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线箭头连接符 90"/>
            <p:cNvCxnSpPr>
              <a:stCxn id="50" idx="0"/>
              <a:endCxn id="53" idx="4"/>
            </p:cNvCxnSpPr>
            <p:nvPr>
              <p:custDataLst>
                <p:tags r:id="rId18"/>
              </p:custDataLst>
            </p:nvPr>
          </p:nvCxnSpPr>
          <p:spPr>
            <a:xfrm flipV="1">
              <a:off x="8933219" y="2245514"/>
              <a:ext cx="536044" cy="630243"/>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椭圆 52"/>
            <p:cNvSpPr/>
            <p:nvPr>
              <p:custDataLst>
                <p:tags r:id="rId19"/>
              </p:custDataLst>
            </p:nvPr>
          </p:nvSpPr>
          <p:spPr>
            <a:xfrm>
              <a:off x="8870899" y="1829179"/>
              <a:ext cx="1196727" cy="416335"/>
            </a:xfrm>
            <a:prstGeom prst="ellipse">
              <a:avLst/>
            </a:prstGeom>
            <a:solidFill>
              <a:srgbClr val="008FD4"/>
            </a:solidFill>
            <a:ln w="57150" cap="flat" cmpd="sng" algn="ctr">
              <a:solidFill>
                <a:srgbClr val="008FD4"/>
              </a:solidFill>
              <a:prstDash val="solid"/>
              <a:miter lim="800000"/>
            </a:ln>
            <a:effectLst/>
          </p:spPr>
          <p:txBody>
            <a:bodyPr lIns="0" tIns="0" rIns="0" bIns="0" rtlCol="0" anchor="ctr"/>
            <a:lstStyle/>
            <a:p>
              <a:pPr algn="ctr" defTabSz="1219200"/>
              <a:r>
                <a:rPr lang="zh-CN" altLang="en-US" sz="1865" b="1" kern="0" dirty="0">
                  <a:solidFill>
                    <a:prstClr val="white"/>
                  </a:solidFill>
                  <a:latin typeface="微软雅黑" panose="020B0503020204020204" charset="-122"/>
                  <a:ea typeface="微软雅黑" panose="020B0503020204020204" charset="-122"/>
                </a:rPr>
                <a:t>核心网</a:t>
              </a:r>
              <a:endParaRPr lang="zh-CN" altLang="en-US" sz="1865" b="1" kern="0" dirty="0">
                <a:solidFill>
                  <a:prstClr val="white"/>
                </a:solidFill>
                <a:latin typeface="微软雅黑" panose="020B0503020204020204" charset="-122"/>
                <a:ea typeface="微软雅黑" panose="020B0503020204020204" charset="-122"/>
              </a:endParaRPr>
            </a:p>
          </p:txBody>
        </p:sp>
        <p:sp>
          <p:nvSpPr>
            <p:cNvPr id="54" name="矩形 53"/>
            <p:cNvSpPr/>
            <p:nvPr>
              <p:custDataLst>
                <p:tags r:id="rId20"/>
              </p:custDataLst>
            </p:nvPr>
          </p:nvSpPr>
          <p:spPr>
            <a:xfrm>
              <a:off x="8615470" y="854755"/>
              <a:ext cx="1953580" cy="4385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ea typeface="微软雅黑" panose="020B0503020204020204" charset="-122"/>
                </a:rPr>
                <a:t>5G</a:t>
              </a:r>
              <a:r>
                <a:rPr lang="zh-CN" altLang="en-US" sz="2400" b="1" dirty="0">
                  <a:solidFill>
                    <a:prstClr val="white"/>
                  </a:solidFill>
                  <a:ea typeface="微软雅黑" panose="020B0503020204020204" charset="-122"/>
                </a:rPr>
                <a:t>网络架构</a:t>
              </a:r>
              <a:endParaRPr lang="zh-CN" altLang="en-US" sz="2400" b="1" dirty="0">
                <a:solidFill>
                  <a:prstClr val="white"/>
                </a:solidFill>
                <a:ea typeface="微软雅黑" panose="020B0503020204020204" charset="-122"/>
              </a:endParaRPr>
            </a:p>
          </p:txBody>
        </p:sp>
        <p:sp>
          <p:nvSpPr>
            <p:cNvPr id="55" name="圆角矩形 54"/>
            <p:cNvSpPr/>
            <p:nvPr>
              <p:custDataLst>
                <p:tags r:id="rId21"/>
              </p:custDataLst>
            </p:nvPr>
          </p:nvSpPr>
          <p:spPr bwMode="auto">
            <a:xfrm>
              <a:off x="7698999" y="4547865"/>
              <a:ext cx="1196727" cy="440156"/>
            </a:xfrm>
            <a:prstGeom prst="round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0" tIns="0" rIns="0" bIns="0" numCol="1" rtlCol="0" anchor="ctr" anchorCtr="0" compatLnSpc="1"/>
            <a:lstStyle/>
            <a:p>
              <a:pPr algn="ctr" defTabSz="457200"/>
              <a:r>
                <a:rPr lang="en-US" altLang="zh-CN" sz="2400" b="1" dirty="0">
                  <a:solidFill>
                    <a:prstClr val="black"/>
                  </a:solidFill>
                  <a:latin typeface="微软雅黑" panose="020B0503020204020204" charset="-122"/>
                  <a:ea typeface="微软雅黑" panose="020B0503020204020204" charset="-122"/>
                </a:rPr>
                <a:t>DU</a:t>
              </a:r>
              <a:endParaRPr lang="en-US" altLang="zh-CN" sz="2400" b="1" dirty="0">
                <a:solidFill>
                  <a:prstClr val="black"/>
                </a:solidFill>
                <a:latin typeface="微软雅黑" panose="020B0503020204020204" charset="-122"/>
                <a:ea typeface="微软雅黑" panose="020B0503020204020204" charset="-122"/>
              </a:endParaRPr>
            </a:p>
          </p:txBody>
        </p:sp>
        <p:cxnSp>
          <p:nvCxnSpPr>
            <p:cNvPr id="56" name="直线箭头连接符 88"/>
            <p:cNvCxnSpPr>
              <a:stCxn id="55" idx="0"/>
              <a:endCxn id="50" idx="2"/>
            </p:cNvCxnSpPr>
            <p:nvPr>
              <p:custDataLst>
                <p:tags r:id="rId22"/>
              </p:custDataLst>
            </p:nvPr>
          </p:nvCxnSpPr>
          <p:spPr>
            <a:xfrm flipV="1">
              <a:off x="8297363" y="3315913"/>
              <a:ext cx="635856" cy="1231952"/>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圆角矩形 56"/>
            <p:cNvSpPr/>
            <p:nvPr>
              <p:custDataLst>
                <p:tags r:id="rId23"/>
              </p:custDataLst>
            </p:nvPr>
          </p:nvSpPr>
          <p:spPr bwMode="auto">
            <a:xfrm>
              <a:off x="10253030" y="4547865"/>
              <a:ext cx="1196727" cy="440156"/>
            </a:xfrm>
            <a:prstGeom prst="round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0" tIns="0" rIns="0" bIns="0" numCol="1" rtlCol="0" anchor="ctr" anchorCtr="0" compatLnSpc="1"/>
            <a:lstStyle/>
            <a:p>
              <a:pPr algn="ctr" defTabSz="457200"/>
              <a:r>
                <a:rPr lang="en-US" altLang="zh-CN" sz="2135" b="1" dirty="0">
                  <a:solidFill>
                    <a:prstClr val="black"/>
                  </a:solidFill>
                  <a:latin typeface="微软雅黑" panose="020B0503020204020204" charset="-122"/>
                  <a:ea typeface="微软雅黑" panose="020B0503020204020204" charset="-122"/>
                </a:rPr>
                <a:t>CU+DU</a:t>
              </a:r>
              <a:endParaRPr lang="en-US" altLang="zh-CN" sz="2135" b="1" dirty="0">
                <a:solidFill>
                  <a:prstClr val="black"/>
                </a:solidFill>
                <a:latin typeface="微软雅黑" panose="020B0503020204020204" charset="-122"/>
                <a:ea typeface="微软雅黑" panose="020B0503020204020204" charset="-122"/>
              </a:endParaRPr>
            </a:p>
          </p:txBody>
        </p:sp>
        <p:cxnSp>
          <p:nvCxnSpPr>
            <p:cNvPr id="58" name="直线箭头连接符 88"/>
            <p:cNvCxnSpPr>
              <a:stCxn id="57" idx="0"/>
              <a:endCxn id="53" idx="4"/>
            </p:cNvCxnSpPr>
            <p:nvPr>
              <p:custDataLst>
                <p:tags r:id="rId24"/>
              </p:custDataLst>
            </p:nvPr>
          </p:nvCxnSpPr>
          <p:spPr>
            <a:xfrm flipH="1" flipV="1">
              <a:off x="9469263" y="2245514"/>
              <a:ext cx="1382131" cy="2302351"/>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右箭头 58"/>
            <p:cNvSpPr/>
            <p:nvPr>
              <p:custDataLst>
                <p:tags r:id="rId25"/>
              </p:custDataLst>
            </p:nvPr>
          </p:nvSpPr>
          <p:spPr>
            <a:xfrm>
              <a:off x="2547516" y="2307471"/>
              <a:ext cx="1791031" cy="1860331"/>
            </a:xfrm>
            <a:prstGeom prst="rightArrow">
              <a:avLst>
                <a:gd name="adj1" fmla="val 75424"/>
                <a:gd name="adj2" fmla="val 5000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prstClr val="white"/>
                </a:solidFill>
                <a:latin typeface="微软雅黑" panose="020B0503020204020204" charset="-122"/>
                <a:ea typeface="微软雅黑" panose="020B0503020204020204" charset="-122"/>
              </a:endParaRPr>
            </a:p>
          </p:txBody>
        </p:sp>
        <p:sp>
          <p:nvSpPr>
            <p:cNvPr id="61" name="右箭头 60"/>
            <p:cNvSpPr/>
            <p:nvPr>
              <p:custDataLst>
                <p:tags r:id="rId26"/>
              </p:custDataLst>
            </p:nvPr>
          </p:nvSpPr>
          <p:spPr>
            <a:xfrm>
              <a:off x="6280649" y="2352926"/>
              <a:ext cx="1644394" cy="1860331"/>
            </a:xfrm>
            <a:prstGeom prst="rightArrow">
              <a:avLst>
                <a:gd name="adj1" fmla="val 75424"/>
                <a:gd name="adj2" fmla="val 5000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prstClr val="white"/>
                </a:solidFill>
                <a:latin typeface="微软雅黑" panose="020B0503020204020204" charset="-122"/>
                <a:ea typeface="微软雅黑" panose="020B0503020204020204" charset="-122"/>
              </a:endParaRPr>
            </a:p>
          </p:txBody>
        </p:sp>
        <p:sp>
          <p:nvSpPr>
            <p:cNvPr id="63" name="矩形 62"/>
            <p:cNvSpPr/>
            <p:nvPr>
              <p:custDataLst>
                <p:tags r:id="rId27"/>
              </p:custDataLst>
            </p:nvPr>
          </p:nvSpPr>
          <p:spPr>
            <a:xfrm>
              <a:off x="-116676" y="6342693"/>
              <a:ext cx="12192000" cy="62097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0" tIns="60956" rIns="121900" bIns="60956" rtlCol="0" anchor="ctr"/>
            <a:lstStyle/>
            <a:p>
              <a:pPr algn="ctr">
                <a:defRPr/>
              </a:pPr>
              <a:r>
                <a:rPr lang="en-US" altLang="zh-CN" sz="2400" b="1" dirty="0">
                  <a:solidFill>
                    <a:prstClr val="white"/>
                  </a:solidFill>
                  <a:effectLst>
                    <a:outerShdw blurRad="38100" dist="38100" dir="2700000" algn="tl">
                      <a:srgbClr val="000000">
                        <a:alpha val="43137"/>
                      </a:srgbClr>
                    </a:outerShdw>
                  </a:effectLst>
                  <a:ea typeface="微软雅黑" panose="020B0503020204020204" charset="-122"/>
                </a:rPr>
                <a:t>5G</a:t>
              </a:r>
              <a:r>
                <a:rPr lang="zh-CN" altLang="en-US" sz="2400" b="1" dirty="0">
                  <a:solidFill>
                    <a:prstClr val="white"/>
                  </a:solidFill>
                  <a:effectLst>
                    <a:outerShdw blurRad="38100" dist="38100" dir="2700000" algn="tl">
                      <a:srgbClr val="000000">
                        <a:alpha val="43137"/>
                      </a:srgbClr>
                    </a:outerShdw>
                  </a:effectLst>
                  <a:ea typeface="微软雅黑" panose="020B0503020204020204" charset="-122"/>
                </a:rPr>
                <a:t>网络新架构是“变更”不是“变革”，组网场景需求的多样性迫使网络“软”化</a:t>
              </a:r>
              <a:endParaRPr lang="zh-CN" altLang="en-US" sz="2400" b="1" dirty="0">
                <a:solidFill>
                  <a:prstClr val="white"/>
                </a:solidFill>
                <a:effectLst>
                  <a:outerShdw blurRad="38100" dist="38100" dir="2700000" algn="tl">
                    <a:srgbClr val="000000">
                      <a:alpha val="43137"/>
                    </a:srgbClr>
                  </a:outerShdw>
                </a:effectLst>
                <a:ea typeface="微软雅黑" panose="020B0503020204020204" charset="-122"/>
              </a:endParaRPr>
            </a:p>
          </p:txBody>
        </p:sp>
      </p:grpSp>
      <p:sp>
        <p:nvSpPr>
          <p:cNvPr id="64" name="文本框 63"/>
          <p:cNvSpPr txBox="1"/>
          <p:nvPr>
            <p:custDataLst>
              <p:tags r:id="rId28"/>
            </p:custDataLst>
          </p:nvPr>
        </p:nvSpPr>
        <p:spPr bwMode="auto">
          <a:xfrm>
            <a:off x="3962610" y="529591"/>
            <a:ext cx="13219464" cy="583565"/>
          </a:xfrm>
          <a:prstGeom prst="rect">
            <a:avLst/>
          </a:prstGeom>
          <a:noFill/>
        </p:spPr>
        <p:txBody>
          <a:bodyPr wrap="square">
            <a:spAutoFit/>
          </a:bodyPr>
          <a:p>
            <a:pPr defTabSz="1218565">
              <a:defRPr/>
            </a:pPr>
            <a:r>
              <a:rPr lang="en-US" altLang="zh-CN" sz="3200" b="1" dirty="0">
                <a:solidFill>
                  <a:srgbClr val="0000FF"/>
                </a:solidFill>
                <a:latin typeface="微软雅黑" panose="020B0503020204020204" charset="-122"/>
                <a:ea typeface="微软雅黑" panose="020B0503020204020204" charset="-122"/>
                <a:cs typeface="Arial" panose="020B0604020202020204" pitchFamily="34" charset="0"/>
              </a:rPr>
              <a:t>5G RAN</a:t>
            </a:r>
            <a:r>
              <a:rPr lang="zh-CN" altLang="en-US" sz="3200" b="1" dirty="0">
                <a:solidFill>
                  <a:srgbClr val="0000FF"/>
                </a:solidFill>
                <a:latin typeface="微软雅黑" panose="020B0503020204020204" charset="-122"/>
                <a:ea typeface="微软雅黑" panose="020B0503020204020204" charset="-122"/>
                <a:cs typeface="Arial" panose="020B0604020202020204" pitchFamily="34" charset="0"/>
              </a:rPr>
              <a:t>架构面临重新变更</a:t>
            </a:r>
            <a:endParaRPr lang="zh-CN" altLang="en-US" sz="3200" b="1" dirty="0">
              <a:solidFill>
                <a:srgbClr val="0000FF"/>
              </a:solidFill>
              <a:latin typeface="微软雅黑" panose="020B0503020204020204" charset="-122"/>
              <a:ea typeface="微软雅黑" panose="020B0503020204020204" charset="-122"/>
              <a:cs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noGrp="1"/>
          </p:cNvSpPr>
          <p:nvPr/>
        </p:nvSpPr>
        <p:spPr>
          <a:xfrm>
            <a:off x="609601" y="457200"/>
            <a:ext cx="7610475" cy="443230"/>
          </a:xfrm>
          <a:prstGeom prst="rect">
            <a:avLst/>
          </a:prstGeom>
        </p:spPr>
        <p:txBody>
          <a:bodyPr vert="horz" wrap="square" lIns="0" tIns="13334" rIns="0" bIns="0" rtlCol="0">
            <a:spAutoFit/>
          </a:bodyPr>
          <a:lstStyle>
            <a:lvl1pPr>
              <a:defRPr sz="4800" b="0" i="0">
                <a:solidFill>
                  <a:schemeClr val="bg1"/>
                </a:solidFill>
                <a:latin typeface="微软雅黑" panose="020B0503020204020204" charset="-122"/>
                <a:ea typeface="+mj-ea"/>
                <a:cs typeface="微软雅黑" panose="020B0503020204020204" charset="-122"/>
              </a:defRPr>
            </a:lvl1pPr>
          </a:lstStyle>
          <a:p>
            <a:pPr marL="12700">
              <a:lnSpc>
                <a:spcPct val="100000"/>
              </a:lnSpc>
              <a:spcBef>
                <a:spcPts val="105"/>
              </a:spcBef>
            </a:pPr>
            <a:r>
              <a:rPr sz="2800" b="1" dirty="0">
                <a:solidFill>
                  <a:srgbClr val="0000FF"/>
                </a:solidFill>
                <a:effectLst>
                  <a:outerShdw blurRad="38100" dist="38100" dir="2700000" algn="tl">
                    <a:srgbClr val="000000">
                      <a:alpha val="43137"/>
                    </a:srgbClr>
                  </a:outerShdw>
                </a:effectLst>
                <a:latin typeface="Calibri" panose="020F0502020204030204"/>
                <a:cs typeface="Calibri" panose="020F0502020204030204"/>
              </a:rPr>
              <a:t>5G</a:t>
            </a:r>
            <a:r>
              <a:rPr sz="2800" b="1" dirty="0">
                <a:solidFill>
                  <a:srgbClr val="0000FF"/>
                </a:solidFill>
                <a:effectLst>
                  <a:outerShdw blurRad="38100" dist="38100" dir="2700000" algn="tl">
                    <a:srgbClr val="000000">
                      <a:alpha val="43137"/>
                    </a:srgbClr>
                  </a:outerShdw>
                </a:effectLst>
                <a:latin typeface="微软雅黑" panose="020B0503020204020204" charset="-122"/>
                <a:cs typeface="微软雅黑" panose="020B0503020204020204" charset="-122"/>
              </a:rPr>
              <a:t>基站重构</a:t>
            </a:r>
            <a:r>
              <a:rPr sz="2800" b="1" spc="5" dirty="0">
                <a:solidFill>
                  <a:srgbClr val="0000FF"/>
                </a:solidFill>
                <a:effectLst>
                  <a:outerShdw blurRad="38100" dist="38100" dir="2700000" algn="tl">
                    <a:srgbClr val="000000">
                      <a:alpha val="43137"/>
                    </a:srgbClr>
                  </a:outerShdw>
                </a:effectLst>
                <a:latin typeface="微软雅黑" panose="020B0503020204020204" charset="-122"/>
                <a:cs typeface="微软雅黑" panose="020B0503020204020204" charset="-122"/>
              </a:rPr>
              <a:t>为</a:t>
            </a:r>
            <a:r>
              <a:rPr sz="2800" b="1" spc="-5" dirty="0">
                <a:solidFill>
                  <a:srgbClr val="0000FF"/>
                </a:solidFill>
                <a:effectLst>
                  <a:outerShdw blurRad="38100" dist="38100" dir="2700000" algn="tl">
                    <a:srgbClr val="000000">
                      <a:alpha val="43137"/>
                    </a:srgbClr>
                  </a:outerShdw>
                </a:effectLst>
                <a:latin typeface="Calibri" panose="020F0502020204030204"/>
                <a:cs typeface="Calibri" panose="020F0502020204030204"/>
              </a:rPr>
              <a:t>CU</a:t>
            </a:r>
            <a:r>
              <a:rPr sz="2800" b="1" dirty="0">
                <a:solidFill>
                  <a:srgbClr val="0000FF"/>
                </a:solidFill>
                <a:effectLst>
                  <a:outerShdw blurRad="38100" dist="38100" dir="2700000" algn="tl">
                    <a:srgbClr val="000000">
                      <a:alpha val="43137"/>
                    </a:srgbClr>
                  </a:outerShdw>
                </a:effectLst>
                <a:latin typeface="微软雅黑" panose="020B0503020204020204" charset="-122"/>
                <a:cs typeface="微软雅黑" panose="020B0503020204020204" charset="-122"/>
              </a:rPr>
              <a:t>和</a:t>
            </a:r>
            <a:r>
              <a:rPr sz="2800" b="1" spc="-5" dirty="0">
                <a:solidFill>
                  <a:srgbClr val="0000FF"/>
                </a:solidFill>
                <a:effectLst>
                  <a:outerShdw blurRad="38100" dist="38100" dir="2700000" algn="tl">
                    <a:srgbClr val="000000">
                      <a:alpha val="43137"/>
                    </a:srgbClr>
                  </a:outerShdw>
                </a:effectLst>
                <a:latin typeface="Calibri" panose="020F0502020204030204"/>
                <a:cs typeface="Calibri" panose="020F0502020204030204"/>
              </a:rPr>
              <a:t>DU</a:t>
            </a:r>
            <a:r>
              <a:rPr sz="2800" b="1" dirty="0">
                <a:solidFill>
                  <a:srgbClr val="0000FF"/>
                </a:solidFill>
                <a:effectLst>
                  <a:outerShdw blurRad="38100" dist="38100" dir="2700000" algn="tl">
                    <a:srgbClr val="000000">
                      <a:alpha val="43137"/>
                    </a:srgbClr>
                  </a:outerShdw>
                </a:effectLst>
                <a:latin typeface="微软雅黑" panose="020B0503020204020204" charset="-122"/>
                <a:cs typeface="微软雅黑" panose="020B0503020204020204" charset="-122"/>
              </a:rPr>
              <a:t>两个逻辑网元</a:t>
            </a:r>
            <a:endParaRPr sz="2800" b="1" dirty="0">
              <a:solidFill>
                <a:srgbClr val="0000FF"/>
              </a:solidFill>
              <a:effectLst>
                <a:outerShdw blurRad="38100" dist="38100" dir="2700000" algn="tl">
                  <a:srgbClr val="000000">
                    <a:alpha val="43137"/>
                  </a:srgbClr>
                </a:outerShdw>
              </a:effectLst>
              <a:latin typeface="微软雅黑" panose="020B0503020204020204" charset="-122"/>
              <a:cs typeface="微软雅黑" panose="020B0503020204020204" charset="-122"/>
            </a:endParaRPr>
          </a:p>
        </p:txBody>
      </p:sp>
      <p:sp>
        <p:nvSpPr>
          <p:cNvPr id="13" name="object 3"/>
          <p:cNvSpPr/>
          <p:nvPr/>
        </p:nvSpPr>
        <p:spPr>
          <a:xfrm>
            <a:off x="5173683" y="1210817"/>
            <a:ext cx="411480" cy="581025"/>
          </a:xfrm>
          <a:custGeom>
            <a:avLst/>
            <a:gdLst/>
            <a:ahLst/>
            <a:cxnLst/>
            <a:rect l="l" t="t" r="r" b="b"/>
            <a:pathLst>
              <a:path w="411479" h="581025">
                <a:moveTo>
                  <a:pt x="205740" y="0"/>
                </a:moveTo>
                <a:lnTo>
                  <a:pt x="0" y="290322"/>
                </a:lnTo>
                <a:lnTo>
                  <a:pt x="205740" y="580644"/>
                </a:lnTo>
                <a:lnTo>
                  <a:pt x="411480" y="290322"/>
                </a:lnTo>
                <a:lnTo>
                  <a:pt x="205740" y="0"/>
                </a:lnTo>
                <a:close/>
              </a:path>
            </a:pathLst>
          </a:custGeom>
          <a:solidFill>
            <a:srgbClr val="006FC0"/>
          </a:solidFill>
        </p:spPr>
        <p:txBody>
          <a:bodyPr wrap="square" lIns="0" tIns="0" rIns="0" bIns="0" rtlCol="0"/>
          <a:lstStyle/>
          <a:p>
            <a:endParaRPr sz="135">
              <a:solidFill>
                <a:schemeClr val="tx1">
                  <a:lumMod val="65000"/>
                  <a:lumOff val="35000"/>
                </a:schemeClr>
              </a:solidFill>
            </a:endParaRPr>
          </a:p>
        </p:txBody>
      </p:sp>
      <p:sp>
        <p:nvSpPr>
          <p:cNvPr id="14" name="object 4"/>
          <p:cNvSpPr/>
          <p:nvPr/>
        </p:nvSpPr>
        <p:spPr>
          <a:xfrm>
            <a:off x="5201115" y="2531788"/>
            <a:ext cx="407035" cy="581025"/>
          </a:xfrm>
          <a:custGeom>
            <a:avLst/>
            <a:gdLst/>
            <a:ahLst/>
            <a:cxnLst/>
            <a:rect l="l" t="t" r="r" b="b"/>
            <a:pathLst>
              <a:path w="407035" h="581025">
                <a:moveTo>
                  <a:pt x="203453" y="0"/>
                </a:moveTo>
                <a:lnTo>
                  <a:pt x="0" y="290322"/>
                </a:lnTo>
                <a:lnTo>
                  <a:pt x="203453" y="580644"/>
                </a:lnTo>
                <a:lnTo>
                  <a:pt x="406908" y="290322"/>
                </a:lnTo>
                <a:lnTo>
                  <a:pt x="203453" y="0"/>
                </a:lnTo>
                <a:close/>
              </a:path>
            </a:pathLst>
          </a:custGeom>
          <a:solidFill>
            <a:srgbClr val="006FC0"/>
          </a:solidFill>
        </p:spPr>
        <p:txBody>
          <a:bodyPr wrap="square" lIns="0" tIns="0" rIns="0" bIns="0" rtlCol="0"/>
          <a:lstStyle/>
          <a:p>
            <a:endParaRPr sz="135">
              <a:solidFill>
                <a:schemeClr val="tx1">
                  <a:lumMod val="65000"/>
                  <a:lumOff val="35000"/>
                </a:schemeClr>
              </a:solidFill>
            </a:endParaRPr>
          </a:p>
        </p:txBody>
      </p:sp>
      <p:sp>
        <p:nvSpPr>
          <p:cNvPr id="15" name="object 5"/>
          <p:cNvSpPr/>
          <p:nvPr/>
        </p:nvSpPr>
        <p:spPr>
          <a:xfrm>
            <a:off x="5223976" y="3898476"/>
            <a:ext cx="411480" cy="581025"/>
          </a:xfrm>
          <a:custGeom>
            <a:avLst/>
            <a:gdLst/>
            <a:ahLst/>
            <a:cxnLst/>
            <a:rect l="l" t="t" r="r" b="b"/>
            <a:pathLst>
              <a:path w="411479" h="581025">
                <a:moveTo>
                  <a:pt x="205739" y="0"/>
                </a:moveTo>
                <a:lnTo>
                  <a:pt x="0" y="290322"/>
                </a:lnTo>
                <a:lnTo>
                  <a:pt x="205739" y="580644"/>
                </a:lnTo>
                <a:lnTo>
                  <a:pt x="411479" y="290322"/>
                </a:lnTo>
                <a:lnTo>
                  <a:pt x="205739" y="0"/>
                </a:lnTo>
                <a:close/>
              </a:path>
            </a:pathLst>
          </a:custGeom>
          <a:solidFill>
            <a:srgbClr val="006FC0"/>
          </a:solidFill>
        </p:spPr>
        <p:txBody>
          <a:bodyPr wrap="square" lIns="0" tIns="0" rIns="0" bIns="0" rtlCol="0"/>
          <a:lstStyle/>
          <a:p>
            <a:endParaRPr sz="135">
              <a:solidFill>
                <a:schemeClr val="tx1">
                  <a:lumMod val="65000"/>
                  <a:lumOff val="35000"/>
                </a:schemeClr>
              </a:solidFill>
            </a:endParaRPr>
          </a:p>
        </p:txBody>
      </p:sp>
      <p:sp>
        <p:nvSpPr>
          <p:cNvPr id="16" name="object 6"/>
          <p:cNvSpPr/>
          <p:nvPr/>
        </p:nvSpPr>
        <p:spPr>
          <a:xfrm>
            <a:off x="5569161" y="1496567"/>
            <a:ext cx="5439411" cy="0"/>
          </a:xfrm>
          <a:custGeom>
            <a:avLst/>
            <a:gdLst/>
            <a:ahLst/>
            <a:cxnLst/>
            <a:rect l="l" t="t" r="r" b="b"/>
            <a:pathLst>
              <a:path w="5439409">
                <a:moveTo>
                  <a:pt x="0" y="0"/>
                </a:moveTo>
                <a:lnTo>
                  <a:pt x="5439156" y="0"/>
                </a:lnTo>
              </a:path>
            </a:pathLst>
          </a:custGeom>
          <a:ln w="13716">
            <a:solidFill>
              <a:srgbClr val="0F243E"/>
            </a:solidFill>
          </a:ln>
        </p:spPr>
        <p:txBody>
          <a:bodyPr wrap="square" lIns="0" tIns="0" rIns="0" bIns="0" rtlCol="0"/>
          <a:lstStyle/>
          <a:p>
            <a:endParaRPr sz="135">
              <a:solidFill>
                <a:schemeClr val="tx1">
                  <a:lumMod val="65000"/>
                  <a:lumOff val="35000"/>
                </a:schemeClr>
              </a:solidFill>
            </a:endParaRPr>
          </a:p>
        </p:txBody>
      </p:sp>
      <p:sp>
        <p:nvSpPr>
          <p:cNvPr id="17" name="object 7"/>
          <p:cNvSpPr/>
          <p:nvPr/>
        </p:nvSpPr>
        <p:spPr>
          <a:xfrm>
            <a:off x="5585290" y="4343358"/>
            <a:ext cx="5528945" cy="0"/>
          </a:xfrm>
          <a:custGeom>
            <a:avLst/>
            <a:gdLst/>
            <a:ahLst/>
            <a:cxnLst/>
            <a:rect l="l" t="t" r="r" b="b"/>
            <a:pathLst>
              <a:path w="5528945">
                <a:moveTo>
                  <a:pt x="0" y="0"/>
                </a:moveTo>
                <a:lnTo>
                  <a:pt x="5528437" y="0"/>
                </a:lnTo>
              </a:path>
            </a:pathLst>
          </a:custGeom>
          <a:ln w="13716">
            <a:solidFill>
              <a:srgbClr val="0F243E"/>
            </a:solidFill>
          </a:ln>
        </p:spPr>
        <p:txBody>
          <a:bodyPr wrap="square" lIns="0" tIns="0" rIns="0" bIns="0" rtlCol="0"/>
          <a:lstStyle/>
          <a:p>
            <a:endParaRPr sz="135">
              <a:solidFill>
                <a:schemeClr val="tx1">
                  <a:lumMod val="65000"/>
                  <a:lumOff val="35000"/>
                </a:schemeClr>
              </a:solidFill>
            </a:endParaRPr>
          </a:p>
        </p:txBody>
      </p:sp>
      <p:sp>
        <p:nvSpPr>
          <p:cNvPr id="18" name="object 8"/>
          <p:cNvSpPr/>
          <p:nvPr/>
        </p:nvSpPr>
        <p:spPr>
          <a:xfrm>
            <a:off x="355600" y="1078230"/>
            <a:ext cx="4518025" cy="5282565"/>
          </a:xfrm>
          <a:prstGeom prst="rect">
            <a:avLst/>
          </a:prstGeom>
          <a:blipFill>
            <a:blip r:embed="rId1" cstate="print"/>
            <a:stretch>
              <a:fillRect/>
            </a:stretch>
          </a:blipFill>
        </p:spPr>
        <p:txBody>
          <a:bodyPr wrap="square" lIns="0" tIns="0" rIns="0" bIns="0" rtlCol="0"/>
          <a:lstStyle/>
          <a:p>
            <a:endParaRPr sz="135">
              <a:solidFill>
                <a:schemeClr val="tx1">
                  <a:lumMod val="65000"/>
                  <a:lumOff val="35000"/>
                </a:schemeClr>
              </a:solidFill>
            </a:endParaRPr>
          </a:p>
        </p:txBody>
      </p:sp>
      <p:sp>
        <p:nvSpPr>
          <p:cNvPr id="19" name="object 9"/>
          <p:cNvSpPr/>
          <p:nvPr/>
        </p:nvSpPr>
        <p:spPr>
          <a:xfrm>
            <a:off x="2991485" y="2800859"/>
            <a:ext cx="1842771" cy="1911351"/>
          </a:xfrm>
          <a:custGeom>
            <a:avLst/>
            <a:gdLst/>
            <a:ahLst/>
            <a:cxnLst/>
            <a:rect l="l" t="t" r="r" b="b"/>
            <a:pathLst>
              <a:path w="1842770" h="1911350">
                <a:moveTo>
                  <a:pt x="0" y="307086"/>
                </a:moveTo>
                <a:lnTo>
                  <a:pt x="3330" y="261719"/>
                </a:lnTo>
                <a:lnTo>
                  <a:pt x="13006" y="218415"/>
                </a:lnTo>
                <a:lnTo>
                  <a:pt x="28550" y="177649"/>
                </a:lnTo>
                <a:lnTo>
                  <a:pt x="49487" y="139898"/>
                </a:lnTo>
                <a:lnTo>
                  <a:pt x="75341" y="105636"/>
                </a:lnTo>
                <a:lnTo>
                  <a:pt x="105636" y="75341"/>
                </a:lnTo>
                <a:lnTo>
                  <a:pt x="139898" y="49487"/>
                </a:lnTo>
                <a:lnTo>
                  <a:pt x="177649" y="28550"/>
                </a:lnTo>
                <a:lnTo>
                  <a:pt x="218415" y="13006"/>
                </a:lnTo>
                <a:lnTo>
                  <a:pt x="261719" y="3330"/>
                </a:lnTo>
                <a:lnTo>
                  <a:pt x="307086" y="0"/>
                </a:lnTo>
                <a:lnTo>
                  <a:pt x="1535429" y="0"/>
                </a:lnTo>
                <a:lnTo>
                  <a:pt x="1580796" y="3330"/>
                </a:lnTo>
                <a:lnTo>
                  <a:pt x="1624100" y="13006"/>
                </a:lnTo>
                <a:lnTo>
                  <a:pt x="1664866" y="28550"/>
                </a:lnTo>
                <a:lnTo>
                  <a:pt x="1702617" y="49487"/>
                </a:lnTo>
                <a:lnTo>
                  <a:pt x="1736879" y="75341"/>
                </a:lnTo>
                <a:lnTo>
                  <a:pt x="1767174" y="105636"/>
                </a:lnTo>
                <a:lnTo>
                  <a:pt x="1793028" y="139898"/>
                </a:lnTo>
                <a:lnTo>
                  <a:pt x="1813965" y="177649"/>
                </a:lnTo>
                <a:lnTo>
                  <a:pt x="1829509" y="218415"/>
                </a:lnTo>
                <a:lnTo>
                  <a:pt x="1839185" y="261719"/>
                </a:lnTo>
                <a:lnTo>
                  <a:pt x="1842515" y="307086"/>
                </a:lnTo>
                <a:lnTo>
                  <a:pt x="1842515" y="1604010"/>
                </a:lnTo>
                <a:lnTo>
                  <a:pt x="1839185" y="1649376"/>
                </a:lnTo>
                <a:lnTo>
                  <a:pt x="1829509" y="1692680"/>
                </a:lnTo>
                <a:lnTo>
                  <a:pt x="1813965" y="1733446"/>
                </a:lnTo>
                <a:lnTo>
                  <a:pt x="1793028" y="1771197"/>
                </a:lnTo>
                <a:lnTo>
                  <a:pt x="1767174" y="1805459"/>
                </a:lnTo>
                <a:lnTo>
                  <a:pt x="1736879" y="1835754"/>
                </a:lnTo>
                <a:lnTo>
                  <a:pt x="1702617" y="1861608"/>
                </a:lnTo>
                <a:lnTo>
                  <a:pt x="1664866" y="1882545"/>
                </a:lnTo>
                <a:lnTo>
                  <a:pt x="1624100" y="1898089"/>
                </a:lnTo>
                <a:lnTo>
                  <a:pt x="1580796" y="1907765"/>
                </a:lnTo>
                <a:lnTo>
                  <a:pt x="1535429" y="1911095"/>
                </a:lnTo>
                <a:lnTo>
                  <a:pt x="307086" y="1911095"/>
                </a:lnTo>
                <a:lnTo>
                  <a:pt x="261719" y="1907765"/>
                </a:lnTo>
                <a:lnTo>
                  <a:pt x="218415" y="1898089"/>
                </a:lnTo>
                <a:lnTo>
                  <a:pt x="177649" y="1882545"/>
                </a:lnTo>
                <a:lnTo>
                  <a:pt x="139898" y="1861608"/>
                </a:lnTo>
                <a:lnTo>
                  <a:pt x="105636" y="1835754"/>
                </a:lnTo>
                <a:lnTo>
                  <a:pt x="75341" y="1805459"/>
                </a:lnTo>
                <a:lnTo>
                  <a:pt x="49487" y="1771197"/>
                </a:lnTo>
                <a:lnTo>
                  <a:pt x="28550" y="1733446"/>
                </a:lnTo>
                <a:lnTo>
                  <a:pt x="13006" y="1692680"/>
                </a:lnTo>
                <a:lnTo>
                  <a:pt x="3330" y="1649376"/>
                </a:lnTo>
                <a:lnTo>
                  <a:pt x="0" y="1604010"/>
                </a:lnTo>
                <a:lnTo>
                  <a:pt x="0" y="307086"/>
                </a:lnTo>
                <a:close/>
              </a:path>
            </a:pathLst>
          </a:custGeom>
          <a:ln w="18288">
            <a:solidFill>
              <a:srgbClr val="FF0000"/>
            </a:solidFill>
            <a:prstDash val="sysDash"/>
          </a:ln>
        </p:spPr>
        <p:txBody>
          <a:bodyPr wrap="square" lIns="0" tIns="0" rIns="0" bIns="0" rtlCol="0"/>
          <a:lstStyle/>
          <a:p>
            <a:endParaRPr sz="135">
              <a:solidFill>
                <a:schemeClr val="tx1">
                  <a:lumMod val="65000"/>
                  <a:lumOff val="35000"/>
                </a:schemeClr>
              </a:solidFill>
            </a:endParaRPr>
          </a:p>
        </p:txBody>
      </p:sp>
      <p:sp>
        <p:nvSpPr>
          <p:cNvPr id="21" name="object 11"/>
          <p:cNvSpPr txBox="1"/>
          <p:nvPr/>
        </p:nvSpPr>
        <p:spPr>
          <a:xfrm>
            <a:off x="5638800" y="1143000"/>
            <a:ext cx="6101715" cy="5086985"/>
          </a:xfrm>
          <a:prstGeom prst="rect">
            <a:avLst/>
          </a:prstGeom>
        </p:spPr>
        <p:txBody>
          <a:bodyPr vert="horz" wrap="square" lIns="0" tIns="15874" rIns="0" bIns="0" rtlCol="0">
            <a:spAutoFit/>
          </a:bodyPr>
          <a:lstStyle/>
          <a:p>
            <a:pPr marL="21590">
              <a:lnSpc>
                <a:spcPct val="90000"/>
              </a:lnSpc>
              <a:spcBef>
                <a:spcPts val="125"/>
              </a:spcBef>
            </a:pPr>
            <a:r>
              <a:rPr sz="2400" b="1" dirty="0">
                <a:solidFill>
                  <a:schemeClr val="tx1">
                    <a:lumMod val="65000"/>
                    <a:lumOff val="35000"/>
                  </a:schemeClr>
                </a:solidFill>
                <a:latin typeface="Calibri" panose="020F0502020204030204"/>
                <a:cs typeface="Calibri" panose="020F0502020204030204"/>
              </a:rPr>
              <a:t>5G</a:t>
            </a:r>
            <a:r>
              <a:rPr sz="2400" b="1" spc="15" dirty="0">
                <a:solidFill>
                  <a:schemeClr val="tx1">
                    <a:lumMod val="65000"/>
                    <a:lumOff val="35000"/>
                  </a:schemeClr>
                </a:solidFill>
                <a:latin typeface="微软雅黑" panose="020B0503020204020204" charset="-122"/>
                <a:cs typeface="微软雅黑" panose="020B0503020204020204" charset="-122"/>
              </a:rPr>
              <a:t>的基站功能重构：</a:t>
            </a:r>
            <a:endParaRPr sz="2400">
              <a:solidFill>
                <a:schemeClr val="tx1">
                  <a:lumMod val="65000"/>
                  <a:lumOff val="35000"/>
                </a:schemeClr>
              </a:solidFill>
              <a:latin typeface="微软雅黑" panose="020B0503020204020204" charset="-122"/>
              <a:cs typeface="微软雅黑" panose="020B0503020204020204" charset="-122"/>
            </a:endParaRPr>
          </a:p>
          <a:p>
            <a:pPr>
              <a:lnSpc>
                <a:spcPct val="90000"/>
              </a:lnSpc>
              <a:spcBef>
                <a:spcPts val="25"/>
              </a:spcBef>
            </a:pPr>
            <a:endParaRPr sz="1600">
              <a:solidFill>
                <a:schemeClr val="tx1">
                  <a:lumMod val="65000"/>
                  <a:lumOff val="35000"/>
                </a:schemeClr>
              </a:solidFill>
              <a:latin typeface="微软雅黑" panose="020B0503020204020204" charset="-122"/>
              <a:cs typeface="微软雅黑" panose="020B0503020204020204" charset="-122"/>
            </a:endParaRPr>
          </a:p>
          <a:p>
            <a:pPr marL="16510">
              <a:lnSpc>
                <a:spcPct val="90000"/>
              </a:lnSpc>
            </a:pPr>
            <a:r>
              <a:rPr sz="1800" spc="10" dirty="0">
                <a:solidFill>
                  <a:schemeClr val="tx1">
                    <a:lumMod val="65000"/>
                    <a:lumOff val="35000"/>
                  </a:schemeClr>
                </a:solidFill>
                <a:latin typeface="Calibri" panose="020F0502020204030204"/>
                <a:cs typeface="Calibri" panose="020F0502020204030204"/>
              </a:rPr>
              <a:t>5G</a:t>
            </a:r>
            <a:r>
              <a:rPr sz="1800" spc="30" dirty="0">
                <a:solidFill>
                  <a:schemeClr val="tx1">
                    <a:lumMod val="65000"/>
                    <a:lumOff val="35000"/>
                  </a:schemeClr>
                </a:solidFill>
                <a:latin typeface="微软雅黑" panose="020B0503020204020204" charset="-122"/>
                <a:cs typeface="微软雅黑" panose="020B0503020204020204" charset="-122"/>
              </a:rPr>
              <a:t>的基站功能重构</a:t>
            </a:r>
            <a:r>
              <a:rPr sz="1800" spc="35" dirty="0">
                <a:solidFill>
                  <a:schemeClr val="tx1">
                    <a:lumMod val="65000"/>
                    <a:lumOff val="35000"/>
                  </a:schemeClr>
                </a:solidFill>
                <a:latin typeface="微软雅黑" panose="020B0503020204020204" charset="-122"/>
                <a:cs typeface="微软雅黑" panose="020B0503020204020204" charset="-122"/>
              </a:rPr>
              <a:t>为</a:t>
            </a:r>
            <a:r>
              <a:rPr sz="1800" spc="20" dirty="0">
                <a:solidFill>
                  <a:schemeClr val="tx1">
                    <a:lumMod val="65000"/>
                    <a:lumOff val="35000"/>
                  </a:schemeClr>
                </a:solidFill>
                <a:latin typeface="Calibri" panose="020F0502020204030204"/>
                <a:cs typeface="Calibri" panose="020F0502020204030204"/>
              </a:rPr>
              <a:t>CU</a:t>
            </a:r>
            <a:r>
              <a:rPr sz="1800" spc="30" dirty="0">
                <a:solidFill>
                  <a:schemeClr val="tx1">
                    <a:lumMod val="65000"/>
                    <a:lumOff val="35000"/>
                  </a:schemeClr>
                </a:solidFill>
                <a:latin typeface="微软雅黑" panose="020B0503020204020204" charset="-122"/>
                <a:cs typeface="微软雅黑" panose="020B0503020204020204" charset="-122"/>
              </a:rPr>
              <a:t>和</a:t>
            </a:r>
            <a:r>
              <a:rPr sz="1800" spc="30" dirty="0">
                <a:solidFill>
                  <a:schemeClr val="tx1">
                    <a:lumMod val="65000"/>
                    <a:lumOff val="35000"/>
                  </a:schemeClr>
                </a:solidFill>
                <a:latin typeface="Calibri" panose="020F0502020204030204"/>
                <a:cs typeface="Calibri" panose="020F0502020204030204"/>
              </a:rPr>
              <a:t>DU</a:t>
            </a:r>
            <a:r>
              <a:rPr sz="1800" spc="60" dirty="0">
                <a:solidFill>
                  <a:schemeClr val="tx1">
                    <a:lumMod val="65000"/>
                    <a:lumOff val="35000"/>
                  </a:schemeClr>
                </a:solidFill>
                <a:latin typeface="微软雅黑" panose="020B0503020204020204" charset="-122"/>
                <a:cs typeface="微软雅黑" panose="020B0503020204020204" charset="-122"/>
              </a:rPr>
              <a:t>两</a:t>
            </a:r>
            <a:r>
              <a:rPr sz="1800" spc="30" dirty="0">
                <a:solidFill>
                  <a:schemeClr val="tx1">
                    <a:lumMod val="65000"/>
                    <a:lumOff val="35000"/>
                  </a:schemeClr>
                </a:solidFill>
                <a:latin typeface="微软雅黑" panose="020B0503020204020204" charset="-122"/>
                <a:cs typeface="微软雅黑" panose="020B0503020204020204" charset="-122"/>
              </a:rPr>
              <a:t>个功</a:t>
            </a:r>
            <a:r>
              <a:rPr sz="1800" spc="60" dirty="0">
                <a:solidFill>
                  <a:schemeClr val="tx1">
                    <a:lumMod val="65000"/>
                    <a:lumOff val="35000"/>
                  </a:schemeClr>
                </a:solidFill>
                <a:latin typeface="微软雅黑" panose="020B0503020204020204" charset="-122"/>
                <a:cs typeface="微软雅黑" panose="020B0503020204020204" charset="-122"/>
              </a:rPr>
              <a:t>能</a:t>
            </a:r>
            <a:r>
              <a:rPr sz="1800" spc="30" dirty="0">
                <a:solidFill>
                  <a:schemeClr val="tx1">
                    <a:lumMod val="65000"/>
                    <a:lumOff val="35000"/>
                  </a:schemeClr>
                </a:solidFill>
                <a:latin typeface="微软雅黑" panose="020B0503020204020204" charset="-122"/>
                <a:cs typeface="微软雅黑" panose="020B0503020204020204" charset="-122"/>
              </a:rPr>
              <a:t>实</a:t>
            </a:r>
            <a:r>
              <a:rPr sz="1800" spc="60" dirty="0">
                <a:solidFill>
                  <a:schemeClr val="tx1">
                    <a:lumMod val="65000"/>
                    <a:lumOff val="35000"/>
                  </a:schemeClr>
                </a:solidFill>
                <a:latin typeface="微软雅黑" panose="020B0503020204020204" charset="-122"/>
                <a:cs typeface="微软雅黑" panose="020B0503020204020204" charset="-122"/>
              </a:rPr>
              <a:t>体</a:t>
            </a:r>
            <a:r>
              <a:rPr sz="1800" spc="35" dirty="0">
                <a:solidFill>
                  <a:schemeClr val="tx1">
                    <a:lumMod val="65000"/>
                    <a:lumOff val="35000"/>
                  </a:schemeClr>
                </a:solidFill>
                <a:latin typeface="微软雅黑" panose="020B0503020204020204" charset="-122"/>
                <a:cs typeface="微软雅黑" panose="020B0503020204020204" charset="-122"/>
              </a:rPr>
              <a:t>。</a:t>
            </a:r>
            <a:r>
              <a:rPr sz="1800" spc="20" dirty="0">
                <a:solidFill>
                  <a:schemeClr val="tx1">
                    <a:lumMod val="65000"/>
                    <a:lumOff val="35000"/>
                  </a:schemeClr>
                </a:solidFill>
                <a:latin typeface="Calibri" panose="020F0502020204030204"/>
                <a:cs typeface="Calibri" panose="020F0502020204030204"/>
              </a:rPr>
              <a:t>CU</a:t>
            </a:r>
            <a:r>
              <a:rPr sz="1800" spc="65" dirty="0">
                <a:solidFill>
                  <a:schemeClr val="tx1">
                    <a:lumMod val="65000"/>
                    <a:lumOff val="35000"/>
                  </a:schemeClr>
                </a:solidFill>
                <a:latin typeface="微软雅黑" panose="020B0503020204020204" charset="-122"/>
                <a:cs typeface="微软雅黑" panose="020B0503020204020204" charset="-122"/>
              </a:rPr>
              <a:t>与</a:t>
            </a:r>
            <a:r>
              <a:rPr sz="1800" spc="30" dirty="0">
                <a:solidFill>
                  <a:schemeClr val="tx1">
                    <a:lumMod val="65000"/>
                    <a:lumOff val="35000"/>
                  </a:schemeClr>
                </a:solidFill>
                <a:latin typeface="Calibri" panose="020F0502020204030204"/>
                <a:cs typeface="Calibri" panose="020F0502020204030204"/>
              </a:rPr>
              <a:t>DU</a:t>
            </a:r>
            <a:r>
              <a:rPr sz="1800" spc="30" dirty="0">
                <a:solidFill>
                  <a:schemeClr val="tx1">
                    <a:lumMod val="65000"/>
                    <a:lumOff val="35000"/>
                  </a:schemeClr>
                </a:solidFill>
                <a:latin typeface="微软雅黑" panose="020B0503020204020204" charset="-122"/>
                <a:cs typeface="微软雅黑" panose="020B0503020204020204" charset="-122"/>
              </a:rPr>
              <a:t>功能</a:t>
            </a:r>
            <a:endParaRPr sz="1800">
              <a:solidFill>
                <a:schemeClr val="tx1">
                  <a:lumMod val="65000"/>
                  <a:lumOff val="35000"/>
                </a:schemeClr>
              </a:solidFill>
              <a:latin typeface="微软雅黑" panose="020B0503020204020204" charset="-122"/>
              <a:cs typeface="微软雅黑" panose="020B0503020204020204" charset="-122"/>
            </a:endParaRPr>
          </a:p>
          <a:p>
            <a:pPr marL="16510">
              <a:lnSpc>
                <a:spcPct val="90000"/>
              </a:lnSpc>
              <a:spcBef>
                <a:spcPts val="1020"/>
              </a:spcBef>
            </a:pPr>
            <a:r>
              <a:rPr sz="1800" spc="30" dirty="0">
                <a:solidFill>
                  <a:schemeClr val="tx1">
                    <a:lumMod val="65000"/>
                    <a:lumOff val="35000"/>
                  </a:schemeClr>
                </a:solidFill>
                <a:latin typeface="微软雅黑" panose="020B0503020204020204" charset="-122"/>
                <a:cs typeface="微软雅黑" panose="020B0503020204020204" charset="-122"/>
              </a:rPr>
              <a:t>的切分以处理内容的实时</a:t>
            </a:r>
            <a:r>
              <a:rPr sz="1800" spc="65" dirty="0">
                <a:solidFill>
                  <a:schemeClr val="tx1">
                    <a:lumMod val="65000"/>
                    <a:lumOff val="35000"/>
                  </a:schemeClr>
                </a:solidFill>
                <a:latin typeface="微软雅黑" panose="020B0503020204020204" charset="-122"/>
                <a:cs typeface="微软雅黑" panose="020B0503020204020204" charset="-122"/>
              </a:rPr>
              <a:t>性</a:t>
            </a:r>
            <a:r>
              <a:rPr sz="1800" spc="30" dirty="0">
                <a:solidFill>
                  <a:schemeClr val="tx1">
                    <a:lumMod val="65000"/>
                    <a:lumOff val="35000"/>
                  </a:schemeClr>
                </a:solidFill>
                <a:latin typeface="微软雅黑" panose="020B0503020204020204" charset="-122"/>
                <a:cs typeface="微软雅黑" panose="020B0503020204020204" charset="-122"/>
              </a:rPr>
              <a:t>进</a:t>
            </a:r>
            <a:r>
              <a:rPr sz="1800" spc="65" dirty="0">
                <a:solidFill>
                  <a:schemeClr val="tx1">
                    <a:lumMod val="65000"/>
                    <a:lumOff val="35000"/>
                  </a:schemeClr>
                </a:solidFill>
                <a:latin typeface="微软雅黑" panose="020B0503020204020204" charset="-122"/>
                <a:cs typeface="微软雅黑" panose="020B0503020204020204" charset="-122"/>
              </a:rPr>
              <a:t>行</a:t>
            </a:r>
            <a:r>
              <a:rPr sz="1800" spc="30" dirty="0">
                <a:solidFill>
                  <a:schemeClr val="tx1">
                    <a:lumMod val="65000"/>
                    <a:lumOff val="35000"/>
                  </a:schemeClr>
                </a:solidFill>
                <a:latin typeface="微软雅黑" panose="020B0503020204020204" charset="-122"/>
                <a:cs typeface="微软雅黑" panose="020B0503020204020204" charset="-122"/>
              </a:rPr>
              <a:t>区</a:t>
            </a:r>
            <a:r>
              <a:rPr sz="1800" spc="65" dirty="0">
                <a:solidFill>
                  <a:schemeClr val="tx1">
                    <a:lumMod val="65000"/>
                    <a:lumOff val="35000"/>
                  </a:schemeClr>
                </a:solidFill>
                <a:latin typeface="微软雅黑" panose="020B0503020204020204" charset="-122"/>
                <a:cs typeface="微软雅黑" panose="020B0503020204020204" charset="-122"/>
              </a:rPr>
              <a:t>分</a:t>
            </a:r>
            <a:r>
              <a:rPr sz="1800" spc="35" dirty="0">
                <a:solidFill>
                  <a:schemeClr val="tx1">
                    <a:lumMod val="65000"/>
                    <a:lumOff val="35000"/>
                  </a:schemeClr>
                </a:solidFill>
                <a:latin typeface="微软雅黑" panose="020B0503020204020204" charset="-122"/>
                <a:cs typeface="微软雅黑" panose="020B0503020204020204" charset="-122"/>
              </a:rPr>
              <a:t>。</a:t>
            </a:r>
            <a:endParaRPr sz="1800">
              <a:solidFill>
                <a:schemeClr val="tx1">
                  <a:lumMod val="65000"/>
                  <a:lumOff val="35000"/>
                </a:schemeClr>
              </a:solidFill>
              <a:latin typeface="微软雅黑" panose="020B0503020204020204" charset="-122"/>
              <a:cs typeface="微软雅黑" panose="020B0503020204020204" charset="-122"/>
            </a:endParaRPr>
          </a:p>
          <a:p>
            <a:pPr marL="12700">
              <a:lnSpc>
                <a:spcPct val="90000"/>
              </a:lnSpc>
              <a:spcBef>
                <a:spcPts val="1320"/>
              </a:spcBef>
              <a:tabLst>
                <a:tab pos="5535295" algn="l"/>
              </a:tabLst>
            </a:pPr>
            <a:r>
              <a:rPr sz="2400" b="1" spc="5" dirty="0">
                <a:solidFill>
                  <a:schemeClr val="tx1">
                    <a:lumMod val="65000"/>
                    <a:lumOff val="35000"/>
                  </a:schemeClr>
                </a:solidFill>
                <a:uFill>
                  <a:solidFill>
                    <a:srgbClr val="0F243E"/>
                  </a:solidFill>
                </a:uFill>
                <a:latin typeface="Arial" panose="020B0604020202020204"/>
                <a:cs typeface="Arial" panose="020B0604020202020204"/>
              </a:rPr>
              <a:t> </a:t>
            </a:r>
            <a:r>
              <a:rPr sz="2400" b="1" spc="-225" dirty="0">
                <a:solidFill>
                  <a:srgbClr val="0000FF"/>
                </a:solidFill>
                <a:uFill>
                  <a:solidFill>
                    <a:srgbClr val="0F243E"/>
                  </a:solidFill>
                </a:uFill>
                <a:latin typeface="Arial" panose="020B0604020202020204"/>
                <a:cs typeface="Arial" panose="020B0604020202020204"/>
              </a:rPr>
              <a:t> </a:t>
            </a:r>
            <a:r>
              <a:rPr sz="2400" b="1" spc="25" dirty="0">
                <a:solidFill>
                  <a:srgbClr val="0000FF"/>
                </a:solidFill>
                <a:uFill>
                  <a:solidFill>
                    <a:srgbClr val="0F243E"/>
                  </a:solidFill>
                </a:uFill>
                <a:latin typeface="Arial" panose="020B0604020202020204"/>
                <a:cs typeface="Arial" panose="020B0604020202020204"/>
              </a:rPr>
              <a:t>CU</a:t>
            </a:r>
            <a:r>
              <a:rPr lang="zh-CN" sz="2400" b="1" spc="25" dirty="0">
                <a:solidFill>
                  <a:srgbClr val="0000FF"/>
                </a:solidFill>
                <a:uFill>
                  <a:solidFill>
                    <a:srgbClr val="0F243E"/>
                  </a:solidFill>
                </a:uFill>
                <a:latin typeface="Arial" panose="020B0604020202020204"/>
                <a:cs typeface="Arial" panose="020B0604020202020204"/>
              </a:rPr>
              <a:t>（集中控制单元）</a:t>
            </a:r>
            <a:endParaRPr sz="2400">
              <a:solidFill>
                <a:srgbClr val="0000FF"/>
              </a:solidFill>
              <a:latin typeface="微软雅黑" panose="020B0503020204020204" charset="-122"/>
              <a:cs typeface="微软雅黑" panose="020B0503020204020204" charset="-122"/>
            </a:endParaRPr>
          </a:p>
          <a:p>
            <a:pPr marL="100330">
              <a:lnSpc>
                <a:spcPct val="100000"/>
              </a:lnSpc>
              <a:spcBef>
                <a:spcPts val="1565"/>
              </a:spcBef>
            </a:pPr>
            <a:r>
              <a:rPr sz="1800" spc="5" dirty="0">
                <a:solidFill>
                  <a:schemeClr val="tx1">
                    <a:lumMod val="65000"/>
                    <a:lumOff val="35000"/>
                  </a:schemeClr>
                </a:solidFill>
                <a:latin typeface="Calibri" panose="020F0502020204030204"/>
                <a:cs typeface="Calibri" panose="020F0502020204030204"/>
              </a:rPr>
              <a:t>CU(Centralized</a:t>
            </a:r>
            <a:r>
              <a:rPr sz="1800" spc="80" dirty="0">
                <a:solidFill>
                  <a:schemeClr val="tx1">
                    <a:lumMod val="65000"/>
                    <a:lumOff val="35000"/>
                  </a:schemeClr>
                </a:solidFill>
                <a:latin typeface="Calibri" panose="020F0502020204030204"/>
                <a:cs typeface="Calibri" panose="020F0502020204030204"/>
              </a:rPr>
              <a:t> </a:t>
            </a:r>
            <a:r>
              <a:rPr sz="1800" spc="20" dirty="0">
                <a:solidFill>
                  <a:schemeClr val="tx1">
                    <a:lumMod val="65000"/>
                    <a:lumOff val="35000"/>
                  </a:schemeClr>
                </a:solidFill>
                <a:latin typeface="Calibri" panose="020F0502020204030204"/>
                <a:cs typeface="Calibri" panose="020F0502020204030204"/>
              </a:rPr>
              <a:t>Unit)</a:t>
            </a:r>
            <a:r>
              <a:rPr sz="1800" spc="20" dirty="0">
                <a:solidFill>
                  <a:schemeClr val="tx1">
                    <a:lumMod val="65000"/>
                    <a:lumOff val="35000"/>
                  </a:schemeClr>
                </a:solidFill>
                <a:latin typeface="微软雅黑" panose="020B0503020204020204" charset="-122"/>
                <a:cs typeface="微软雅黑" panose="020B0503020204020204" charset="-122"/>
              </a:rPr>
              <a:t>：</a:t>
            </a:r>
            <a:r>
              <a:rPr sz="1800" spc="30" dirty="0">
                <a:solidFill>
                  <a:schemeClr val="tx1">
                    <a:lumMod val="65000"/>
                    <a:lumOff val="35000"/>
                  </a:schemeClr>
                </a:solidFill>
                <a:latin typeface="微软雅黑" panose="020B0503020204020204" charset="-122"/>
                <a:cs typeface="微软雅黑" panose="020B0503020204020204" charset="-122"/>
              </a:rPr>
              <a:t>主</a:t>
            </a:r>
            <a:r>
              <a:rPr sz="1800" spc="60" dirty="0">
                <a:solidFill>
                  <a:schemeClr val="tx1">
                    <a:lumMod val="65000"/>
                    <a:lumOff val="35000"/>
                  </a:schemeClr>
                </a:solidFill>
                <a:latin typeface="微软雅黑" panose="020B0503020204020204" charset="-122"/>
                <a:cs typeface="微软雅黑" panose="020B0503020204020204" charset="-122"/>
              </a:rPr>
              <a:t>要</a:t>
            </a:r>
            <a:r>
              <a:rPr sz="1800" spc="30" dirty="0">
                <a:solidFill>
                  <a:schemeClr val="tx1">
                    <a:lumMod val="65000"/>
                    <a:lumOff val="35000"/>
                  </a:schemeClr>
                </a:solidFill>
                <a:latin typeface="微软雅黑" panose="020B0503020204020204" charset="-122"/>
                <a:cs typeface="微软雅黑" panose="020B0503020204020204" charset="-122"/>
              </a:rPr>
              <a:t>包</a:t>
            </a:r>
            <a:r>
              <a:rPr sz="1800" spc="35" dirty="0">
                <a:solidFill>
                  <a:schemeClr val="tx1">
                    <a:lumMod val="65000"/>
                    <a:lumOff val="35000"/>
                  </a:schemeClr>
                </a:solidFill>
                <a:latin typeface="微软雅黑" panose="020B0503020204020204" charset="-122"/>
                <a:cs typeface="微软雅黑" panose="020B0503020204020204" charset="-122"/>
              </a:rPr>
              <a:t>括</a:t>
            </a:r>
            <a:r>
              <a:rPr sz="1800" b="1" spc="60" dirty="0">
                <a:solidFill>
                  <a:srgbClr val="0000FF"/>
                </a:solidFill>
                <a:latin typeface="微软雅黑" panose="020B0503020204020204" charset="-122"/>
                <a:cs typeface="微软雅黑" panose="020B0503020204020204" charset="-122"/>
              </a:rPr>
              <a:t>非</a:t>
            </a:r>
            <a:r>
              <a:rPr sz="1800" b="1" spc="30" dirty="0">
                <a:solidFill>
                  <a:srgbClr val="0000FF"/>
                </a:solidFill>
                <a:latin typeface="微软雅黑" panose="020B0503020204020204" charset="-122"/>
                <a:cs typeface="微软雅黑" panose="020B0503020204020204" charset="-122"/>
              </a:rPr>
              <a:t>实</a:t>
            </a:r>
            <a:r>
              <a:rPr sz="1800" b="1" spc="65" dirty="0">
                <a:solidFill>
                  <a:srgbClr val="0000FF"/>
                </a:solidFill>
                <a:latin typeface="微软雅黑" panose="020B0503020204020204" charset="-122"/>
                <a:cs typeface="微软雅黑" panose="020B0503020204020204" charset="-122"/>
              </a:rPr>
              <a:t>时</a:t>
            </a:r>
            <a:r>
              <a:rPr sz="1800" spc="30" dirty="0">
                <a:solidFill>
                  <a:schemeClr val="tx1">
                    <a:lumMod val="65000"/>
                    <a:lumOff val="35000"/>
                  </a:schemeClr>
                </a:solidFill>
                <a:latin typeface="微软雅黑" panose="020B0503020204020204" charset="-122"/>
                <a:cs typeface="微软雅黑" panose="020B0503020204020204" charset="-122"/>
              </a:rPr>
              <a:t>的</a:t>
            </a:r>
            <a:r>
              <a:rPr sz="1800" spc="60" dirty="0">
                <a:solidFill>
                  <a:schemeClr val="tx1">
                    <a:lumMod val="65000"/>
                    <a:lumOff val="35000"/>
                  </a:schemeClr>
                </a:solidFill>
                <a:latin typeface="微软雅黑" panose="020B0503020204020204" charset="-122"/>
                <a:cs typeface="微软雅黑" panose="020B0503020204020204" charset="-122"/>
              </a:rPr>
              <a:t>无</a:t>
            </a:r>
            <a:r>
              <a:rPr sz="1800" spc="30" dirty="0">
                <a:solidFill>
                  <a:schemeClr val="tx1">
                    <a:lumMod val="65000"/>
                    <a:lumOff val="35000"/>
                  </a:schemeClr>
                </a:solidFill>
                <a:latin typeface="微软雅黑" panose="020B0503020204020204" charset="-122"/>
                <a:cs typeface="微软雅黑" panose="020B0503020204020204" charset="-122"/>
              </a:rPr>
              <a:t>线</a:t>
            </a:r>
            <a:r>
              <a:rPr sz="1800" spc="60" dirty="0">
                <a:solidFill>
                  <a:schemeClr val="tx1">
                    <a:lumMod val="65000"/>
                    <a:lumOff val="35000"/>
                  </a:schemeClr>
                </a:solidFill>
                <a:latin typeface="微软雅黑" panose="020B0503020204020204" charset="-122"/>
                <a:cs typeface="微软雅黑" panose="020B0503020204020204" charset="-122"/>
              </a:rPr>
              <a:t>高</a:t>
            </a:r>
            <a:r>
              <a:rPr sz="1800" spc="30" dirty="0">
                <a:solidFill>
                  <a:schemeClr val="tx1">
                    <a:lumMod val="65000"/>
                    <a:lumOff val="35000"/>
                  </a:schemeClr>
                </a:solidFill>
                <a:latin typeface="微软雅黑" panose="020B0503020204020204" charset="-122"/>
                <a:cs typeface="微软雅黑" panose="020B0503020204020204" charset="-122"/>
              </a:rPr>
              <a:t>层</a:t>
            </a:r>
            <a:r>
              <a:rPr sz="1800" spc="60" dirty="0">
                <a:solidFill>
                  <a:schemeClr val="tx1">
                    <a:lumMod val="65000"/>
                    <a:lumOff val="35000"/>
                  </a:schemeClr>
                </a:solidFill>
                <a:latin typeface="微软雅黑" panose="020B0503020204020204" charset="-122"/>
                <a:cs typeface="微软雅黑" panose="020B0503020204020204" charset="-122"/>
              </a:rPr>
              <a:t>协</a:t>
            </a:r>
            <a:r>
              <a:rPr sz="1800" spc="30" dirty="0">
                <a:solidFill>
                  <a:schemeClr val="tx1">
                    <a:lumMod val="65000"/>
                    <a:lumOff val="35000"/>
                  </a:schemeClr>
                </a:solidFill>
                <a:latin typeface="微软雅黑" panose="020B0503020204020204" charset="-122"/>
                <a:cs typeface="微软雅黑" panose="020B0503020204020204" charset="-122"/>
              </a:rPr>
              <a:t>议栈</a:t>
            </a:r>
            <a:r>
              <a:rPr sz="1800" spc="60" dirty="0">
                <a:solidFill>
                  <a:schemeClr val="tx1">
                    <a:lumMod val="65000"/>
                    <a:lumOff val="35000"/>
                  </a:schemeClr>
                </a:solidFill>
                <a:latin typeface="微软雅黑" panose="020B0503020204020204" charset="-122"/>
                <a:cs typeface="微软雅黑" panose="020B0503020204020204" charset="-122"/>
              </a:rPr>
              <a:t>功</a:t>
            </a:r>
            <a:r>
              <a:rPr sz="1800" spc="30" dirty="0">
                <a:solidFill>
                  <a:schemeClr val="tx1">
                    <a:lumMod val="65000"/>
                    <a:lumOff val="35000"/>
                  </a:schemeClr>
                </a:solidFill>
                <a:latin typeface="微软雅黑" panose="020B0503020204020204" charset="-122"/>
                <a:cs typeface="微软雅黑" panose="020B0503020204020204" charset="-122"/>
              </a:rPr>
              <a:t>能，同时也支持部分核心网功</a:t>
            </a:r>
            <a:r>
              <a:rPr sz="1800" spc="65" dirty="0">
                <a:solidFill>
                  <a:schemeClr val="tx1">
                    <a:lumMod val="65000"/>
                    <a:lumOff val="35000"/>
                  </a:schemeClr>
                </a:solidFill>
                <a:latin typeface="微软雅黑" panose="020B0503020204020204" charset="-122"/>
                <a:cs typeface="微软雅黑" panose="020B0503020204020204" charset="-122"/>
              </a:rPr>
              <a:t>能</a:t>
            </a:r>
            <a:r>
              <a:rPr sz="1800" spc="30" dirty="0">
                <a:solidFill>
                  <a:schemeClr val="tx1">
                    <a:lumMod val="65000"/>
                    <a:lumOff val="35000"/>
                  </a:schemeClr>
                </a:solidFill>
                <a:latin typeface="微软雅黑" panose="020B0503020204020204" charset="-122"/>
                <a:cs typeface="微软雅黑" panose="020B0503020204020204" charset="-122"/>
              </a:rPr>
              <a:t>下</a:t>
            </a:r>
            <a:r>
              <a:rPr sz="1800" spc="65" dirty="0">
                <a:solidFill>
                  <a:schemeClr val="tx1">
                    <a:lumMod val="65000"/>
                    <a:lumOff val="35000"/>
                  </a:schemeClr>
                </a:solidFill>
                <a:latin typeface="微软雅黑" panose="020B0503020204020204" charset="-122"/>
                <a:cs typeface="微软雅黑" panose="020B0503020204020204" charset="-122"/>
              </a:rPr>
              <a:t>沉</a:t>
            </a:r>
            <a:r>
              <a:rPr sz="1800" spc="30" dirty="0">
                <a:solidFill>
                  <a:schemeClr val="tx1">
                    <a:lumMod val="65000"/>
                    <a:lumOff val="35000"/>
                  </a:schemeClr>
                </a:solidFill>
                <a:latin typeface="微软雅黑" panose="020B0503020204020204" charset="-122"/>
                <a:cs typeface="微软雅黑" panose="020B0503020204020204" charset="-122"/>
              </a:rPr>
              <a:t>和</a:t>
            </a:r>
            <a:r>
              <a:rPr sz="1800" spc="65" dirty="0">
                <a:solidFill>
                  <a:schemeClr val="tx1">
                    <a:lumMod val="65000"/>
                    <a:lumOff val="35000"/>
                  </a:schemeClr>
                </a:solidFill>
                <a:latin typeface="微软雅黑" panose="020B0503020204020204" charset="-122"/>
                <a:cs typeface="微软雅黑" panose="020B0503020204020204" charset="-122"/>
              </a:rPr>
              <a:t>边</a:t>
            </a:r>
            <a:r>
              <a:rPr sz="1800" spc="30" dirty="0">
                <a:solidFill>
                  <a:schemeClr val="tx1">
                    <a:lumMod val="65000"/>
                    <a:lumOff val="35000"/>
                  </a:schemeClr>
                </a:solidFill>
                <a:latin typeface="微软雅黑" panose="020B0503020204020204" charset="-122"/>
                <a:cs typeface="微软雅黑" panose="020B0503020204020204" charset="-122"/>
              </a:rPr>
              <a:t>缘应</a:t>
            </a:r>
            <a:r>
              <a:rPr sz="1800" spc="65" dirty="0">
                <a:solidFill>
                  <a:schemeClr val="tx1">
                    <a:lumMod val="65000"/>
                    <a:lumOff val="35000"/>
                  </a:schemeClr>
                </a:solidFill>
                <a:latin typeface="微软雅黑" panose="020B0503020204020204" charset="-122"/>
                <a:cs typeface="微软雅黑" panose="020B0503020204020204" charset="-122"/>
              </a:rPr>
              <a:t>用</a:t>
            </a:r>
            <a:r>
              <a:rPr sz="1800" spc="30" dirty="0">
                <a:solidFill>
                  <a:schemeClr val="tx1">
                    <a:lumMod val="65000"/>
                    <a:lumOff val="35000"/>
                  </a:schemeClr>
                </a:solidFill>
                <a:latin typeface="微软雅黑" panose="020B0503020204020204" charset="-122"/>
                <a:cs typeface="微软雅黑" panose="020B0503020204020204" charset="-122"/>
              </a:rPr>
              <a:t>业</a:t>
            </a:r>
            <a:r>
              <a:rPr sz="1800" spc="65" dirty="0">
                <a:solidFill>
                  <a:schemeClr val="tx1">
                    <a:lumMod val="65000"/>
                    <a:lumOff val="35000"/>
                  </a:schemeClr>
                </a:solidFill>
                <a:latin typeface="微软雅黑" panose="020B0503020204020204" charset="-122"/>
                <a:cs typeface="微软雅黑" panose="020B0503020204020204" charset="-122"/>
              </a:rPr>
              <a:t>务</a:t>
            </a:r>
            <a:r>
              <a:rPr sz="1800" spc="30" dirty="0">
                <a:solidFill>
                  <a:schemeClr val="tx1">
                    <a:lumMod val="65000"/>
                    <a:lumOff val="35000"/>
                  </a:schemeClr>
                </a:solidFill>
                <a:latin typeface="微软雅黑" panose="020B0503020204020204" charset="-122"/>
                <a:cs typeface="微软雅黑" panose="020B0503020204020204" charset="-122"/>
              </a:rPr>
              <a:t>的</a:t>
            </a:r>
            <a:r>
              <a:rPr sz="1800" spc="65" dirty="0">
                <a:solidFill>
                  <a:schemeClr val="tx1">
                    <a:lumMod val="65000"/>
                    <a:lumOff val="35000"/>
                  </a:schemeClr>
                </a:solidFill>
                <a:latin typeface="微软雅黑" panose="020B0503020204020204" charset="-122"/>
                <a:cs typeface="微软雅黑" panose="020B0503020204020204" charset="-122"/>
              </a:rPr>
              <a:t>部</a:t>
            </a:r>
            <a:r>
              <a:rPr sz="1800" spc="35" dirty="0">
                <a:solidFill>
                  <a:schemeClr val="tx1">
                    <a:lumMod val="65000"/>
                    <a:lumOff val="35000"/>
                  </a:schemeClr>
                </a:solidFill>
                <a:latin typeface="微软雅黑" panose="020B0503020204020204" charset="-122"/>
                <a:cs typeface="微软雅黑" panose="020B0503020204020204" charset="-122"/>
              </a:rPr>
              <a:t>署</a:t>
            </a:r>
            <a:r>
              <a:rPr lang="zh-CN" sz="1800" spc="35" dirty="0">
                <a:solidFill>
                  <a:schemeClr val="tx1">
                    <a:lumMod val="65000"/>
                    <a:lumOff val="35000"/>
                  </a:schemeClr>
                </a:solidFill>
                <a:latin typeface="微软雅黑" panose="020B0503020204020204" charset="-122"/>
                <a:cs typeface="微软雅黑" panose="020B0503020204020204" charset="-122"/>
              </a:rPr>
              <a:t>。</a:t>
            </a:r>
            <a:endParaRPr sz="1800">
              <a:solidFill>
                <a:schemeClr val="tx1">
                  <a:lumMod val="65000"/>
                  <a:lumOff val="35000"/>
                </a:schemeClr>
              </a:solidFill>
              <a:latin typeface="微软雅黑" panose="020B0503020204020204" charset="-122"/>
              <a:cs typeface="微软雅黑" panose="020B0503020204020204" charset="-122"/>
            </a:endParaRPr>
          </a:p>
          <a:p>
            <a:pPr marL="131445">
              <a:lnSpc>
                <a:spcPct val="90000"/>
              </a:lnSpc>
              <a:spcBef>
                <a:spcPts val="1125"/>
              </a:spcBef>
            </a:pPr>
            <a:r>
              <a:rPr sz="2400" b="1" spc="25" dirty="0">
                <a:solidFill>
                  <a:srgbClr val="0000FF"/>
                </a:solidFill>
                <a:latin typeface="Arial" panose="020B0604020202020204"/>
                <a:cs typeface="Arial" panose="020B0604020202020204"/>
              </a:rPr>
              <a:t>DU</a:t>
            </a:r>
            <a:r>
              <a:rPr lang="zh-CN" sz="2400" b="1" spc="25" dirty="0">
                <a:solidFill>
                  <a:srgbClr val="0000FF"/>
                </a:solidFill>
                <a:latin typeface="微软雅黑" panose="020B0503020204020204" charset="-122"/>
                <a:cs typeface="微软雅黑" panose="020B0503020204020204" charset="-122"/>
              </a:rPr>
              <a:t>（分布单元）</a:t>
            </a:r>
            <a:endParaRPr sz="2400">
              <a:solidFill>
                <a:srgbClr val="0000FF"/>
              </a:solidFill>
              <a:latin typeface="微软雅黑" panose="020B0503020204020204" charset="-122"/>
              <a:cs typeface="微软雅黑" panose="020B0503020204020204" charset="-122"/>
            </a:endParaRPr>
          </a:p>
          <a:p>
            <a:pPr marL="21590" marR="128270" algn="just">
              <a:lnSpc>
                <a:spcPct val="100000"/>
              </a:lnSpc>
              <a:spcBef>
                <a:spcPts val="580"/>
              </a:spcBef>
            </a:pPr>
            <a:r>
              <a:rPr sz="1800" spc="5" dirty="0">
                <a:solidFill>
                  <a:schemeClr val="tx1">
                    <a:lumMod val="65000"/>
                    <a:lumOff val="35000"/>
                  </a:schemeClr>
                </a:solidFill>
                <a:latin typeface="Calibri" panose="020F0502020204030204"/>
                <a:cs typeface="Calibri" panose="020F0502020204030204"/>
              </a:rPr>
              <a:t>DU(Distributed</a:t>
            </a:r>
            <a:r>
              <a:rPr sz="1800" spc="140" dirty="0">
                <a:solidFill>
                  <a:schemeClr val="tx1">
                    <a:lumMod val="65000"/>
                    <a:lumOff val="35000"/>
                  </a:schemeClr>
                </a:solidFill>
                <a:latin typeface="Calibri" panose="020F0502020204030204"/>
                <a:cs typeface="Calibri" panose="020F0502020204030204"/>
              </a:rPr>
              <a:t> </a:t>
            </a:r>
            <a:r>
              <a:rPr sz="1800" spc="10" dirty="0">
                <a:solidFill>
                  <a:schemeClr val="tx1">
                    <a:lumMod val="65000"/>
                    <a:lumOff val="35000"/>
                  </a:schemeClr>
                </a:solidFill>
                <a:latin typeface="Calibri" panose="020F0502020204030204"/>
                <a:cs typeface="Calibri" panose="020F0502020204030204"/>
              </a:rPr>
              <a:t>Unit):</a:t>
            </a:r>
            <a:r>
              <a:rPr sz="1800" spc="30" dirty="0">
                <a:solidFill>
                  <a:schemeClr val="tx1">
                    <a:lumMod val="65000"/>
                    <a:lumOff val="35000"/>
                  </a:schemeClr>
                </a:solidFill>
                <a:latin typeface="微软雅黑" panose="020B0503020204020204" charset="-122"/>
                <a:cs typeface="微软雅黑" panose="020B0503020204020204" charset="-122"/>
              </a:rPr>
              <a:t>主要处理物理层功能</a:t>
            </a:r>
            <a:r>
              <a:rPr sz="1800" spc="60" dirty="0">
                <a:solidFill>
                  <a:schemeClr val="tx1">
                    <a:lumMod val="65000"/>
                    <a:lumOff val="35000"/>
                  </a:schemeClr>
                </a:solidFill>
                <a:latin typeface="微软雅黑" panose="020B0503020204020204" charset="-122"/>
                <a:cs typeface="微软雅黑" panose="020B0503020204020204" charset="-122"/>
              </a:rPr>
              <a:t>和</a:t>
            </a:r>
            <a:r>
              <a:rPr sz="1800" spc="30" dirty="0">
                <a:solidFill>
                  <a:srgbClr val="0000FF"/>
                </a:solidFill>
                <a:latin typeface="微软雅黑" panose="020B0503020204020204" charset="-122"/>
                <a:cs typeface="微软雅黑" panose="020B0503020204020204" charset="-122"/>
              </a:rPr>
              <a:t>实</a:t>
            </a:r>
            <a:r>
              <a:rPr sz="1800" spc="60" dirty="0">
                <a:solidFill>
                  <a:srgbClr val="0000FF"/>
                </a:solidFill>
                <a:latin typeface="微软雅黑" panose="020B0503020204020204" charset="-122"/>
                <a:cs typeface="微软雅黑" panose="020B0503020204020204" charset="-122"/>
              </a:rPr>
              <a:t>时</a:t>
            </a:r>
            <a:r>
              <a:rPr sz="1800" spc="30" dirty="0">
                <a:solidFill>
                  <a:srgbClr val="0000FF"/>
                </a:solidFill>
                <a:latin typeface="微软雅黑" panose="020B0503020204020204" charset="-122"/>
                <a:cs typeface="微软雅黑" panose="020B0503020204020204" charset="-122"/>
              </a:rPr>
              <a:t>性</a:t>
            </a:r>
            <a:r>
              <a:rPr sz="1800" spc="60" dirty="0">
                <a:solidFill>
                  <a:schemeClr val="tx1">
                    <a:lumMod val="65000"/>
                    <a:lumOff val="35000"/>
                  </a:schemeClr>
                </a:solidFill>
                <a:latin typeface="微软雅黑" panose="020B0503020204020204" charset="-122"/>
                <a:cs typeface="微软雅黑" panose="020B0503020204020204" charset="-122"/>
              </a:rPr>
              <a:t>需</a:t>
            </a:r>
            <a:r>
              <a:rPr sz="1800" spc="30" dirty="0">
                <a:solidFill>
                  <a:schemeClr val="tx1">
                    <a:lumMod val="65000"/>
                    <a:lumOff val="35000"/>
                  </a:schemeClr>
                </a:solidFill>
                <a:latin typeface="微软雅黑" panose="020B0503020204020204" charset="-122"/>
                <a:cs typeface="微软雅黑" panose="020B0503020204020204" charset="-122"/>
              </a:rPr>
              <a:t>求</a:t>
            </a:r>
            <a:r>
              <a:rPr sz="1800" spc="60" dirty="0">
                <a:solidFill>
                  <a:schemeClr val="tx1">
                    <a:lumMod val="65000"/>
                    <a:lumOff val="35000"/>
                  </a:schemeClr>
                </a:solidFill>
                <a:latin typeface="微软雅黑" panose="020B0503020204020204" charset="-122"/>
                <a:cs typeface="微软雅黑" panose="020B0503020204020204" charset="-122"/>
              </a:rPr>
              <a:t>的</a:t>
            </a:r>
            <a:r>
              <a:rPr sz="1800" spc="40" dirty="0">
                <a:solidFill>
                  <a:schemeClr val="tx1">
                    <a:lumMod val="65000"/>
                    <a:lumOff val="35000"/>
                  </a:schemeClr>
                </a:solidFill>
                <a:latin typeface="微软雅黑" panose="020B0503020204020204" charset="-122"/>
                <a:cs typeface="微软雅黑" panose="020B0503020204020204" charset="-122"/>
              </a:rPr>
              <a:t>层</a:t>
            </a:r>
            <a:r>
              <a:rPr sz="1800" spc="40" dirty="0">
                <a:solidFill>
                  <a:schemeClr val="tx1">
                    <a:lumMod val="65000"/>
                    <a:lumOff val="35000"/>
                  </a:schemeClr>
                </a:solidFill>
                <a:latin typeface="Calibri" panose="020F0502020204030204"/>
                <a:cs typeface="Calibri" panose="020F0502020204030204"/>
              </a:rPr>
              <a:t>2</a:t>
            </a:r>
            <a:r>
              <a:rPr sz="1800" spc="30" dirty="0">
                <a:solidFill>
                  <a:schemeClr val="tx1">
                    <a:lumMod val="65000"/>
                    <a:lumOff val="35000"/>
                  </a:schemeClr>
                </a:solidFill>
                <a:latin typeface="微软雅黑" panose="020B0503020204020204" charset="-122"/>
                <a:cs typeface="微软雅黑" panose="020B0503020204020204" charset="-122"/>
              </a:rPr>
              <a:t>功能。</a:t>
            </a:r>
            <a:r>
              <a:rPr lang="en-US" sz="1800" spc="30" dirty="0">
                <a:solidFill>
                  <a:schemeClr val="tx1">
                    <a:lumMod val="65000"/>
                    <a:lumOff val="35000"/>
                  </a:schemeClr>
                </a:solidFill>
                <a:latin typeface="微软雅黑" panose="020B0503020204020204" charset="-122"/>
                <a:cs typeface="微软雅黑" panose="020B0503020204020204" charset="-122"/>
              </a:rPr>
              <a:t> </a:t>
            </a:r>
            <a:endParaRPr lang="en-US" sz="1800" spc="30" dirty="0">
              <a:solidFill>
                <a:schemeClr val="tx1">
                  <a:lumMod val="65000"/>
                  <a:lumOff val="35000"/>
                </a:schemeClr>
              </a:solidFill>
              <a:latin typeface="微软雅黑" panose="020B0503020204020204" charset="-122"/>
              <a:cs typeface="微软雅黑" panose="020B0503020204020204" charset="-122"/>
            </a:endParaRPr>
          </a:p>
          <a:p>
            <a:pPr marL="21590" marR="128270" algn="just">
              <a:lnSpc>
                <a:spcPct val="100000"/>
              </a:lnSpc>
              <a:spcBef>
                <a:spcPts val="580"/>
              </a:spcBef>
            </a:pPr>
            <a:endParaRPr lang="en-US" sz="1800" b="1" spc="30" dirty="0">
              <a:solidFill>
                <a:schemeClr val="tx1">
                  <a:lumMod val="65000"/>
                  <a:lumOff val="35000"/>
                </a:schemeClr>
              </a:solidFill>
              <a:latin typeface="微软雅黑" panose="020B0503020204020204" charset="-122"/>
              <a:cs typeface="微软雅黑" panose="020B0503020204020204" charset="-122"/>
            </a:endParaRPr>
          </a:p>
          <a:p>
            <a:pPr marL="21590" marR="128270" algn="just">
              <a:lnSpc>
                <a:spcPct val="100000"/>
              </a:lnSpc>
              <a:spcBef>
                <a:spcPts val="580"/>
              </a:spcBef>
            </a:pPr>
            <a:r>
              <a:rPr sz="2400" b="1" spc="-30" dirty="0">
                <a:solidFill>
                  <a:srgbClr val="0000FF"/>
                </a:solidFill>
                <a:latin typeface="Arial" panose="020B0604020202020204"/>
                <a:cs typeface="Arial" panose="020B0604020202020204"/>
              </a:rPr>
              <a:t>AAU</a:t>
            </a:r>
            <a:r>
              <a:rPr lang="zh-CN" sz="2400" b="1" spc="-30" dirty="0">
                <a:solidFill>
                  <a:srgbClr val="0000FF"/>
                </a:solidFill>
                <a:latin typeface="Arial" panose="020B0604020202020204"/>
                <a:cs typeface="Arial" panose="020B0604020202020204"/>
              </a:rPr>
              <a:t>（有源天线单元）</a:t>
            </a:r>
            <a:endParaRPr sz="2400">
              <a:solidFill>
                <a:srgbClr val="0000FF"/>
              </a:solidFill>
              <a:latin typeface="微软雅黑" panose="020B0503020204020204" charset="-122"/>
              <a:cs typeface="微软雅黑" panose="020B0503020204020204" charset="-122"/>
            </a:endParaRPr>
          </a:p>
          <a:p>
            <a:pPr marL="21590">
              <a:lnSpc>
                <a:spcPct val="90000"/>
              </a:lnSpc>
              <a:spcBef>
                <a:spcPts val="1600"/>
              </a:spcBef>
            </a:pPr>
            <a:r>
              <a:rPr sz="1800" spc="30" dirty="0">
                <a:solidFill>
                  <a:schemeClr val="tx1">
                    <a:lumMod val="65000"/>
                    <a:lumOff val="35000"/>
                  </a:schemeClr>
                </a:solidFill>
                <a:latin typeface="微软雅黑" panose="020B0503020204020204" charset="-122"/>
                <a:cs typeface="微软雅黑" panose="020B0503020204020204" charset="-122"/>
              </a:rPr>
              <a:t>原</a:t>
            </a:r>
            <a:r>
              <a:rPr sz="1800" spc="15" dirty="0">
                <a:solidFill>
                  <a:schemeClr val="tx1">
                    <a:lumMod val="65000"/>
                    <a:lumOff val="35000"/>
                  </a:schemeClr>
                </a:solidFill>
                <a:latin typeface="Calibri" panose="020F0502020204030204"/>
                <a:cs typeface="Calibri" panose="020F0502020204030204"/>
              </a:rPr>
              <a:t>BBU</a:t>
            </a:r>
            <a:r>
              <a:rPr sz="1800" spc="30" dirty="0">
                <a:solidFill>
                  <a:schemeClr val="tx1">
                    <a:lumMod val="65000"/>
                    <a:lumOff val="35000"/>
                  </a:schemeClr>
                </a:solidFill>
                <a:latin typeface="微软雅黑" panose="020B0503020204020204" charset="-122"/>
                <a:cs typeface="微软雅黑" panose="020B0503020204020204" charset="-122"/>
              </a:rPr>
              <a:t>基带功能部分上</a:t>
            </a:r>
            <a:r>
              <a:rPr sz="1800" spc="60" dirty="0">
                <a:solidFill>
                  <a:schemeClr val="tx1">
                    <a:lumMod val="65000"/>
                    <a:lumOff val="35000"/>
                  </a:schemeClr>
                </a:solidFill>
                <a:latin typeface="微软雅黑" panose="020B0503020204020204" charset="-122"/>
                <a:cs typeface="微软雅黑" panose="020B0503020204020204" charset="-122"/>
              </a:rPr>
              <a:t>移</a:t>
            </a:r>
            <a:r>
              <a:rPr sz="1800" spc="30" dirty="0">
                <a:solidFill>
                  <a:schemeClr val="tx1">
                    <a:lumMod val="65000"/>
                    <a:lumOff val="35000"/>
                  </a:schemeClr>
                </a:solidFill>
                <a:latin typeface="微软雅黑" panose="020B0503020204020204" charset="-122"/>
                <a:cs typeface="微软雅黑" panose="020B0503020204020204" charset="-122"/>
              </a:rPr>
              <a:t>，以</a:t>
            </a:r>
            <a:r>
              <a:rPr sz="1800" spc="60" dirty="0">
                <a:solidFill>
                  <a:schemeClr val="tx1">
                    <a:lumMod val="65000"/>
                    <a:lumOff val="35000"/>
                  </a:schemeClr>
                </a:solidFill>
                <a:latin typeface="微软雅黑" panose="020B0503020204020204" charset="-122"/>
                <a:cs typeface="微软雅黑" panose="020B0503020204020204" charset="-122"/>
              </a:rPr>
              <a:t>降</a:t>
            </a:r>
            <a:r>
              <a:rPr sz="1800" spc="35" dirty="0">
                <a:solidFill>
                  <a:schemeClr val="tx1">
                    <a:lumMod val="65000"/>
                    <a:lumOff val="35000"/>
                  </a:schemeClr>
                </a:solidFill>
                <a:latin typeface="微软雅黑" panose="020B0503020204020204" charset="-122"/>
                <a:cs typeface="微软雅黑" panose="020B0503020204020204" charset="-122"/>
              </a:rPr>
              <a:t>低</a:t>
            </a:r>
            <a:r>
              <a:rPr sz="1800" spc="25" dirty="0">
                <a:solidFill>
                  <a:schemeClr val="tx1">
                    <a:lumMod val="65000"/>
                    <a:lumOff val="35000"/>
                  </a:schemeClr>
                </a:solidFill>
                <a:latin typeface="Calibri" panose="020F0502020204030204"/>
                <a:cs typeface="Calibri" panose="020F0502020204030204"/>
              </a:rPr>
              <a:t>DU-</a:t>
            </a:r>
            <a:r>
              <a:rPr lang="en-US" sz="1800" spc="25" dirty="0">
                <a:solidFill>
                  <a:schemeClr val="tx1">
                    <a:lumMod val="65000"/>
                    <a:lumOff val="35000"/>
                  </a:schemeClr>
                </a:solidFill>
                <a:latin typeface="Calibri" panose="020F0502020204030204"/>
                <a:cs typeface="Calibri" panose="020F0502020204030204"/>
              </a:rPr>
              <a:t>AA</a:t>
            </a:r>
            <a:r>
              <a:rPr sz="1800" spc="25" dirty="0">
                <a:solidFill>
                  <a:schemeClr val="tx1">
                    <a:lumMod val="65000"/>
                    <a:lumOff val="35000"/>
                  </a:schemeClr>
                </a:solidFill>
                <a:latin typeface="Calibri" panose="020F0502020204030204"/>
                <a:cs typeface="Calibri" panose="020F0502020204030204"/>
              </a:rPr>
              <a:t>U</a:t>
            </a:r>
            <a:r>
              <a:rPr sz="1800" spc="30" dirty="0">
                <a:solidFill>
                  <a:schemeClr val="tx1">
                    <a:lumMod val="65000"/>
                    <a:lumOff val="35000"/>
                  </a:schemeClr>
                </a:solidFill>
                <a:latin typeface="微软雅黑" panose="020B0503020204020204" charset="-122"/>
                <a:cs typeface="微软雅黑" panose="020B0503020204020204" charset="-122"/>
              </a:rPr>
              <a:t>之</a:t>
            </a:r>
            <a:r>
              <a:rPr sz="1800" spc="65" dirty="0">
                <a:solidFill>
                  <a:schemeClr val="tx1">
                    <a:lumMod val="65000"/>
                    <a:lumOff val="35000"/>
                  </a:schemeClr>
                </a:solidFill>
                <a:latin typeface="微软雅黑" panose="020B0503020204020204" charset="-122"/>
                <a:cs typeface="微软雅黑" panose="020B0503020204020204" charset="-122"/>
              </a:rPr>
              <a:t>间</a:t>
            </a:r>
            <a:r>
              <a:rPr sz="1800" spc="30" dirty="0">
                <a:solidFill>
                  <a:schemeClr val="tx1">
                    <a:lumMod val="65000"/>
                    <a:lumOff val="35000"/>
                  </a:schemeClr>
                </a:solidFill>
                <a:latin typeface="微软雅黑" panose="020B0503020204020204" charset="-122"/>
                <a:cs typeface="微软雅黑" panose="020B0503020204020204" charset="-122"/>
              </a:rPr>
              <a:t>的</a:t>
            </a:r>
            <a:r>
              <a:rPr sz="1800" spc="65" dirty="0">
                <a:solidFill>
                  <a:schemeClr val="tx1">
                    <a:lumMod val="65000"/>
                    <a:lumOff val="35000"/>
                  </a:schemeClr>
                </a:solidFill>
                <a:latin typeface="微软雅黑" panose="020B0503020204020204" charset="-122"/>
                <a:cs typeface="微软雅黑" panose="020B0503020204020204" charset="-122"/>
              </a:rPr>
              <a:t>传</a:t>
            </a:r>
            <a:r>
              <a:rPr sz="1800" spc="30" dirty="0">
                <a:solidFill>
                  <a:schemeClr val="tx1">
                    <a:lumMod val="65000"/>
                    <a:lumOff val="35000"/>
                  </a:schemeClr>
                </a:solidFill>
                <a:latin typeface="微软雅黑" panose="020B0503020204020204" charset="-122"/>
                <a:cs typeface="微软雅黑" panose="020B0503020204020204" charset="-122"/>
              </a:rPr>
              <a:t>输</a:t>
            </a:r>
            <a:r>
              <a:rPr sz="1800" spc="65" dirty="0">
                <a:solidFill>
                  <a:schemeClr val="tx1">
                    <a:lumMod val="65000"/>
                    <a:lumOff val="35000"/>
                  </a:schemeClr>
                </a:solidFill>
                <a:latin typeface="微软雅黑" panose="020B0503020204020204" charset="-122"/>
                <a:cs typeface="微软雅黑" panose="020B0503020204020204" charset="-122"/>
              </a:rPr>
              <a:t>带</a:t>
            </a:r>
            <a:r>
              <a:rPr sz="1800" spc="30" dirty="0">
                <a:solidFill>
                  <a:schemeClr val="tx1">
                    <a:lumMod val="65000"/>
                    <a:lumOff val="35000"/>
                  </a:schemeClr>
                </a:solidFill>
                <a:latin typeface="微软雅黑" panose="020B0503020204020204" charset="-122"/>
                <a:cs typeface="微软雅黑" panose="020B0503020204020204" charset="-122"/>
              </a:rPr>
              <a:t>宽</a:t>
            </a:r>
            <a:endParaRPr sz="1800" spc="30" dirty="0">
              <a:solidFill>
                <a:schemeClr val="tx1">
                  <a:lumMod val="65000"/>
                  <a:lumOff val="35000"/>
                </a:schemeClr>
              </a:solidFill>
              <a:latin typeface="微软雅黑" panose="020B0503020204020204" charset="-122"/>
              <a:cs typeface="微软雅黑" panose="020B0503020204020204" charset="-122"/>
            </a:endParaRPr>
          </a:p>
        </p:txBody>
      </p:sp>
      <p:sp>
        <p:nvSpPr>
          <p:cNvPr id="20" name="object 10"/>
          <p:cNvSpPr/>
          <p:nvPr/>
        </p:nvSpPr>
        <p:spPr>
          <a:xfrm>
            <a:off x="5223976" y="5498676"/>
            <a:ext cx="411480" cy="585471"/>
          </a:xfrm>
          <a:custGeom>
            <a:avLst/>
            <a:gdLst/>
            <a:ahLst/>
            <a:cxnLst/>
            <a:rect l="l" t="t" r="r" b="b"/>
            <a:pathLst>
              <a:path w="411479" h="585470">
                <a:moveTo>
                  <a:pt x="205739" y="0"/>
                </a:moveTo>
                <a:lnTo>
                  <a:pt x="0" y="292608"/>
                </a:lnTo>
                <a:lnTo>
                  <a:pt x="205739" y="585216"/>
                </a:lnTo>
                <a:lnTo>
                  <a:pt x="411479" y="292608"/>
                </a:lnTo>
                <a:lnTo>
                  <a:pt x="205739" y="0"/>
                </a:lnTo>
                <a:close/>
              </a:path>
            </a:pathLst>
          </a:custGeom>
          <a:solidFill>
            <a:srgbClr val="006FC0"/>
          </a:solidFill>
        </p:spPr>
        <p:txBody>
          <a:bodyPr wrap="square" lIns="0" tIns="0" rIns="0" bIns="0" rtlCol="0"/>
          <a:lstStyle/>
          <a:p>
            <a:endParaRPr sz="135">
              <a:solidFill>
                <a:schemeClr val="tx1">
                  <a:lumMod val="65000"/>
                  <a:lumOff val="35000"/>
                </a:schemeClr>
              </a:solidFill>
            </a:endParaRPr>
          </a:p>
        </p:txBody>
      </p:sp>
      <p:sp>
        <p:nvSpPr>
          <p:cNvPr id="22" name="object 12"/>
          <p:cNvSpPr/>
          <p:nvPr/>
        </p:nvSpPr>
        <p:spPr>
          <a:xfrm>
            <a:off x="5608150" y="5715083"/>
            <a:ext cx="5528945" cy="0"/>
          </a:xfrm>
          <a:custGeom>
            <a:avLst/>
            <a:gdLst/>
            <a:ahLst/>
            <a:cxnLst/>
            <a:rect l="l" t="t" r="r" b="b"/>
            <a:pathLst>
              <a:path w="5528945">
                <a:moveTo>
                  <a:pt x="0" y="0"/>
                </a:moveTo>
                <a:lnTo>
                  <a:pt x="5528437" y="0"/>
                </a:lnTo>
              </a:path>
            </a:pathLst>
          </a:custGeom>
          <a:ln w="13716">
            <a:solidFill>
              <a:srgbClr val="0F243E"/>
            </a:solidFill>
          </a:ln>
        </p:spPr>
        <p:txBody>
          <a:bodyPr wrap="square" lIns="0" tIns="0" rIns="0" bIns="0" rtlCol="0"/>
          <a:lstStyle/>
          <a:p>
            <a:endParaRPr sz="135">
              <a:solidFill>
                <a:schemeClr val="tx1">
                  <a:lumMod val="65000"/>
                  <a:lumOff val="35000"/>
                </a:schemeClr>
              </a:solidFill>
            </a:endParaRPr>
          </a:p>
        </p:txBody>
      </p:sp>
      <p:sp>
        <p:nvSpPr>
          <p:cNvPr id="2" name="object 6"/>
          <p:cNvSpPr/>
          <p:nvPr/>
        </p:nvSpPr>
        <p:spPr>
          <a:xfrm>
            <a:off x="5635201" y="2821600"/>
            <a:ext cx="5439411" cy="0"/>
          </a:xfrm>
          <a:custGeom>
            <a:avLst/>
            <a:gdLst/>
            <a:ahLst/>
            <a:cxnLst/>
            <a:rect l="l" t="t" r="r" b="b"/>
            <a:pathLst>
              <a:path w="5439409">
                <a:moveTo>
                  <a:pt x="0" y="0"/>
                </a:moveTo>
                <a:lnTo>
                  <a:pt x="5439156" y="0"/>
                </a:lnTo>
              </a:path>
            </a:pathLst>
          </a:custGeom>
          <a:ln w="13716">
            <a:solidFill>
              <a:srgbClr val="0F243E"/>
            </a:solidFill>
          </a:ln>
        </p:spPr>
        <p:txBody>
          <a:bodyPr wrap="square" lIns="0" tIns="0" rIns="0" bIns="0" rtlCol="0"/>
          <a:p>
            <a:endParaRPr sz="135">
              <a:solidFill>
                <a:schemeClr val="tx1">
                  <a:lumMod val="65000"/>
                  <a:lumOff val="35000"/>
                </a:schemeClr>
              </a:solidFill>
            </a:endParaRPr>
          </a:p>
        </p:txBody>
      </p:sp>
      <p:pic>
        <p:nvPicPr>
          <p:cNvPr id="3" name="图片 2"/>
          <p:cNvPicPr>
            <a:picLocks noChangeAspect="1"/>
          </p:cNvPicPr>
          <p:nvPr>
            <p:custDataLst>
              <p:tags r:id="rId2"/>
            </p:custDataLst>
          </p:nvPr>
        </p:nvPicPr>
        <p:blipFill>
          <a:blip r:embed="rId3"/>
          <a:stretch>
            <a:fillRect/>
          </a:stretch>
        </p:blipFill>
        <p:spPr>
          <a:xfrm>
            <a:off x="4217670" y="5486400"/>
            <a:ext cx="503555" cy="328930"/>
          </a:xfrm>
          <a:prstGeom prst="rect">
            <a:avLst/>
          </a:prstGeom>
        </p:spPr>
      </p:pic>
    </p:spTree>
    <p:custDataLst>
      <p:tags r:id="rId4"/>
    </p:custData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标题 31"/>
          <p:cNvSpPr txBox="1"/>
          <p:nvPr/>
        </p:nvSpPr>
        <p:spPr bwMode="auto">
          <a:xfrm>
            <a:off x="523875" y="457200"/>
            <a:ext cx="8326755" cy="453390"/>
          </a:xfrm>
          <a:prstGeom prst="rect">
            <a:avLst/>
          </a:prstGeom>
          <a:noFill/>
          <a:ln w="9525">
            <a:noFill/>
            <a:miter lim="800000"/>
          </a:ln>
        </p:spPr>
        <p:txBody>
          <a:bodyPr vert="horz" wrap="square" lIns="0" tIns="0" rIns="0" bIns="0" numCol="1" anchor="t" anchorCtr="0" compatLnSpc="1"/>
          <a:lstStyle>
            <a:lvl1pPr algn="l" defTabSz="457200" rtl="0" eaLnBrk="0" fontAlgn="base" hangingPunct="0">
              <a:spcBef>
                <a:spcPct val="0"/>
              </a:spcBef>
              <a:spcAft>
                <a:spcPct val="0"/>
              </a:spcAft>
              <a:defRPr sz="2400">
                <a:solidFill>
                  <a:schemeClr val="bg2"/>
                </a:solidFill>
                <a:latin typeface="+mj-lt"/>
                <a:ea typeface="+mj-ea"/>
                <a:cs typeface="+mj-cs"/>
              </a:defRPr>
            </a:lvl1pPr>
            <a:lvl2pPr algn="l" defTabSz="457200" rtl="0" eaLnBrk="0" fontAlgn="base" hangingPunct="0">
              <a:spcBef>
                <a:spcPct val="0"/>
              </a:spcBef>
              <a:spcAft>
                <a:spcPct val="0"/>
              </a:spcAft>
              <a:defRPr sz="2400">
                <a:solidFill>
                  <a:schemeClr val="tx1"/>
                </a:solidFill>
                <a:latin typeface="Calibri" panose="020F0502020204030204" pitchFamily="34" charset="0"/>
                <a:ea typeface="微软雅黑" panose="020B0503020204020204" charset="-122"/>
              </a:defRPr>
            </a:lvl2pPr>
            <a:lvl3pPr algn="l" defTabSz="457200" rtl="0" eaLnBrk="0" fontAlgn="base" hangingPunct="0">
              <a:spcBef>
                <a:spcPct val="0"/>
              </a:spcBef>
              <a:spcAft>
                <a:spcPct val="0"/>
              </a:spcAft>
              <a:defRPr sz="2400">
                <a:solidFill>
                  <a:schemeClr val="tx1"/>
                </a:solidFill>
                <a:latin typeface="Calibri" panose="020F0502020204030204" pitchFamily="34" charset="0"/>
                <a:ea typeface="微软雅黑" panose="020B0503020204020204" charset="-122"/>
              </a:defRPr>
            </a:lvl3pPr>
            <a:lvl4pPr algn="l" defTabSz="457200" rtl="0" eaLnBrk="0" fontAlgn="base" hangingPunct="0">
              <a:spcBef>
                <a:spcPct val="0"/>
              </a:spcBef>
              <a:spcAft>
                <a:spcPct val="0"/>
              </a:spcAft>
              <a:defRPr sz="2400">
                <a:solidFill>
                  <a:schemeClr val="tx1"/>
                </a:solidFill>
                <a:latin typeface="Calibri" panose="020F0502020204030204" pitchFamily="34" charset="0"/>
                <a:ea typeface="微软雅黑" panose="020B0503020204020204" charset="-122"/>
              </a:defRPr>
            </a:lvl4pPr>
            <a:lvl5pPr algn="l" defTabSz="457200" rtl="0" eaLnBrk="0" fontAlgn="base" hangingPunct="0">
              <a:spcBef>
                <a:spcPct val="0"/>
              </a:spcBef>
              <a:spcAft>
                <a:spcPct val="0"/>
              </a:spcAft>
              <a:defRPr sz="2400">
                <a:solidFill>
                  <a:schemeClr val="tx1"/>
                </a:solidFill>
                <a:latin typeface="Calibri" panose="020F0502020204030204" pitchFamily="34" charset="0"/>
                <a:ea typeface="微软雅黑" panose="020B0503020204020204" charset="-122"/>
              </a:defRPr>
            </a:lvl5pPr>
            <a:lvl6pPr marL="457200" algn="l" defTabSz="457200" rtl="0" fontAlgn="base">
              <a:spcBef>
                <a:spcPct val="0"/>
              </a:spcBef>
              <a:spcAft>
                <a:spcPct val="0"/>
              </a:spcAft>
              <a:defRPr sz="2400">
                <a:solidFill>
                  <a:schemeClr val="tx1"/>
                </a:solidFill>
                <a:latin typeface="Calibri" panose="020F0502020204030204" pitchFamily="34" charset="0"/>
                <a:ea typeface="微软雅黑" panose="020B0503020204020204" charset="-122"/>
              </a:defRPr>
            </a:lvl6pPr>
            <a:lvl7pPr marL="914400" algn="l" defTabSz="457200" rtl="0" fontAlgn="base">
              <a:spcBef>
                <a:spcPct val="0"/>
              </a:spcBef>
              <a:spcAft>
                <a:spcPct val="0"/>
              </a:spcAft>
              <a:defRPr sz="2400">
                <a:solidFill>
                  <a:schemeClr val="tx1"/>
                </a:solidFill>
                <a:latin typeface="Calibri" panose="020F0502020204030204" pitchFamily="34" charset="0"/>
                <a:ea typeface="微软雅黑" panose="020B0503020204020204" charset="-122"/>
              </a:defRPr>
            </a:lvl7pPr>
            <a:lvl8pPr marL="1371600" algn="l" defTabSz="457200" rtl="0" fontAlgn="base">
              <a:spcBef>
                <a:spcPct val="0"/>
              </a:spcBef>
              <a:spcAft>
                <a:spcPct val="0"/>
              </a:spcAft>
              <a:defRPr sz="2400">
                <a:solidFill>
                  <a:schemeClr val="tx1"/>
                </a:solidFill>
                <a:latin typeface="Calibri" panose="020F0502020204030204" pitchFamily="34" charset="0"/>
                <a:ea typeface="微软雅黑" panose="020B0503020204020204" charset="-122"/>
              </a:defRPr>
            </a:lvl8pPr>
            <a:lvl9pPr marL="1828800" algn="l" defTabSz="457200" rtl="0" fontAlgn="base">
              <a:spcBef>
                <a:spcPct val="0"/>
              </a:spcBef>
              <a:spcAft>
                <a:spcPct val="0"/>
              </a:spcAft>
              <a:defRPr sz="2400">
                <a:solidFill>
                  <a:schemeClr val="tx1"/>
                </a:solidFill>
                <a:latin typeface="Calibri" panose="020F0502020204030204" pitchFamily="34" charset="0"/>
                <a:ea typeface="微软雅黑" panose="020B0503020204020204" charset="-122"/>
              </a:defRPr>
            </a:lvl9p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3200" b="1" i="0" u="none" strike="noStrike" kern="0" cap="none" spc="0" normalizeH="0" baseline="0" noProof="0" dirty="0">
                <a:ln>
                  <a:noFill/>
                </a:ln>
                <a:solidFill>
                  <a:srgbClr val="008ED3"/>
                </a:solidFill>
                <a:effectLst/>
                <a:uLnTx/>
                <a:uFillTx/>
                <a:latin typeface="Calibri" panose="020F0502020204030204"/>
                <a:ea typeface="微软雅黑" panose="020B0503020204020204" charset="-122"/>
                <a:cs typeface="+mj-cs"/>
              </a:rPr>
              <a:t>RAN切分后带来的5G多种部署方式</a:t>
            </a:r>
            <a:endParaRPr kumimoji="0" lang="zh-CN" altLang="en-US" sz="3200" b="1" i="0" u="none" strike="noStrike" kern="0" cap="none" spc="0" normalizeH="0" baseline="0" noProof="0" dirty="0">
              <a:ln>
                <a:noFill/>
              </a:ln>
              <a:solidFill>
                <a:srgbClr val="008ED3"/>
              </a:solidFill>
              <a:effectLst/>
              <a:uLnTx/>
              <a:uFillTx/>
              <a:latin typeface="Calibri" panose="020F0502020204030204"/>
              <a:ea typeface="微软雅黑" panose="020B0503020204020204" charset="-122"/>
              <a:cs typeface="+mj-cs"/>
            </a:endParaRPr>
          </a:p>
        </p:txBody>
      </p:sp>
      <p:sp>
        <p:nvSpPr>
          <p:cNvPr id="292" name="圆角矩形 136"/>
          <p:cNvSpPr/>
          <p:nvPr/>
        </p:nvSpPr>
        <p:spPr>
          <a:xfrm>
            <a:off x="766916" y="3362647"/>
            <a:ext cx="1828800" cy="988143"/>
          </a:xfrm>
          <a:prstGeom prst="roundRect">
            <a:avLst>
              <a:gd name="adj" fmla="val 5308"/>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35996" tIns="35996" rIns="0" bIns="0" numCol="1" rtlCol="0" anchor="t" anchorCtr="0" compatLnSpc="1"/>
          <a:lstStyle/>
          <a:p>
            <a:pPr algn="ctr" defTabSz="607695"/>
            <a:r>
              <a:rPr lang="zh-CN" altLang="en-US" sz="1100" b="1" dirty="0">
                <a:solidFill>
                  <a:schemeClr val="tx1"/>
                </a:solidFill>
              </a:rPr>
              <a:t>站点机房</a:t>
            </a:r>
            <a:endParaRPr lang="zh-CN" altLang="en-US" sz="1100" b="1" dirty="0">
              <a:solidFill>
                <a:schemeClr val="tx1"/>
              </a:solidFill>
            </a:endParaRPr>
          </a:p>
        </p:txBody>
      </p:sp>
      <p:sp>
        <p:nvSpPr>
          <p:cNvPr id="293" name="圆角矩形 117"/>
          <p:cNvSpPr/>
          <p:nvPr/>
        </p:nvSpPr>
        <p:spPr>
          <a:xfrm>
            <a:off x="3746061" y="3893576"/>
            <a:ext cx="1128315" cy="1079949"/>
          </a:xfrm>
          <a:prstGeom prst="roundRect">
            <a:avLst>
              <a:gd name="adj" fmla="val 5308"/>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35996" tIns="35996" rIns="0" bIns="0" numCol="1" rtlCol="0" anchor="t" anchorCtr="0" compatLnSpc="1"/>
          <a:lstStyle/>
          <a:p>
            <a:pPr algn="ctr" defTabSz="607695"/>
            <a:r>
              <a:rPr lang="zh-CN" altLang="en-US" sz="1100" b="1" dirty="0">
                <a:solidFill>
                  <a:schemeClr val="tx1"/>
                </a:solidFill>
              </a:rPr>
              <a:t>站点机房</a:t>
            </a:r>
            <a:endParaRPr lang="zh-CN" altLang="en-US" sz="1100" b="1" dirty="0">
              <a:solidFill>
                <a:schemeClr val="tx1"/>
              </a:solidFill>
            </a:endParaRPr>
          </a:p>
        </p:txBody>
      </p:sp>
      <p:cxnSp>
        <p:nvCxnSpPr>
          <p:cNvPr id="294" name="直线连接符 48"/>
          <p:cNvCxnSpPr/>
          <p:nvPr/>
        </p:nvCxnSpPr>
        <p:spPr>
          <a:xfrm rot="5400000">
            <a:off x="4118639" y="3162461"/>
            <a:ext cx="1464711" cy="1147895"/>
          </a:xfrm>
          <a:prstGeom prst="line">
            <a:avLst/>
          </a:prstGeom>
          <a:ln w="9525">
            <a:solidFill>
              <a:schemeClr val="tx1">
                <a:lumMod val="50000"/>
                <a:lumOff val="50000"/>
              </a:schemeClr>
            </a:solidFill>
            <a:prstDash val="solid"/>
            <a:headEnd type="none"/>
            <a:tailEnd type="none"/>
          </a:ln>
          <a:effectLst/>
        </p:spPr>
        <p:style>
          <a:lnRef idx="2">
            <a:schemeClr val="accent6"/>
          </a:lnRef>
          <a:fillRef idx="0">
            <a:schemeClr val="accent6"/>
          </a:fillRef>
          <a:effectRef idx="1">
            <a:schemeClr val="accent6"/>
          </a:effectRef>
          <a:fontRef idx="minor">
            <a:schemeClr val="tx1"/>
          </a:fontRef>
        </p:style>
      </p:cxnSp>
      <p:sp>
        <p:nvSpPr>
          <p:cNvPr id="295" name="圆角矩形 130"/>
          <p:cNvSpPr/>
          <p:nvPr/>
        </p:nvSpPr>
        <p:spPr>
          <a:xfrm>
            <a:off x="5058679" y="3878827"/>
            <a:ext cx="1126800" cy="1124024"/>
          </a:xfrm>
          <a:prstGeom prst="roundRect">
            <a:avLst>
              <a:gd name="adj" fmla="val 5308"/>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35996" tIns="35996" rIns="0" bIns="0" numCol="1" rtlCol="0" anchor="t" anchorCtr="0" compatLnSpc="1"/>
          <a:lstStyle/>
          <a:p>
            <a:pPr algn="ctr" defTabSz="607695"/>
            <a:r>
              <a:rPr lang="zh-CN" altLang="en-US" sz="1100" b="1" dirty="0">
                <a:solidFill>
                  <a:schemeClr val="tx1"/>
                </a:solidFill>
              </a:rPr>
              <a:t>站点机房</a:t>
            </a:r>
            <a:endParaRPr lang="zh-CN" altLang="en-US" sz="1100" b="1" dirty="0">
              <a:solidFill>
                <a:schemeClr val="tx1"/>
              </a:solidFill>
            </a:endParaRPr>
          </a:p>
        </p:txBody>
      </p:sp>
      <p:cxnSp>
        <p:nvCxnSpPr>
          <p:cNvPr id="296" name="直线连接符 48"/>
          <p:cNvCxnSpPr/>
          <p:nvPr/>
        </p:nvCxnSpPr>
        <p:spPr>
          <a:xfrm rot="5400000">
            <a:off x="4781849" y="3892789"/>
            <a:ext cx="1804771" cy="0"/>
          </a:xfrm>
          <a:prstGeom prst="line">
            <a:avLst/>
          </a:prstGeom>
          <a:ln w="9525">
            <a:solidFill>
              <a:schemeClr val="tx1">
                <a:lumMod val="50000"/>
                <a:lumOff val="50000"/>
              </a:schemeClr>
            </a:solidFill>
            <a:prstDash val="solid"/>
            <a:headEnd type="none"/>
            <a:tailEnd type="none"/>
          </a:ln>
          <a:effectLst/>
        </p:spPr>
        <p:style>
          <a:lnRef idx="2">
            <a:schemeClr val="accent6"/>
          </a:lnRef>
          <a:fillRef idx="0">
            <a:schemeClr val="accent6"/>
          </a:fillRef>
          <a:effectRef idx="1">
            <a:schemeClr val="accent6"/>
          </a:effectRef>
          <a:fontRef idx="minor">
            <a:schemeClr val="tx1"/>
          </a:fontRef>
        </p:style>
      </p:cxnSp>
      <p:sp>
        <p:nvSpPr>
          <p:cNvPr id="297" name="圆角矩形 137"/>
          <p:cNvSpPr/>
          <p:nvPr/>
        </p:nvSpPr>
        <p:spPr>
          <a:xfrm>
            <a:off x="6474535" y="3893575"/>
            <a:ext cx="1126800" cy="1109276"/>
          </a:xfrm>
          <a:prstGeom prst="roundRect">
            <a:avLst>
              <a:gd name="adj" fmla="val 5308"/>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35996" tIns="35996" rIns="0" bIns="0" numCol="1" rtlCol="0" anchor="t" anchorCtr="0" compatLnSpc="1"/>
          <a:lstStyle/>
          <a:p>
            <a:pPr algn="ctr" defTabSz="607695"/>
            <a:r>
              <a:rPr lang="zh-CN" altLang="en-US" sz="1100" b="1" dirty="0">
                <a:solidFill>
                  <a:schemeClr val="tx1"/>
                </a:solidFill>
              </a:rPr>
              <a:t>站点机房</a:t>
            </a:r>
            <a:endParaRPr lang="zh-CN" altLang="en-US" sz="1100" b="1" dirty="0">
              <a:solidFill>
                <a:schemeClr val="tx1"/>
              </a:solidFill>
            </a:endParaRPr>
          </a:p>
        </p:txBody>
      </p:sp>
      <p:cxnSp>
        <p:nvCxnSpPr>
          <p:cNvPr id="298" name="直线连接符 48"/>
          <p:cNvCxnSpPr/>
          <p:nvPr/>
        </p:nvCxnSpPr>
        <p:spPr>
          <a:xfrm rot="16200000" flipH="1">
            <a:off x="5745128" y="3267408"/>
            <a:ext cx="1566853" cy="983361"/>
          </a:xfrm>
          <a:prstGeom prst="line">
            <a:avLst/>
          </a:prstGeom>
          <a:ln w="9525">
            <a:solidFill>
              <a:schemeClr val="tx1">
                <a:lumMod val="50000"/>
                <a:lumOff val="50000"/>
              </a:schemeClr>
            </a:solidFill>
            <a:prstDash val="solid"/>
            <a:headEnd type="none"/>
            <a:tailEnd type="none"/>
          </a:ln>
          <a:effectLst/>
        </p:spPr>
        <p:style>
          <a:lnRef idx="2">
            <a:schemeClr val="accent6"/>
          </a:lnRef>
          <a:fillRef idx="0">
            <a:schemeClr val="accent6"/>
          </a:fillRef>
          <a:effectRef idx="1">
            <a:schemeClr val="accent6"/>
          </a:effectRef>
          <a:fontRef idx="minor">
            <a:schemeClr val="tx1"/>
          </a:fontRef>
        </p:style>
      </p:cxnSp>
      <p:sp>
        <p:nvSpPr>
          <p:cNvPr id="299" name="Freeform 36"/>
          <p:cNvSpPr/>
          <p:nvPr/>
        </p:nvSpPr>
        <p:spPr bwMode="auto">
          <a:xfrm>
            <a:off x="4794743" y="1721163"/>
            <a:ext cx="1800607" cy="1256000"/>
          </a:xfrm>
          <a:custGeom>
            <a:avLst/>
            <a:gdLst>
              <a:gd name="T0" fmla="*/ 252 w 15848"/>
              <a:gd name="T1" fmla="*/ 0 h 16212"/>
              <a:gd name="T2" fmla="*/ 504 w 15848"/>
              <a:gd name="T3" fmla="*/ 219 h 16212"/>
              <a:gd name="T4" fmla="*/ 475 w 15848"/>
              <a:gd name="T5" fmla="*/ 241 h 16212"/>
              <a:gd name="T6" fmla="*/ 420 w 15848"/>
              <a:gd name="T7" fmla="*/ 196 h 16212"/>
              <a:gd name="T8" fmla="*/ 420 w 15848"/>
              <a:gd name="T9" fmla="*/ 433 h 16212"/>
              <a:gd name="T10" fmla="*/ 391 w 15848"/>
              <a:gd name="T11" fmla="*/ 433 h 16212"/>
              <a:gd name="T12" fmla="*/ 366 w 15848"/>
              <a:gd name="T13" fmla="*/ 433 h 16212"/>
              <a:gd name="T14" fmla="*/ 342 w 15848"/>
              <a:gd name="T15" fmla="*/ 433 h 16212"/>
              <a:gd name="T16" fmla="*/ 321 w 15848"/>
              <a:gd name="T17" fmla="*/ 433 h 16212"/>
              <a:gd name="T18" fmla="*/ 301 w 15848"/>
              <a:gd name="T19" fmla="*/ 433 h 16212"/>
              <a:gd name="T20" fmla="*/ 282 w 15848"/>
              <a:gd name="T21" fmla="*/ 433 h 16212"/>
              <a:gd name="T22" fmla="*/ 264 w 15848"/>
              <a:gd name="T23" fmla="*/ 433 h 16212"/>
              <a:gd name="T24" fmla="*/ 247 w 15848"/>
              <a:gd name="T25" fmla="*/ 433 h 16212"/>
              <a:gd name="T26" fmla="*/ 230 w 15848"/>
              <a:gd name="T27" fmla="*/ 433 h 16212"/>
              <a:gd name="T28" fmla="*/ 212 w 15848"/>
              <a:gd name="T29" fmla="*/ 433 h 16212"/>
              <a:gd name="T30" fmla="*/ 194 w 15848"/>
              <a:gd name="T31" fmla="*/ 433 h 16212"/>
              <a:gd name="T32" fmla="*/ 175 w 15848"/>
              <a:gd name="T33" fmla="*/ 433 h 16212"/>
              <a:gd name="T34" fmla="*/ 155 w 15848"/>
              <a:gd name="T35" fmla="*/ 433 h 16212"/>
              <a:gd name="T36" fmla="*/ 133 w 15848"/>
              <a:gd name="T37" fmla="*/ 433 h 16212"/>
              <a:gd name="T38" fmla="*/ 109 w 15848"/>
              <a:gd name="T39" fmla="*/ 433 h 16212"/>
              <a:gd name="T40" fmla="*/ 83 w 15848"/>
              <a:gd name="T41" fmla="*/ 433 h 16212"/>
              <a:gd name="T42" fmla="*/ 83 w 15848"/>
              <a:gd name="T43" fmla="*/ 196 h 16212"/>
              <a:gd name="T44" fmla="*/ 29 w 15848"/>
              <a:gd name="T45" fmla="*/ 241 h 16212"/>
              <a:gd name="T46" fmla="*/ 0 w 15848"/>
              <a:gd name="T47" fmla="*/ 219 h 16212"/>
              <a:gd name="T48" fmla="*/ 252 w 15848"/>
              <a:gd name="T49" fmla="*/ 0 h 1621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848" h="16212">
                <a:moveTo>
                  <a:pt x="7919" y="0"/>
                </a:moveTo>
                <a:lnTo>
                  <a:pt x="15848" y="8200"/>
                </a:lnTo>
                <a:lnTo>
                  <a:pt x="14938" y="9012"/>
                </a:lnTo>
                <a:lnTo>
                  <a:pt x="13192" y="7330"/>
                </a:lnTo>
                <a:lnTo>
                  <a:pt x="13192" y="16212"/>
                </a:lnTo>
                <a:lnTo>
                  <a:pt x="12307" y="16212"/>
                </a:lnTo>
                <a:lnTo>
                  <a:pt x="11503" y="16212"/>
                </a:lnTo>
                <a:lnTo>
                  <a:pt x="10769" y="16212"/>
                </a:lnTo>
                <a:lnTo>
                  <a:pt x="10095" y="16212"/>
                </a:lnTo>
                <a:lnTo>
                  <a:pt x="9468" y="16212"/>
                </a:lnTo>
                <a:lnTo>
                  <a:pt x="8878" y="16212"/>
                </a:lnTo>
                <a:lnTo>
                  <a:pt x="8314" y="16212"/>
                </a:lnTo>
                <a:lnTo>
                  <a:pt x="7767" y="16212"/>
                </a:lnTo>
                <a:lnTo>
                  <a:pt x="7223" y="16212"/>
                </a:lnTo>
                <a:lnTo>
                  <a:pt x="6673" y="16212"/>
                </a:lnTo>
                <a:lnTo>
                  <a:pt x="6105" y="16212"/>
                </a:lnTo>
                <a:lnTo>
                  <a:pt x="5509" y="16212"/>
                </a:lnTo>
                <a:lnTo>
                  <a:pt x="4874" y="16212"/>
                </a:lnTo>
                <a:lnTo>
                  <a:pt x="4189" y="16212"/>
                </a:lnTo>
                <a:lnTo>
                  <a:pt x="3441" y="16212"/>
                </a:lnTo>
                <a:lnTo>
                  <a:pt x="2623" y="16212"/>
                </a:lnTo>
                <a:lnTo>
                  <a:pt x="2623" y="7330"/>
                </a:lnTo>
                <a:lnTo>
                  <a:pt x="905" y="9012"/>
                </a:lnTo>
                <a:lnTo>
                  <a:pt x="0" y="8200"/>
                </a:lnTo>
                <a:lnTo>
                  <a:pt x="7919" y="0"/>
                </a:lnTo>
                <a:close/>
              </a:path>
            </a:pathLst>
          </a:custGeom>
          <a:solidFill>
            <a:schemeClr val="bg1">
              <a:lumMod val="85000"/>
            </a:schemeClr>
          </a:solidFill>
          <a:ln>
            <a:noFill/>
          </a:ln>
          <a:extLst>
            <a:ext uri="{91240B29-F687-4F45-9708-019B960494DF}">
              <a14:hiddenLine xmlns:a14="http://schemas.microsoft.com/office/drawing/2010/main" w="1588">
                <a:solidFill>
                  <a:srgbClr val="1F1A17"/>
                </a:solidFill>
                <a:prstDash val="solid"/>
                <a:round/>
              </a14:hiddenLine>
            </a:ext>
          </a:extLst>
        </p:spPr>
        <p:txBody>
          <a:bodyPr lIns="121888" tIns="60944" rIns="121888" bIns="60944"/>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7295" eaLnBrk="0" hangingPunct="0">
              <a:defRPr/>
            </a:pPr>
            <a:endParaRPr lang="en-GB" kern="0" dirty="0">
              <a:solidFill>
                <a:srgbClr val="FFFFFF"/>
              </a:solidFill>
              <a:ea typeface="微软雅黑" panose="020B0503020204020204" charset="-122"/>
            </a:endParaRPr>
          </a:p>
        </p:txBody>
      </p:sp>
      <p:sp>
        <p:nvSpPr>
          <p:cNvPr id="300" name="TextBox 44"/>
          <p:cNvSpPr txBox="1"/>
          <p:nvPr/>
        </p:nvSpPr>
        <p:spPr>
          <a:xfrm>
            <a:off x="5399195" y="1858433"/>
            <a:ext cx="786553" cy="245745"/>
          </a:xfrm>
          <a:prstGeom prst="rect">
            <a:avLst/>
          </a:prstGeom>
          <a:noFill/>
        </p:spPr>
        <p:txBody>
          <a:bodyPr wrap="square" lIns="0" tIns="0" rIns="0" bIns="0" rtlCol="0">
            <a:spAutoFit/>
          </a:bodyPr>
          <a:lstStyle/>
          <a:p>
            <a:r>
              <a:rPr lang="en-US" altLang="zh-CN" sz="1600" b="1" dirty="0">
                <a:solidFill>
                  <a:srgbClr val="FF0000"/>
                </a:solidFill>
                <a:latin typeface="Arial" panose="020B0604020202020204" pitchFamily="34" charset="0"/>
              </a:rPr>
              <a:t>5G CU</a:t>
            </a:r>
            <a:endParaRPr lang="en-US" altLang="zh-CN" sz="1600" b="1" dirty="0">
              <a:solidFill>
                <a:srgbClr val="FF0000"/>
              </a:solidFill>
              <a:latin typeface="Arial" panose="020B0604020202020204" pitchFamily="34" charset="0"/>
            </a:endParaRPr>
          </a:p>
        </p:txBody>
      </p:sp>
      <p:sp>
        <p:nvSpPr>
          <p:cNvPr id="301" name="Freeform 3"/>
          <p:cNvSpPr>
            <a:spLocks noChangeAspect="1" noEditPoints="1"/>
          </p:cNvSpPr>
          <p:nvPr/>
        </p:nvSpPr>
        <p:spPr bwMode="auto">
          <a:xfrm>
            <a:off x="5476456" y="2116251"/>
            <a:ext cx="460464" cy="126433"/>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chemeClr val="accent6">
              <a:lumMod val="75000"/>
            </a:schemeClr>
          </a:solidFill>
          <a:ln>
            <a:solidFill>
              <a:srgbClr val="5B9BD5"/>
            </a:solidFill>
          </a:ln>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7295">
              <a:defRPr/>
            </a:pPr>
            <a:endParaRPr lang="en-US" kern="0" dirty="0">
              <a:solidFill>
                <a:sysClr val="windowText" lastClr="000000"/>
              </a:solidFill>
              <a:ea typeface="微软雅黑" panose="020B0503020204020204" charset="-122"/>
            </a:endParaRPr>
          </a:p>
        </p:txBody>
      </p:sp>
      <p:sp>
        <p:nvSpPr>
          <p:cNvPr id="302" name="Freeform 3"/>
          <p:cNvSpPr>
            <a:spLocks noChangeAspect="1" noEditPoints="1"/>
          </p:cNvSpPr>
          <p:nvPr/>
        </p:nvSpPr>
        <p:spPr bwMode="auto">
          <a:xfrm>
            <a:off x="5469228" y="2369116"/>
            <a:ext cx="460464" cy="126433"/>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chemeClr val="accent6">
              <a:lumMod val="75000"/>
            </a:schemeClr>
          </a:solidFill>
          <a:ln>
            <a:solidFill>
              <a:srgbClr val="5B9BD5"/>
            </a:solidFill>
          </a:ln>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7295">
              <a:defRPr/>
            </a:pPr>
            <a:endParaRPr lang="en-US" kern="0" dirty="0">
              <a:solidFill>
                <a:sysClr val="windowText" lastClr="000000"/>
              </a:solidFill>
              <a:ea typeface="微软雅黑" panose="020B0503020204020204" charset="-122"/>
            </a:endParaRPr>
          </a:p>
        </p:txBody>
      </p:sp>
      <p:sp>
        <p:nvSpPr>
          <p:cNvPr id="303" name="Freeform 3"/>
          <p:cNvSpPr>
            <a:spLocks noChangeAspect="1" noEditPoints="1"/>
          </p:cNvSpPr>
          <p:nvPr/>
        </p:nvSpPr>
        <p:spPr bwMode="auto">
          <a:xfrm>
            <a:off x="5476456" y="2500695"/>
            <a:ext cx="460464" cy="126433"/>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chemeClr val="accent6">
              <a:lumMod val="75000"/>
            </a:schemeClr>
          </a:solidFill>
          <a:ln>
            <a:solidFill>
              <a:srgbClr val="5B9BD5"/>
            </a:solidFill>
          </a:ln>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7295">
              <a:defRPr/>
            </a:pPr>
            <a:endParaRPr lang="en-US" kern="0" dirty="0">
              <a:solidFill>
                <a:schemeClr val="tx1">
                  <a:lumMod val="65000"/>
                  <a:lumOff val="35000"/>
                </a:schemeClr>
              </a:solidFill>
              <a:ea typeface="微软雅黑" panose="020B0503020204020204" charset="-122"/>
            </a:endParaRPr>
          </a:p>
        </p:txBody>
      </p:sp>
      <p:sp>
        <p:nvSpPr>
          <p:cNvPr id="304" name="Freeform 3"/>
          <p:cNvSpPr>
            <a:spLocks noChangeAspect="1" noEditPoints="1"/>
          </p:cNvSpPr>
          <p:nvPr/>
        </p:nvSpPr>
        <p:spPr bwMode="auto">
          <a:xfrm>
            <a:off x="5469228" y="2242683"/>
            <a:ext cx="460464" cy="126433"/>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chemeClr val="accent6">
              <a:lumMod val="75000"/>
            </a:schemeClr>
          </a:solidFill>
          <a:ln>
            <a:solidFill>
              <a:srgbClr val="5B9BD5"/>
            </a:solidFill>
          </a:ln>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7295">
              <a:defRPr/>
            </a:pPr>
            <a:endParaRPr lang="en-US" kern="0" dirty="0">
              <a:solidFill>
                <a:sysClr val="windowText" lastClr="000000"/>
              </a:solidFill>
              <a:ea typeface="微软雅黑" panose="020B0503020204020204" charset="-122"/>
            </a:endParaRPr>
          </a:p>
        </p:txBody>
      </p:sp>
      <p:sp>
        <p:nvSpPr>
          <p:cNvPr id="305" name="TextBox 54"/>
          <p:cNvSpPr txBox="1"/>
          <p:nvPr/>
        </p:nvSpPr>
        <p:spPr>
          <a:xfrm>
            <a:off x="5348592" y="2713417"/>
            <a:ext cx="1099925" cy="184150"/>
          </a:xfrm>
          <a:prstGeom prst="rect">
            <a:avLst/>
          </a:prstGeom>
          <a:noFill/>
        </p:spPr>
        <p:txBody>
          <a:bodyPr wrap="square" lIns="0" tIns="0" rIns="0" bIns="0" rtlCol="0">
            <a:spAutoFit/>
          </a:bodyPr>
          <a:lstStyle/>
          <a:p>
            <a:r>
              <a:rPr lang="zh-CN" altLang="en-US" sz="1200" b="1" dirty="0">
                <a:solidFill>
                  <a:schemeClr val="tx1">
                    <a:lumMod val="65000"/>
                    <a:lumOff val="35000"/>
                  </a:schemeClr>
                </a:solidFill>
                <a:latin typeface="微软雅黑" panose="020B0503020204020204" charset="-122"/>
                <a:ea typeface="微软雅黑" panose="020B0503020204020204" charset="-122"/>
              </a:rPr>
              <a:t>中心机房</a:t>
            </a:r>
            <a:endParaRPr lang="zh-CN" altLang="en-US" sz="1200" b="1" dirty="0">
              <a:solidFill>
                <a:schemeClr val="tx1">
                  <a:lumMod val="65000"/>
                  <a:lumOff val="35000"/>
                </a:schemeClr>
              </a:solidFill>
              <a:latin typeface="微软雅黑" panose="020B0503020204020204" charset="-122"/>
              <a:ea typeface="微软雅黑" panose="020B0503020204020204" charset="-122"/>
            </a:endParaRPr>
          </a:p>
        </p:txBody>
      </p:sp>
      <p:grpSp>
        <p:nvGrpSpPr>
          <p:cNvPr id="306" name="组合 65"/>
          <p:cNvGrpSpPr/>
          <p:nvPr/>
        </p:nvGrpSpPr>
        <p:grpSpPr>
          <a:xfrm>
            <a:off x="3979037" y="4197883"/>
            <a:ext cx="1011291" cy="379907"/>
            <a:chOff x="1162168" y="4901382"/>
            <a:chExt cx="1011290" cy="379906"/>
          </a:xfrm>
        </p:grpSpPr>
        <p:grpSp>
          <p:nvGrpSpPr>
            <p:cNvPr id="307" name="组合 322"/>
            <p:cNvGrpSpPr/>
            <p:nvPr/>
          </p:nvGrpSpPr>
          <p:grpSpPr bwMode="auto">
            <a:xfrm>
              <a:off x="1162168" y="5117716"/>
              <a:ext cx="759211" cy="163572"/>
              <a:chOff x="2681289" y="1384297"/>
              <a:chExt cx="1171574" cy="379412"/>
            </a:xfrm>
            <a:solidFill>
              <a:srgbClr val="C00000"/>
            </a:solidFill>
          </p:grpSpPr>
          <p:sp>
            <p:nvSpPr>
              <p:cNvPr id="309" name="Freeform 22"/>
              <p:cNvSpPr>
                <a:spLocks noEditPoints="1"/>
              </p:cNvSpPr>
              <p:nvPr/>
            </p:nvSpPr>
            <p:spPr bwMode="auto">
              <a:xfrm>
                <a:off x="2681289" y="1384297"/>
                <a:ext cx="1171574" cy="379412"/>
              </a:xfrm>
              <a:custGeom>
                <a:avLst/>
                <a:gdLst/>
                <a:ahLst/>
                <a:cxnLst>
                  <a:cxn ang="0">
                    <a:pos x="936" y="479"/>
                  </a:cxn>
                  <a:cxn ang="0">
                    <a:pos x="940" y="480"/>
                  </a:cxn>
                  <a:cxn ang="0">
                    <a:pos x="943" y="480"/>
                  </a:cxn>
                  <a:cxn ang="0">
                    <a:pos x="944" y="480"/>
                  </a:cxn>
                  <a:cxn ang="0">
                    <a:pos x="945" y="479"/>
                  </a:cxn>
                  <a:cxn ang="0">
                    <a:pos x="947" y="475"/>
                  </a:cxn>
                  <a:cxn ang="0">
                    <a:pos x="947" y="463"/>
                  </a:cxn>
                  <a:cxn ang="0">
                    <a:pos x="947" y="445"/>
                  </a:cxn>
                  <a:cxn ang="0">
                    <a:pos x="947" y="414"/>
                  </a:cxn>
                  <a:cxn ang="0">
                    <a:pos x="947" y="382"/>
                  </a:cxn>
                  <a:cxn ang="0">
                    <a:pos x="947" y="353"/>
                  </a:cxn>
                  <a:cxn ang="0">
                    <a:pos x="947" y="336"/>
                  </a:cxn>
                  <a:cxn ang="0">
                    <a:pos x="947" y="334"/>
                  </a:cxn>
                  <a:cxn ang="0">
                    <a:pos x="947" y="331"/>
                  </a:cxn>
                  <a:cxn ang="0">
                    <a:pos x="944" y="327"/>
                  </a:cxn>
                  <a:cxn ang="0">
                    <a:pos x="943" y="325"/>
                  </a:cxn>
                  <a:cxn ang="0">
                    <a:pos x="940" y="324"/>
                  </a:cxn>
                  <a:cxn ang="0">
                    <a:pos x="938" y="322"/>
                  </a:cxn>
                  <a:cxn ang="0">
                    <a:pos x="934" y="322"/>
                  </a:cxn>
                  <a:cxn ang="0">
                    <a:pos x="919" y="318"/>
                  </a:cxn>
                  <a:cxn ang="0">
                    <a:pos x="913" y="317"/>
                  </a:cxn>
                  <a:cxn ang="0">
                    <a:pos x="913" y="317"/>
                  </a:cxn>
                  <a:cxn ang="0">
                    <a:pos x="34" y="101"/>
                  </a:cxn>
                  <a:cxn ang="0">
                    <a:pos x="8" y="93"/>
                  </a:cxn>
                  <a:cxn ang="0">
                    <a:pos x="4" y="93"/>
                  </a:cxn>
                  <a:cxn ang="0">
                    <a:pos x="3" y="93"/>
                  </a:cxn>
                  <a:cxn ang="0">
                    <a:pos x="1" y="95"/>
                  </a:cxn>
                  <a:cxn ang="0">
                    <a:pos x="1" y="96"/>
                  </a:cxn>
                  <a:cxn ang="0">
                    <a:pos x="0" y="99"/>
                  </a:cxn>
                  <a:cxn ang="0">
                    <a:pos x="0" y="110"/>
                  </a:cxn>
                  <a:cxn ang="0">
                    <a:pos x="0" y="128"/>
                  </a:cxn>
                  <a:cxn ang="0">
                    <a:pos x="0" y="159"/>
                  </a:cxn>
                  <a:cxn ang="0">
                    <a:pos x="0" y="192"/>
                  </a:cxn>
                  <a:cxn ang="0">
                    <a:pos x="0" y="221"/>
                  </a:cxn>
                  <a:cxn ang="0">
                    <a:pos x="0" y="237"/>
                  </a:cxn>
                  <a:cxn ang="0">
                    <a:pos x="0" y="240"/>
                  </a:cxn>
                  <a:cxn ang="0">
                    <a:pos x="0" y="242"/>
                  </a:cxn>
                  <a:cxn ang="0">
                    <a:pos x="3" y="247"/>
                  </a:cxn>
                  <a:cxn ang="0">
                    <a:pos x="4" y="249"/>
                  </a:cxn>
                  <a:cxn ang="0">
                    <a:pos x="7" y="250"/>
                  </a:cxn>
                  <a:cxn ang="0">
                    <a:pos x="9" y="251"/>
                  </a:cxn>
                  <a:cxn ang="0">
                    <a:pos x="13" y="252"/>
                  </a:cxn>
                  <a:cxn ang="0">
                    <a:pos x="27" y="255"/>
                  </a:cxn>
                  <a:cxn ang="0">
                    <a:pos x="34" y="256"/>
                  </a:cxn>
                  <a:cxn ang="0">
                    <a:pos x="34" y="256"/>
                  </a:cxn>
                  <a:cxn ang="0">
                    <a:pos x="608" y="0"/>
                  </a:cxn>
                  <a:cxn ang="0">
                    <a:pos x="56" y="95"/>
                  </a:cxn>
                  <a:cxn ang="0">
                    <a:pos x="1477" y="174"/>
                  </a:cxn>
                  <a:cxn ang="0">
                    <a:pos x="958" y="333"/>
                  </a:cxn>
                  <a:cxn ang="0">
                    <a:pos x="958" y="327"/>
                  </a:cxn>
                  <a:cxn ang="0">
                    <a:pos x="957" y="322"/>
                  </a:cxn>
                  <a:cxn ang="0">
                    <a:pos x="956" y="320"/>
                  </a:cxn>
                  <a:cxn ang="0">
                    <a:pos x="953" y="318"/>
                  </a:cxn>
                  <a:cxn ang="0">
                    <a:pos x="950" y="316"/>
                  </a:cxn>
                  <a:cxn ang="0">
                    <a:pos x="947" y="315"/>
                  </a:cxn>
                  <a:cxn ang="0">
                    <a:pos x="943" y="313"/>
                  </a:cxn>
                  <a:cxn ang="0">
                    <a:pos x="938" y="312"/>
                  </a:cxn>
                  <a:cxn ang="0">
                    <a:pos x="932" y="311"/>
                  </a:cxn>
                  <a:cxn ang="0">
                    <a:pos x="927" y="311"/>
                  </a:cxn>
                  <a:cxn ang="0">
                    <a:pos x="1477" y="174"/>
                  </a:cxn>
                  <a:cxn ang="0">
                    <a:pos x="45" y="103"/>
                  </a:cxn>
                  <a:cxn ang="0">
                    <a:pos x="901" y="468"/>
                  </a:cxn>
                </a:cxnLst>
                <a:rect l="0" t="0" r="r" b="b"/>
                <a:pathLst>
                  <a:path w="1477" h="480">
                    <a:moveTo>
                      <a:pt x="913" y="317"/>
                    </a:moveTo>
                    <a:lnTo>
                      <a:pt x="913" y="472"/>
                    </a:lnTo>
                    <a:lnTo>
                      <a:pt x="936" y="479"/>
                    </a:lnTo>
                    <a:lnTo>
                      <a:pt x="938" y="480"/>
                    </a:lnTo>
                    <a:lnTo>
                      <a:pt x="939" y="480"/>
                    </a:lnTo>
                    <a:lnTo>
                      <a:pt x="940" y="480"/>
                    </a:lnTo>
                    <a:lnTo>
                      <a:pt x="941" y="480"/>
                    </a:lnTo>
                    <a:lnTo>
                      <a:pt x="943" y="480"/>
                    </a:lnTo>
                    <a:lnTo>
                      <a:pt x="943" y="480"/>
                    </a:lnTo>
                    <a:lnTo>
                      <a:pt x="944" y="480"/>
                    </a:lnTo>
                    <a:lnTo>
                      <a:pt x="944" y="480"/>
                    </a:lnTo>
                    <a:lnTo>
                      <a:pt x="944" y="480"/>
                    </a:lnTo>
                    <a:lnTo>
                      <a:pt x="944" y="479"/>
                    </a:lnTo>
                    <a:lnTo>
                      <a:pt x="945" y="479"/>
                    </a:lnTo>
                    <a:lnTo>
                      <a:pt x="945" y="479"/>
                    </a:lnTo>
                    <a:lnTo>
                      <a:pt x="945" y="477"/>
                    </a:lnTo>
                    <a:lnTo>
                      <a:pt x="947" y="476"/>
                    </a:lnTo>
                    <a:lnTo>
                      <a:pt x="947" y="475"/>
                    </a:lnTo>
                    <a:lnTo>
                      <a:pt x="947" y="473"/>
                    </a:lnTo>
                    <a:lnTo>
                      <a:pt x="947" y="468"/>
                    </a:lnTo>
                    <a:lnTo>
                      <a:pt x="947" y="463"/>
                    </a:lnTo>
                    <a:lnTo>
                      <a:pt x="947" y="459"/>
                    </a:lnTo>
                    <a:lnTo>
                      <a:pt x="947" y="453"/>
                    </a:lnTo>
                    <a:lnTo>
                      <a:pt x="947" y="445"/>
                    </a:lnTo>
                    <a:lnTo>
                      <a:pt x="947" y="436"/>
                    </a:lnTo>
                    <a:lnTo>
                      <a:pt x="947" y="426"/>
                    </a:lnTo>
                    <a:lnTo>
                      <a:pt x="947" y="414"/>
                    </a:lnTo>
                    <a:lnTo>
                      <a:pt x="947" y="404"/>
                    </a:lnTo>
                    <a:lnTo>
                      <a:pt x="947" y="392"/>
                    </a:lnTo>
                    <a:lnTo>
                      <a:pt x="947" y="382"/>
                    </a:lnTo>
                    <a:lnTo>
                      <a:pt x="947" y="371"/>
                    </a:lnTo>
                    <a:lnTo>
                      <a:pt x="947" y="361"/>
                    </a:lnTo>
                    <a:lnTo>
                      <a:pt x="947" y="353"/>
                    </a:lnTo>
                    <a:lnTo>
                      <a:pt x="947" y="346"/>
                    </a:lnTo>
                    <a:lnTo>
                      <a:pt x="947" y="340"/>
                    </a:lnTo>
                    <a:lnTo>
                      <a:pt x="947" y="336"/>
                    </a:lnTo>
                    <a:lnTo>
                      <a:pt x="947" y="336"/>
                    </a:lnTo>
                    <a:lnTo>
                      <a:pt x="947" y="335"/>
                    </a:lnTo>
                    <a:lnTo>
                      <a:pt x="947" y="334"/>
                    </a:lnTo>
                    <a:lnTo>
                      <a:pt x="947" y="333"/>
                    </a:lnTo>
                    <a:lnTo>
                      <a:pt x="947" y="333"/>
                    </a:lnTo>
                    <a:lnTo>
                      <a:pt x="947" y="331"/>
                    </a:lnTo>
                    <a:lnTo>
                      <a:pt x="945" y="330"/>
                    </a:lnTo>
                    <a:lnTo>
                      <a:pt x="945" y="329"/>
                    </a:lnTo>
                    <a:lnTo>
                      <a:pt x="944" y="327"/>
                    </a:lnTo>
                    <a:lnTo>
                      <a:pt x="944" y="326"/>
                    </a:lnTo>
                    <a:lnTo>
                      <a:pt x="943" y="326"/>
                    </a:lnTo>
                    <a:lnTo>
                      <a:pt x="943" y="325"/>
                    </a:lnTo>
                    <a:lnTo>
                      <a:pt x="941" y="325"/>
                    </a:lnTo>
                    <a:lnTo>
                      <a:pt x="941" y="325"/>
                    </a:lnTo>
                    <a:lnTo>
                      <a:pt x="940" y="324"/>
                    </a:lnTo>
                    <a:lnTo>
                      <a:pt x="939" y="324"/>
                    </a:lnTo>
                    <a:lnTo>
                      <a:pt x="938" y="324"/>
                    </a:lnTo>
                    <a:lnTo>
                      <a:pt x="938" y="322"/>
                    </a:lnTo>
                    <a:lnTo>
                      <a:pt x="936" y="322"/>
                    </a:lnTo>
                    <a:lnTo>
                      <a:pt x="935" y="322"/>
                    </a:lnTo>
                    <a:lnTo>
                      <a:pt x="934" y="322"/>
                    </a:lnTo>
                    <a:lnTo>
                      <a:pt x="927" y="321"/>
                    </a:lnTo>
                    <a:lnTo>
                      <a:pt x="922" y="320"/>
                    </a:lnTo>
                    <a:lnTo>
                      <a:pt x="919" y="318"/>
                    </a:lnTo>
                    <a:lnTo>
                      <a:pt x="917" y="318"/>
                    </a:lnTo>
                    <a:lnTo>
                      <a:pt x="914" y="318"/>
                    </a:lnTo>
                    <a:lnTo>
                      <a:pt x="913" y="317"/>
                    </a:lnTo>
                    <a:lnTo>
                      <a:pt x="913" y="317"/>
                    </a:lnTo>
                    <a:lnTo>
                      <a:pt x="913" y="317"/>
                    </a:lnTo>
                    <a:lnTo>
                      <a:pt x="913" y="317"/>
                    </a:lnTo>
                    <a:lnTo>
                      <a:pt x="913" y="317"/>
                    </a:lnTo>
                    <a:close/>
                    <a:moveTo>
                      <a:pt x="34" y="256"/>
                    </a:moveTo>
                    <a:lnTo>
                      <a:pt x="34" y="101"/>
                    </a:lnTo>
                    <a:lnTo>
                      <a:pt x="11" y="95"/>
                    </a:lnTo>
                    <a:lnTo>
                      <a:pt x="9" y="95"/>
                    </a:lnTo>
                    <a:lnTo>
                      <a:pt x="8" y="93"/>
                    </a:lnTo>
                    <a:lnTo>
                      <a:pt x="7" y="93"/>
                    </a:lnTo>
                    <a:lnTo>
                      <a:pt x="5" y="93"/>
                    </a:lnTo>
                    <a:lnTo>
                      <a:pt x="4" y="93"/>
                    </a:lnTo>
                    <a:lnTo>
                      <a:pt x="4" y="93"/>
                    </a:lnTo>
                    <a:lnTo>
                      <a:pt x="4" y="93"/>
                    </a:lnTo>
                    <a:lnTo>
                      <a:pt x="3" y="93"/>
                    </a:lnTo>
                    <a:lnTo>
                      <a:pt x="3" y="95"/>
                    </a:lnTo>
                    <a:lnTo>
                      <a:pt x="3" y="95"/>
                    </a:lnTo>
                    <a:lnTo>
                      <a:pt x="1" y="95"/>
                    </a:lnTo>
                    <a:lnTo>
                      <a:pt x="1" y="95"/>
                    </a:lnTo>
                    <a:lnTo>
                      <a:pt x="1" y="96"/>
                    </a:lnTo>
                    <a:lnTo>
                      <a:pt x="1" y="96"/>
                    </a:lnTo>
                    <a:lnTo>
                      <a:pt x="1" y="97"/>
                    </a:lnTo>
                    <a:lnTo>
                      <a:pt x="0" y="97"/>
                    </a:lnTo>
                    <a:lnTo>
                      <a:pt x="0" y="99"/>
                    </a:lnTo>
                    <a:lnTo>
                      <a:pt x="0" y="101"/>
                    </a:lnTo>
                    <a:lnTo>
                      <a:pt x="0" y="105"/>
                    </a:lnTo>
                    <a:lnTo>
                      <a:pt x="0" y="110"/>
                    </a:lnTo>
                    <a:lnTo>
                      <a:pt x="0" y="114"/>
                    </a:lnTo>
                    <a:lnTo>
                      <a:pt x="0" y="121"/>
                    </a:lnTo>
                    <a:lnTo>
                      <a:pt x="0" y="128"/>
                    </a:lnTo>
                    <a:lnTo>
                      <a:pt x="0" y="139"/>
                    </a:lnTo>
                    <a:lnTo>
                      <a:pt x="0" y="149"/>
                    </a:lnTo>
                    <a:lnTo>
                      <a:pt x="0" y="159"/>
                    </a:lnTo>
                    <a:lnTo>
                      <a:pt x="0" y="170"/>
                    </a:lnTo>
                    <a:lnTo>
                      <a:pt x="0" y="181"/>
                    </a:lnTo>
                    <a:lnTo>
                      <a:pt x="0" y="192"/>
                    </a:lnTo>
                    <a:lnTo>
                      <a:pt x="0" y="202"/>
                    </a:lnTo>
                    <a:lnTo>
                      <a:pt x="0" y="212"/>
                    </a:lnTo>
                    <a:lnTo>
                      <a:pt x="0" y="221"/>
                    </a:lnTo>
                    <a:lnTo>
                      <a:pt x="0" y="228"/>
                    </a:lnTo>
                    <a:lnTo>
                      <a:pt x="0" y="233"/>
                    </a:lnTo>
                    <a:lnTo>
                      <a:pt x="0" y="237"/>
                    </a:lnTo>
                    <a:lnTo>
                      <a:pt x="0" y="238"/>
                    </a:lnTo>
                    <a:lnTo>
                      <a:pt x="0" y="238"/>
                    </a:lnTo>
                    <a:lnTo>
                      <a:pt x="0" y="240"/>
                    </a:lnTo>
                    <a:lnTo>
                      <a:pt x="0" y="241"/>
                    </a:lnTo>
                    <a:lnTo>
                      <a:pt x="0" y="242"/>
                    </a:lnTo>
                    <a:lnTo>
                      <a:pt x="0" y="242"/>
                    </a:lnTo>
                    <a:lnTo>
                      <a:pt x="1" y="243"/>
                    </a:lnTo>
                    <a:lnTo>
                      <a:pt x="1" y="246"/>
                    </a:lnTo>
                    <a:lnTo>
                      <a:pt x="3" y="247"/>
                    </a:lnTo>
                    <a:lnTo>
                      <a:pt x="3" y="247"/>
                    </a:lnTo>
                    <a:lnTo>
                      <a:pt x="4" y="247"/>
                    </a:lnTo>
                    <a:lnTo>
                      <a:pt x="4" y="249"/>
                    </a:lnTo>
                    <a:lnTo>
                      <a:pt x="5" y="249"/>
                    </a:lnTo>
                    <a:lnTo>
                      <a:pt x="5" y="250"/>
                    </a:lnTo>
                    <a:lnTo>
                      <a:pt x="7" y="250"/>
                    </a:lnTo>
                    <a:lnTo>
                      <a:pt x="8" y="251"/>
                    </a:lnTo>
                    <a:lnTo>
                      <a:pt x="9" y="251"/>
                    </a:lnTo>
                    <a:lnTo>
                      <a:pt x="9" y="251"/>
                    </a:lnTo>
                    <a:lnTo>
                      <a:pt x="11" y="251"/>
                    </a:lnTo>
                    <a:lnTo>
                      <a:pt x="12" y="252"/>
                    </a:lnTo>
                    <a:lnTo>
                      <a:pt x="13" y="252"/>
                    </a:lnTo>
                    <a:lnTo>
                      <a:pt x="20" y="254"/>
                    </a:lnTo>
                    <a:lnTo>
                      <a:pt x="25" y="254"/>
                    </a:lnTo>
                    <a:lnTo>
                      <a:pt x="27" y="255"/>
                    </a:lnTo>
                    <a:lnTo>
                      <a:pt x="31" y="255"/>
                    </a:lnTo>
                    <a:lnTo>
                      <a:pt x="33" y="256"/>
                    </a:lnTo>
                    <a:lnTo>
                      <a:pt x="34" y="256"/>
                    </a:lnTo>
                    <a:lnTo>
                      <a:pt x="34" y="256"/>
                    </a:lnTo>
                    <a:lnTo>
                      <a:pt x="34" y="256"/>
                    </a:lnTo>
                    <a:lnTo>
                      <a:pt x="34" y="256"/>
                    </a:lnTo>
                    <a:lnTo>
                      <a:pt x="34" y="256"/>
                    </a:lnTo>
                    <a:close/>
                    <a:moveTo>
                      <a:pt x="56" y="95"/>
                    </a:moveTo>
                    <a:lnTo>
                      <a:pt x="608" y="0"/>
                    </a:lnTo>
                    <a:lnTo>
                      <a:pt x="1465" y="166"/>
                    </a:lnTo>
                    <a:lnTo>
                      <a:pt x="905" y="305"/>
                    </a:lnTo>
                    <a:lnTo>
                      <a:pt x="56" y="95"/>
                    </a:lnTo>
                    <a:lnTo>
                      <a:pt x="56" y="95"/>
                    </a:lnTo>
                    <a:lnTo>
                      <a:pt x="56" y="95"/>
                    </a:lnTo>
                    <a:close/>
                    <a:moveTo>
                      <a:pt x="1477" y="174"/>
                    </a:moveTo>
                    <a:lnTo>
                      <a:pt x="1477" y="325"/>
                    </a:lnTo>
                    <a:lnTo>
                      <a:pt x="958" y="457"/>
                    </a:lnTo>
                    <a:lnTo>
                      <a:pt x="958" y="333"/>
                    </a:lnTo>
                    <a:lnTo>
                      <a:pt x="958" y="331"/>
                    </a:lnTo>
                    <a:lnTo>
                      <a:pt x="958" y="329"/>
                    </a:lnTo>
                    <a:lnTo>
                      <a:pt x="958" y="327"/>
                    </a:lnTo>
                    <a:lnTo>
                      <a:pt x="958" y="326"/>
                    </a:lnTo>
                    <a:lnTo>
                      <a:pt x="957" y="324"/>
                    </a:lnTo>
                    <a:lnTo>
                      <a:pt x="957" y="322"/>
                    </a:lnTo>
                    <a:lnTo>
                      <a:pt x="957" y="322"/>
                    </a:lnTo>
                    <a:lnTo>
                      <a:pt x="956" y="321"/>
                    </a:lnTo>
                    <a:lnTo>
                      <a:pt x="956" y="320"/>
                    </a:lnTo>
                    <a:lnTo>
                      <a:pt x="954" y="320"/>
                    </a:lnTo>
                    <a:lnTo>
                      <a:pt x="954" y="318"/>
                    </a:lnTo>
                    <a:lnTo>
                      <a:pt x="953" y="318"/>
                    </a:lnTo>
                    <a:lnTo>
                      <a:pt x="953" y="317"/>
                    </a:lnTo>
                    <a:lnTo>
                      <a:pt x="952" y="317"/>
                    </a:lnTo>
                    <a:lnTo>
                      <a:pt x="950" y="316"/>
                    </a:lnTo>
                    <a:lnTo>
                      <a:pt x="949" y="316"/>
                    </a:lnTo>
                    <a:lnTo>
                      <a:pt x="948" y="315"/>
                    </a:lnTo>
                    <a:lnTo>
                      <a:pt x="947" y="315"/>
                    </a:lnTo>
                    <a:lnTo>
                      <a:pt x="947" y="315"/>
                    </a:lnTo>
                    <a:lnTo>
                      <a:pt x="944" y="315"/>
                    </a:lnTo>
                    <a:lnTo>
                      <a:pt x="943" y="313"/>
                    </a:lnTo>
                    <a:lnTo>
                      <a:pt x="941" y="313"/>
                    </a:lnTo>
                    <a:lnTo>
                      <a:pt x="939" y="313"/>
                    </a:lnTo>
                    <a:lnTo>
                      <a:pt x="938" y="312"/>
                    </a:lnTo>
                    <a:lnTo>
                      <a:pt x="936" y="312"/>
                    </a:lnTo>
                    <a:lnTo>
                      <a:pt x="934" y="312"/>
                    </a:lnTo>
                    <a:lnTo>
                      <a:pt x="932" y="311"/>
                    </a:lnTo>
                    <a:lnTo>
                      <a:pt x="930" y="311"/>
                    </a:lnTo>
                    <a:lnTo>
                      <a:pt x="928" y="311"/>
                    </a:lnTo>
                    <a:lnTo>
                      <a:pt x="927" y="311"/>
                    </a:lnTo>
                    <a:lnTo>
                      <a:pt x="1477" y="174"/>
                    </a:lnTo>
                    <a:lnTo>
                      <a:pt x="1477" y="174"/>
                    </a:lnTo>
                    <a:lnTo>
                      <a:pt x="1477" y="174"/>
                    </a:lnTo>
                    <a:close/>
                    <a:moveTo>
                      <a:pt x="901" y="468"/>
                    </a:moveTo>
                    <a:lnTo>
                      <a:pt x="43" y="262"/>
                    </a:lnTo>
                    <a:lnTo>
                      <a:pt x="45" y="103"/>
                    </a:lnTo>
                    <a:lnTo>
                      <a:pt x="901" y="315"/>
                    </a:lnTo>
                    <a:lnTo>
                      <a:pt x="901" y="468"/>
                    </a:lnTo>
                    <a:lnTo>
                      <a:pt x="901" y="468"/>
                    </a:lnTo>
                    <a:lnTo>
                      <a:pt x="901" y="468"/>
                    </a:lnTo>
                    <a:close/>
                  </a:path>
                </a:pathLst>
              </a:custGeom>
              <a:grpFill/>
              <a:ln w="9525">
                <a:noFill/>
                <a:round/>
              </a:ln>
            </p:spPr>
            <p:txBody>
              <a:bodyPr/>
              <a:lstStyle/>
              <a:p>
                <a:pPr defTabSz="607695">
                  <a:defRPr/>
                </a:pPr>
                <a:endParaRPr lang="zh-CN" altLang="en-US" sz="1100" kern="0" dirty="0">
                  <a:solidFill>
                    <a:prstClr val="black"/>
                  </a:solidFill>
                  <a:latin typeface="Calibri" panose="020F0502020204030204"/>
                  <a:ea typeface="微软雅黑" panose="020B0503020204020204" charset="-122"/>
                </a:endParaRPr>
              </a:p>
            </p:txBody>
          </p:sp>
          <p:sp>
            <p:nvSpPr>
              <p:cNvPr id="310" name="Freeform 23"/>
              <p:cNvSpPr>
                <a:spLocks noEditPoints="1"/>
              </p:cNvSpPr>
              <p:nvPr/>
            </p:nvSpPr>
            <p:spPr bwMode="auto">
              <a:xfrm>
                <a:off x="2686050" y="1466850"/>
                <a:ext cx="741363" cy="287338"/>
              </a:xfrm>
              <a:custGeom>
                <a:avLst/>
                <a:gdLst/>
                <a:ahLst/>
                <a:cxnLst>
                  <a:cxn ang="0">
                    <a:pos x="16" y="3"/>
                  </a:cxn>
                  <a:cxn ang="0">
                    <a:pos x="20" y="7"/>
                  </a:cxn>
                  <a:cxn ang="0">
                    <a:pos x="20" y="12"/>
                  </a:cxn>
                  <a:cxn ang="0">
                    <a:pos x="18" y="16"/>
                  </a:cxn>
                  <a:cxn ang="0">
                    <a:pos x="6" y="14"/>
                  </a:cxn>
                  <a:cxn ang="0">
                    <a:pos x="2" y="12"/>
                  </a:cxn>
                  <a:cxn ang="0">
                    <a:pos x="0" y="7"/>
                  </a:cxn>
                  <a:cxn ang="0">
                    <a:pos x="1" y="3"/>
                  </a:cxn>
                  <a:cxn ang="0">
                    <a:pos x="4" y="0"/>
                  </a:cxn>
                  <a:cxn ang="0">
                    <a:pos x="836" y="220"/>
                  </a:cxn>
                  <a:cxn ang="0">
                    <a:pos x="876" y="268"/>
                  </a:cxn>
                  <a:cxn ang="0">
                    <a:pos x="876" y="312"/>
                  </a:cxn>
                  <a:cxn ang="0">
                    <a:pos x="836" y="301"/>
                  </a:cxn>
                  <a:cxn ang="0">
                    <a:pos x="836" y="257"/>
                  </a:cxn>
                  <a:cxn ang="0">
                    <a:pos x="836" y="220"/>
                  </a:cxn>
                  <a:cxn ang="0">
                    <a:pos x="195" y="105"/>
                  </a:cxn>
                  <a:cxn ang="0">
                    <a:pos x="195" y="132"/>
                  </a:cxn>
                  <a:cxn ang="0">
                    <a:pos x="195" y="159"/>
                  </a:cxn>
                  <a:cxn ang="0">
                    <a:pos x="550" y="246"/>
                  </a:cxn>
                  <a:cxn ang="0">
                    <a:pos x="550" y="219"/>
                  </a:cxn>
                  <a:cxn ang="0">
                    <a:pos x="550" y="191"/>
                  </a:cxn>
                  <a:cxn ang="0">
                    <a:pos x="550" y="163"/>
                  </a:cxn>
                  <a:cxn ang="0">
                    <a:pos x="821" y="313"/>
                  </a:cxn>
                  <a:cxn ang="0">
                    <a:pos x="821" y="286"/>
                  </a:cxn>
                  <a:cxn ang="0">
                    <a:pos x="821" y="259"/>
                  </a:cxn>
                  <a:cxn ang="0">
                    <a:pos x="821" y="231"/>
                  </a:cxn>
                  <a:cxn ang="0">
                    <a:pos x="929" y="349"/>
                  </a:cxn>
                  <a:cxn ang="0">
                    <a:pos x="932" y="353"/>
                  </a:cxn>
                  <a:cxn ang="0">
                    <a:pos x="933" y="358"/>
                  </a:cxn>
                  <a:cxn ang="0">
                    <a:pos x="931" y="362"/>
                  </a:cxn>
                  <a:cxn ang="0">
                    <a:pos x="927" y="362"/>
                  </a:cxn>
                  <a:cxn ang="0">
                    <a:pos x="915" y="358"/>
                  </a:cxn>
                  <a:cxn ang="0">
                    <a:pos x="912" y="354"/>
                  </a:cxn>
                  <a:cxn ang="0">
                    <a:pos x="912" y="350"/>
                  </a:cxn>
                  <a:cxn ang="0">
                    <a:pos x="916" y="347"/>
                  </a:cxn>
                  <a:cxn ang="0">
                    <a:pos x="919" y="347"/>
                  </a:cxn>
                  <a:cxn ang="0">
                    <a:pos x="929" y="226"/>
                  </a:cxn>
                  <a:cxn ang="0">
                    <a:pos x="933" y="230"/>
                  </a:cxn>
                  <a:cxn ang="0">
                    <a:pos x="933" y="235"/>
                  </a:cxn>
                  <a:cxn ang="0">
                    <a:pos x="931" y="238"/>
                  </a:cxn>
                  <a:cxn ang="0">
                    <a:pos x="919" y="237"/>
                  </a:cxn>
                  <a:cxn ang="0">
                    <a:pos x="915" y="234"/>
                  </a:cxn>
                  <a:cxn ang="0">
                    <a:pos x="912" y="230"/>
                  </a:cxn>
                  <a:cxn ang="0">
                    <a:pos x="914" y="225"/>
                  </a:cxn>
                  <a:cxn ang="0">
                    <a:pos x="916" y="222"/>
                  </a:cxn>
                  <a:cxn ang="0">
                    <a:pos x="6" y="124"/>
                  </a:cxn>
                  <a:cxn ang="0">
                    <a:pos x="18" y="127"/>
                  </a:cxn>
                  <a:cxn ang="0">
                    <a:pos x="20" y="132"/>
                  </a:cxn>
                  <a:cxn ang="0">
                    <a:pos x="20" y="136"/>
                  </a:cxn>
                  <a:cxn ang="0">
                    <a:pos x="16" y="138"/>
                  </a:cxn>
                  <a:cxn ang="0">
                    <a:pos x="6" y="137"/>
                  </a:cxn>
                  <a:cxn ang="0">
                    <a:pos x="2" y="135"/>
                  </a:cxn>
                  <a:cxn ang="0">
                    <a:pos x="0" y="129"/>
                  </a:cxn>
                  <a:cxn ang="0">
                    <a:pos x="1" y="125"/>
                  </a:cxn>
                  <a:cxn ang="0">
                    <a:pos x="5" y="124"/>
                  </a:cxn>
                </a:cxnLst>
                <a:rect l="0" t="0" r="r" b="b"/>
                <a:pathLst>
                  <a:path w="933" h="362">
                    <a:moveTo>
                      <a:pt x="6" y="0"/>
                    </a:moveTo>
                    <a:lnTo>
                      <a:pt x="14" y="1"/>
                    </a:lnTo>
                    <a:lnTo>
                      <a:pt x="14" y="1"/>
                    </a:lnTo>
                    <a:lnTo>
                      <a:pt x="15" y="1"/>
                    </a:lnTo>
                    <a:lnTo>
                      <a:pt x="15" y="3"/>
                    </a:lnTo>
                    <a:lnTo>
                      <a:pt x="16" y="3"/>
                    </a:lnTo>
                    <a:lnTo>
                      <a:pt x="16" y="3"/>
                    </a:lnTo>
                    <a:lnTo>
                      <a:pt x="18" y="4"/>
                    </a:lnTo>
                    <a:lnTo>
                      <a:pt x="18" y="4"/>
                    </a:lnTo>
                    <a:lnTo>
                      <a:pt x="18" y="5"/>
                    </a:lnTo>
                    <a:lnTo>
                      <a:pt x="19" y="5"/>
                    </a:lnTo>
                    <a:lnTo>
                      <a:pt x="19" y="7"/>
                    </a:lnTo>
                    <a:lnTo>
                      <a:pt x="19" y="7"/>
                    </a:lnTo>
                    <a:lnTo>
                      <a:pt x="20" y="7"/>
                    </a:lnTo>
                    <a:lnTo>
                      <a:pt x="20" y="8"/>
                    </a:lnTo>
                    <a:lnTo>
                      <a:pt x="20" y="9"/>
                    </a:lnTo>
                    <a:lnTo>
                      <a:pt x="20" y="9"/>
                    </a:lnTo>
                    <a:lnTo>
                      <a:pt x="20" y="10"/>
                    </a:lnTo>
                    <a:lnTo>
                      <a:pt x="20" y="10"/>
                    </a:lnTo>
                    <a:lnTo>
                      <a:pt x="20" y="12"/>
                    </a:lnTo>
                    <a:lnTo>
                      <a:pt x="20" y="12"/>
                    </a:lnTo>
                    <a:lnTo>
                      <a:pt x="20" y="13"/>
                    </a:lnTo>
                    <a:lnTo>
                      <a:pt x="19" y="13"/>
                    </a:lnTo>
                    <a:lnTo>
                      <a:pt x="19" y="14"/>
                    </a:lnTo>
                    <a:lnTo>
                      <a:pt x="19" y="14"/>
                    </a:lnTo>
                    <a:lnTo>
                      <a:pt x="18" y="14"/>
                    </a:lnTo>
                    <a:lnTo>
                      <a:pt x="18" y="14"/>
                    </a:lnTo>
                    <a:lnTo>
                      <a:pt x="18" y="16"/>
                    </a:lnTo>
                    <a:lnTo>
                      <a:pt x="16" y="16"/>
                    </a:lnTo>
                    <a:lnTo>
                      <a:pt x="16" y="16"/>
                    </a:lnTo>
                    <a:lnTo>
                      <a:pt x="15" y="16"/>
                    </a:lnTo>
                    <a:lnTo>
                      <a:pt x="15" y="16"/>
                    </a:lnTo>
                    <a:lnTo>
                      <a:pt x="14" y="16"/>
                    </a:lnTo>
                    <a:lnTo>
                      <a:pt x="14" y="16"/>
                    </a:lnTo>
                    <a:lnTo>
                      <a:pt x="6" y="14"/>
                    </a:lnTo>
                    <a:lnTo>
                      <a:pt x="6" y="14"/>
                    </a:lnTo>
                    <a:lnTo>
                      <a:pt x="5" y="13"/>
                    </a:lnTo>
                    <a:lnTo>
                      <a:pt x="5" y="13"/>
                    </a:lnTo>
                    <a:lnTo>
                      <a:pt x="4" y="13"/>
                    </a:lnTo>
                    <a:lnTo>
                      <a:pt x="4" y="13"/>
                    </a:lnTo>
                    <a:lnTo>
                      <a:pt x="2" y="12"/>
                    </a:lnTo>
                    <a:lnTo>
                      <a:pt x="2" y="12"/>
                    </a:lnTo>
                    <a:lnTo>
                      <a:pt x="2" y="10"/>
                    </a:lnTo>
                    <a:lnTo>
                      <a:pt x="1" y="10"/>
                    </a:lnTo>
                    <a:lnTo>
                      <a:pt x="1" y="10"/>
                    </a:lnTo>
                    <a:lnTo>
                      <a:pt x="1" y="9"/>
                    </a:lnTo>
                    <a:lnTo>
                      <a:pt x="0" y="8"/>
                    </a:lnTo>
                    <a:lnTo>
                      <a:pt x="0" y="8"/>
                    </a:lnTo>
                    <a:lnTo>
                      <a:pt x="0" y="7"/>
                    </a:lnTo>
                    <a:lnTo>
                      <a:pt x="0" y="7"/>
                    </a:lnTo>
                    <a:lnTo>
                      <a:pt x="0" y="5"/>
                    </a:lnTo>
                    <a:lnTo>
                      <a:pt x="0" y="5"/>
                    </a:lnTo>
                    <a:lnTo>
                      <a:pt x="0" y="4"/>
                    </a:lnTo>
                    <a:lnTo>
                      <a:pt x="0" y="4"/>
                    </a:lnTo>
                    <a:lnTo>
                      <a:pt x="0" y="3"/>
                    </a:lnTo>
                    <a:lnTo>
                      <a:pt x="1" y="3"/>
                    </a:lnTo>
                    <a:lnTo>
                      <a:pt x="1" y="1"/>
                    </a:lnTo>
                    <a:lnTo>
                      <a:pt x="1" y="1"/>
                    </a:lnTo>
                    <a:lnTo>
                      <a:pt x="2" y="1"/>
                    </a:lnTo>
                    <a:lnTo>
                      <a:pt x="2" y="0"/>
                    </a:lnTo>
                    <a:lnTo>
                      <a:pt x="2" y="0"/>
                    </a:lnTo>
                    <a:lnTo>
                      <a:pt x="4" y="0"/>
                    </a:lnTo>
                    <a:lnTo>
                      <a:pt x="4" y="0"/>
                    </a:lnTo>
                    <a:lnTo>
                      <a:pt x="5" y="0"/>
                    </a:lnTo>
                    <a:lnTo>
                      <a:pt x="5" y="0"/>
                    </a:lnTo>
                    <a:lnTo>
                      <a:pt x="6" y="0"/>
                    </a:lnTo>
                    <a:lnTo>
                      <a:pt x="6" y="0"/>
                    </a:lnTo>
                    <a:lnTo>
                      <a:pt x="6" y="0"/>
                    </a:lnTo>
                    <a:lnTo>
                      <a:pt x="6" y="0"/>
                    </a:lnTo>
                    <a:close/>
                    <a:moveTo>
                      <a:pt x="836" y="220"/>
                    </a:moveTo>
                    <a:lnTo>
                      <a:pt x="876" y="230"/>
                    </a:lnTo>
                    <a:lnTo>
                      <a:pt x="876" y="237"/>
                    </a:lnTo>
                    <a:lnTo>
                      <a:pt x="876" y="243"/>
                    </a:lnTo>
                    <a:lnTo>
                      <a:pt x="876" y="248"/>
                    </a:lnTo>
                    <a:lnTo>
                      <a:pt x="876" y="255"/>
                    </a:lnTo>
                    <a:lnTo>
                      <a:pt x="876" y="261"/>
                    </a:lnTo>
                    <a:lnTo>
                      <a:pt x="876" y="268"/>
                    </a:lnTo>
                    <a:lnTo>
                      <a:pt x="876" y="274"/>
                    </a:lnTo>
                    <a:lnTo>
                      <a:pt x="876" y="281"/>
                    </a:lnTo>
                    <a:lnTo>
                      <a:pt x="876" y="287"/>
                    </a:lnTo>
                    <a:lnTo>
                      <a:pt x="876" y="292"/>
                    </a:lnTo>
                    <a:lnTo>
                      <a:pt x="876" y="299"/>
                    </a:lnTo>
                    <a:lnTo>
                      <a:pt x="876" y="305"/>
                    </a:lnTo>
                    <a:lnTo>
                      <a:pt x="876" y="312"/>
                    </a:lnTo>
                    <a:lnTo>
                      <a:pt x="876" y="318"/>
                    </a:lnTo>
                    <a:lnTo>
                      <a:pt x="876" y="325"/>
                    </a:lnTo>
                    <a:lnTo>
                      <a:pt x="876" y="330"/>
                    </a:lnTo>
                    <a:lnTo>
                      <a:pt x="836" y="321"/>
                    </a:lnTo>
                    <a:lnTo>
                      <a:pt x="836" y="314"/>
                    </a:lnTo>
                    <a:lnTo>
                      <a:pt x="836" y="308"/>
                    </a:lnTo>
                    <a:lnTo>
                      <a:pt x="836" y="301"/>
                    </a:lnTo>
                    <a:lnTo>
                      <a:pt x="836" y="295"/>
                    </a:lnTo>
                    <a:lnTo>
                      <a:pt x="836" y="290"/>
                    </a:lnTo>
                    <a:lnTo>
                      <a:pt x="836" y="283"/>
                    </a:lnTo>
                    <a:lnTo>
                      <a:pt x="836" y="277"/>
                    </a:lnTo>
                    <a:lnTo>
                      <a:pt x="836" y="270"/>
                    </a:lnTo>
                    <a:lnTo>
                      <a:pt x="836" y="264"/>
                    </a:lnTo>
                    <a:lnTo>
                      <a:pt x="836" y="257"/>
                    </a:lnTo>
                    <a:lnTo>
                      <a:pt x="836" y="252"/>
                    </a:lnTo>
                    <a:lnTo>
                      <a:pt x="836" y="246"/>
                    </a:lnTo>
                    <a:lnTo>
                      <a:pt x="836" y="239"/>
                    </a:lnTo>
                    <a:lnTo>
                      <a:pt x="836" y="233"/>
                    </a:lnTo>
                    <a:lnTo>
                      <a:pt x="836" y="226"/>
                    </a:lnTo>
                    <a:lnTo>
                      <a:pt x="836" y="220"/>
                    </a:lnTo>
                    <a:lnTo>
                      <a:pt x="836" y="220"/>
                    </a:lnTo>
                    <a:lnTo>
                      <a:pt x="836" y="220"/>
                    </a:lnTo>
                    <a:close/>
                    <a:moveTo>
                      <a:pt x="195" y="105"/>
                    </a:moveTo>
                    <a:lnTo>
                      <a:pt x="55" y="71"/>
                    </a:lnTo>
                    <a:lnTo>
                      <a:pt x="55" y="23"/>
                    </a:lnTo>
                    <a:lnTo>
                      <a:pt x="195" y="58"/>
                    </a:lnTo>
                    <a:lnTo>
                      <a:pt x="195" y="105"/>
                    </a:lnTo>
                    <a:lnTo>
                      <a:pt x="195" y="105"/>
                    </a:lnTo>
                    <a:lnTo>
                      <a:pt x="195" y="105"/>
                    </a:lnTo>
                    <a:close/>
                    <a:moveTo>
                      <a:pt x="195" y="132"/>
                    </a:moveTo>
                    <a:lnTo>
                      <a:pt x="55" y="98"/>
                    </a:lnTo>
                    <a:lnTo>
                      <a:pt x="55" y="82"/>
                    </a:lnTo>
                    <a:lnTo>
                      <a:pt x="195" y="116"/>
                    </a:lnTo>
                    <a:lnTo>
                      <a:pt x="195" y="132"/>
                    </a:lnTo>
                    <a:lnTo>
                      <a:pt x="195" y="132"/>
                    </a:lnTo>
                    <a:lnTo>
                      <a:pt x="195" y="132"/>
                    </a:lnTo>
                    <a:close/>
                    <a:moveTo>
                      <a:pt x="195" y="159"/>
                    </a:moveTo>
                    <a:lnTo>
                      <a:pt x="55" y="125"/>
                    </a:lnTo>
                    <a:lnTo>
                      <a:pt x="55" y="107"/>
                    </a:lnTo>
                    <a:lnTo>
                      <a:pt x="195" y="142"/>
                    </a:lnTo>
                    <a:lnTo>
                      <a:pt x="195" y="159"/>
                    </a:lnTo>
                    <a:lnTo>
                      <a:pt x="195" y="159"/>
                    </a:lnTo>
                    <a:lnTo>
                      <a:pt x="195" y="159"/>
                    </a:lnTo>
                    <a:close/>
                    <a:moveTo>
                      <a:pt x="550" y="246"/>
                    </a:moveTo>
                    <a:lnTo>
                      <a:pt x="218" y="164"/>
                    </a:lnTo>
                    <a:lnTo>
                      <a:pt x="218" y="147"/>
                    </a:lnTo>
                    <a:lnTo>
                      <a:pt x="550" y="230"/>
                    </a:lnTo>
                    <a:lnTo>
                      <a:pt x="550" y="246"/>
                    </a:lnTo>
                    <a:lnTo>
                      <a:pt x="550" y="246"/>
                    </a:lnTo>
                    <a:lnTo>
                      <a:pt x="550" y="246"/>
                    </a:lnTo>
                    <a:close/>
                    <a:moveTo>
                      <a:pt x="550" y="219"/>
                    </a:moveTo>
                    <a:lnTo>
                      <a:pt x="218" y="137"/>
                    </a:lnTo>
                    <a:lnTo>
                      <a:pt x="218" y="120"/>
                    </a:lnTo>
                    <a:lnTo>
                      <a:pt x="550" y="203"/>
                    </a:lnTo>
                    <a:lnTo>
                      <a:pt x="550" y="219"/>
                    </a:lnTo>
                    <a:lnTo>
                      <a:pt x="550" y="219"/>
                    </a:lnTo>
                    <a:lnTo>
                      <a:pt x="550" y="219"/>
                    </a:lnTo>
                    <a:close/>
                    <a:moveTo>
                      <a:pt x="550" y="191"/>
                    </a:moveTo>
                    <a:lnTo>
                      <a:pt x="218" y="109"/>
                    </a:lnTo>
                    <a:lnTo>
                      <a:pt x="218" y="92"/>
                    </a:lnTo>
                    <a:lnTo>
                      <a:pt x="550" y="176"/>
                    </a:lnTo>
                    <a:lnTo>
                      <a:pt x="550" y="191"/>
                    </a:lnTo>
                    <a:lnTo>
                      <a:pt x="550" y="191"/>
                    </a:lnTo>
                    <a:lnTo>
                      <a:pt x="550" y="191"/>
                    </a:lnTo>
                    <a:close/>
                    <a:moveTo>
                      <a:pt x="550" y="163"/>
                    </a:moveTo>
                    <a:lnTo>
                      <a:pt x="218" y="83"/>
                    </a:lnTo>
                    <a:lnTo>
                      <a:pt x="218" y="66"/>
                    </a:lnTo>
                    <a:lnTo>
                      <a:pt x="550" y="149"/>
                    </a:lnTo>
                    <a:lnTo>
                      <a:pt x="550" y="163"/>
                    </a:lnTo>
                    <a:lnTo>
                      <a:pt x="550" y="163"/>
                    </a:lnTo>
                    <a:lnTo>
                      <a:pt x="550" y="163"/>
                    </a:lnTo>
                    <a:close/>
                    <a:moveTo>
                      <a:pt x="821" y="313"/>
                    </a:moveTo>
                    <a:lnTo>
                      <a:pt x="570" y="252"/>
                    </a:lnTo>
                    <a:lnTo>
                      <a:pt x="570" y="235"/>
                    </a:lnTo>
                    <a:lnTo>
                      <a:pt x="821" y="297"/>
                    </a:lnTo>
                    <a:lnTo>
                      <a:pt x="821" y="313"/>
                    </a:lnTo>
                    <a:lnTo>
                      <a:pt x="821" y="313"/>
                    </a:lnTo>
                    <a:lnTo>
                      <a:pt x="821" y="313"/>
                    </a:lnTo>
                    <a:close/>
                    <a:moveTo>
                      <a:pt x="821" y="286"/>
                    </a:moveTo>
                    <a:lnTo>
                      <a:pt x="570" y="225"/>
                    </a:lnTo>
                    <a:lnTo>
                      <a:pt x="570" y="208"/>
                    </a:lnTo>
                    <a:lnTo>
                      <a:pt x="821" y="270"/>
                    </a:lnTo>
                    <a:lnTo>
                      <a:pt x="821" y="286"/>
                    </a:lnTo>
                    <a:lnTo>
                      <a:pt x="821" y="286"/>
                    </a:lnTo>
                    <a:lnTo>
                      <a:pt x="821" y="286"/>
                    </a:lnTo>
                    <a:close/>
                    <a:moveTo>
                      <a:pt x="821" y="259"/>
                    </a:moveTo>
                    <a:lnTo>
                      <a:pt x="570" y="198"/>
                    </a:lnTo>
                    <a:lnTo>
                      <a:pt x="570" y="181"/>
                    </a:lnTo>
                    <a:lnTo>
                      <a:pt x="821" y="243"/>
                    </a:lnTo>
                    <a:lnTo>
                      <a:pt x="821" y="259"/>
                    </a:lnTo>
                    <a:lnTo>
                      <a:pt x="821" y="259"/>
                    </a:lnTo>
                    <a:lnTo>
                      <a:pt x="821" y="259"/>
                    </a:lnTo>
                    <a:close/>
                    <a:moveTo>
                      <a:pt x="821" y="231"/>
                    </a:moveTo>
                    <a:lnTo>
                      <a:pt x="570" y="171"/>
                    </a:lnTo>
                    <a:lnTo>
                      <a:pt x="570" y="154"/>
                    </a:lnTo>
                    <a:lnTo>
                      <a:pt x="821" y="216"/>
                    </a:lnTo>
                    <a:lnTo>
                      <a:pt x="821" y="231"/>
                    </a:lnTo>
                    <a:lnTo>
                      <a:pt x="821" y="231"/>
                    </a:lnTo>
                    <a:lnTo>
                      <a:pt x="821" y="231"/>
                    </a:lnTo>
                    <a:close/>
                    <a:moveTo>
                      <a:pt x="919" y="347"/>
                    </a:moveTo>
                    <a:lnTo>
                      <a:pt x="927" y="348"/>
                    </a:lnTo>
                    <a:lnTo>
                      <a:pt x="927" y="349"/>
                    </a:lnTo>
                    <a:lnTo>
                      <a:pt x="928" y="349"/>
                    </a:lnTo>
                    <a:lnTo>
                      <a:pt x="928" y="349"/>
                    </a:lnTo>
                    <a:lnTo>
                      <a:pt x="929" y="349"/>
                    </a:lnTo>
                    <a:lnTo>
                      <a:pt x="929" y="350"/>
                    </a:lnTo>
                    <a:lnTo>
                      <a:pt x="931" y="350"/>
                    </a:lnTo>
                    <a:lnTo>
                      <a:pt x="931" y="350"/>
                    </a:lnTo>
                    <a:lnTo>
                      <a:pt x="931" y="352"/>
                    </a:lnTo>
                    <a:lnTo>
                      <a:pt x="932" y="352"/>
                    </a:lnTo>
                    <a:lnTo>
                      <a:pt x="932" y="353"/>
                    </a:lnTo>
                    <a:lnTo>
                      <a:pt x="932" y="353"/>
                    </a:lnTo>
                    <a:lnTo>
                      <a:pt x="933" y="354"/>
                    </a:lnTo>
                    <a:lnTo>
                      <a:pt x="933" y="354"/>
                    </a:lnTo>
                    <a:lnTo>
                      <a:pt x="933" y="356"/>
                    </a:lnTo>
                    <a:lnTo>
                      <a:pt x="933" y="356"/>
                    </a:lnTo>
                    <a:lnTo>
                      <a:pt x="933" y="357"/>
                    </a:lnTo>
                    <a:lnTo>
                      <a:pt x="933" y="358"/>
                    </a:lnTo>
                    <a:lnTo>
                      <a:pt x="933" y="358"/>
                    </a:lnTo>
                    <a:lnTo>
                      <a:pt x="933" y="358"/>
                    </a:lnTo>
                    <a:lnTo>
                      <a:pt x="933" y="359"/>
                    </a:lnTo>
                    <a:lnTo>
                      <a:pt x="932" y="359"/>
                    </a:lnTo>
                    <a:lnTo>
                      <a:pt x="932" y="361"/>
                    </a:lnTo>
                    <a:lnTo>
                      <a:pt x="932" y="361"/>
                    </a:lnTo>
                    <a:lnTo>
                      <a:pt x="931" y="361"/>
                    </a:lnTo>
                    <a:lnTo>
                      <a:pt x="931" y="362"/>
                    </a:lnTo>
                    <a:lnTo>
                      <a:pt x="931" y="362"/>
                    </a:lnTo>
                    <a:lnTo>
                      <a:pt x="929" y="362"/>
                    </a:lnTo>
                    <a:lnTo>
                      <a:pt x="929" y="362"/>
                    </a:lnTo>
                    <a:lnTo>
                      <a:pt x="928" y="362"/>
                    </a:lnTo>
                    <a:lnTo>
                      <a:pt x="928" y="362"/>
                    </a:lnTo>
                    <a:lnTo>
                      <a:pt x="927" y="362"/>
                    </a:lnTo>
                    <a:lnTo>
                      <a:pt x="927" y="362"/>
                    </a:lnTo>
                    <a:lnTo>
                      <a:pt x="919" y="361"/>
                    </a:lnTo>
                    <a:lnTo>
                      <a:pt x="919" y="361"/>
                    </a:lnTo>
                    <a:lnTo>
                      <a:pt x="918" y="361"/>
                    </a:lnTo>
                    <a:lnTo>
                      <a:pt x="918" y="359"/>
                    </a:lnTo>
                    <a:lnTo>
                      <a:pt x="916" y="359"/>
                    </a:lnTo>
                    <a:lnTo>
                      <a:pt x="916" y="359"/>
                    </a:lnTo>
                    <a:lnTo>
                      <a:pt x="915" y="358"/>
                    </a:lnTo>
                    <a:lnTo>
                      <a:pt x="915" y="358"/>
                    </a:lnTo>
                    <a:lnTo>
                      <a:pt x="915" y="358"/>
                    </a:lnTo>
                    <a:lnTo>
                      <a:pt x="914" y="357"/>
                    </a:lnTo>
                    <a:lnTo>
                      <a:pt x="914" y="357"/>
                    </a:lnTo>
                    <a:lnTo>
                      <a:pt x="914" y="356"/>
                    </a:lnTo>
                    <a:lnTo>
                      <a:pt x="912" y="356"/>
                    </a:lnTo>
                    <a:lnTo>
                      <a:pt x="912" y="354"/>
                    </a:lnTo>
                    <a:lnTo>
                      <a:pt x="912" y="354"/>
                    </a:lnTo>
                    <a:lnTo>
                      <a:pt x="912" y="353"/>
                    </a:lnTo>
                    <a:lnTo>
                      <a:pt x="912" y="353"/>
                    </a:lnTo>
                    <a:lnTo>
                      <a:pt x="912" y="352"/>
                    </a:lnTo>
                    <a:lnTo>
                      <a:pt x="912" y="350"/>
                    </a:lnTo>
                    <a:lnTo>
                      <a:pt x="912" y="350"/>
                    </a:lnTo>
                    <a:lnTo>
                      <a:pt x="912" y="350"/>
                    </a:lnTo>
                    <a:lnTo>
                      <a:pt x="914" y="349"/>
                    </a:lnTo>
                    <a:lnTo>
                      <a:pt x="914" y="349"/>
                    </a:lnTo>
                    <a:lnTo>
                      <a:pt x="914" y="348"/>
                    </a:lnTo>
                    <a:lnTo>
                      <a:pt x="915" y="348"/>
                    </a:lnTo>
                    <a:lnTo>
                      <a:pt x="915" y="348"/>
                    </a:lnTo>
                    <a:lnTo>
                      <a:pt x="915" y="348"/>
                    </a:lnTo>
                    <a:lnTo>
                      <a:pt x="916" y="347"/>
                    </a:lnTo>
                    <a:lnTo>
                      <a:pt x="916" y="347"/>
                    </a:lnTo>
                    <a:lnTo>
                      <a:pt x="918" y="347"/>
                    </a:lnTo>
                    <a:lnTo>
                      <a:pt x="918" y="347"/>
                    </a:lnTo>
                    <a:lnTo>
                      <a:pt x="919" y="347"/>
                    </a:lnTo>
                    <a:lnTo>
                      <a:pt x="919" y="347"/>
                    </a:lnTo>
                    <a:lnTo>
                      <a:pt x="919" y="347"/>
                    </a:lnTo>
                    <a:lnTo>
                      <a:pt x="919" y="347"/>
                    </a:lnTo>
                    <a:close/>
                    <a:moveTo>
                      <a:pt x="919" y="222"/>
                    </a:moveTo>
                    <a:lnTo>
                      <a:pt x="927" y="225"/>
                    </a:lnTo>
                    <a:lnTo>
                      <a:pt x="927" y="225"/>
                    </a:lnTo>
                    <a:lnTo>
                      <a:pt x="928" y="225"/>
                    </a:lnTo>
                    <a:lnTo>
                      <a:pt x="928" y="225"/>
                    </a:lnTo>
                    <a:lnTo>
                      <a:pt x="929" y="226"/>
                    </a:lnTo>
                    <a:lnTo>
                      <a:pt x="929" y="226"/>
                    </a:lnTo>
                    <a:lnTo>
                      <a:pt x="931" y="226"/>
                    </a:lnTo>
                    <a:lnTo>
                      <a:pt x="931" y="228"/>
                    </a:lnTo>
                    <a:lnTo>
                      <a:pt x="931" y="228"/>
                    </a:lnTo>
                    <a:lnTo>
                      <a:pt x="932" y="228"/>
                    </a:lnTo>
                    <a:lnTo>
                      <a:pt x="932" y="229"/>
                    </a:lnTo>
                    <a:lnTo>
                      <a:pt x="932" y="230"/>
                    </a:lnTo>
                    <a:lnTo>
                      <a:pt x="933" y="230"/>
                    </a:lnTo>
                    <a:lnTo>
                      <a:pt x="933" y="231"/>
                    </a:lnTo>
                    <a:lnTo>
                      <a:pt x="933" y="231"/>
                    </a:lnTo>
                    <a:lnTo>
                      <a:pt x="933" y="233"/>
                    </a:lnTo>
                    <a:lnTo>
                      <a:pt x="933" y="233"/>
                    </a:lnTo>
                    <a:lnTo>
                      <a:pt x="933" y="234"/>
                    </a:lnTo>
                    <a:lnTo>
                      <a:pt x="933" y="234"/>
                    </a:lnTo>
                    <a:lnTo>
                      <a:pt x="933" y="235"/>
                    </a:lnTo>
                    <a:lnTo>
                      <a:pt x="933" y="235"/>
                    </a:lnTo>
                    <a:lnTo>
                      <a:pt x="932" y="237"/>
                    </a:lnTo>
                    <a:lnTo>
                      <a:pt x="932" y="237"/>
                    </a:lnTo>
                    <a:lnTo>
                      <a:pt x="932" y="237"/>
                    </a:lnTo>
                    <a:lnTo>
                      <a:pt x="931" y="238"/>
                    </a:lnTo>
                    <a:lnTo>
                      <a:pt x="931" y="238"/>
                    </a:lnTo>
                    <a:lnTo>
                      <a:pt x="931" y="238"/>
                    </a:lnTo>
                    <a:lnTo>
                      <a:pt x="929" y="238"/>
                    </a:lnTo>
                    <a:lnTo>
                      <a:pt x="929" y="239"/>
                    </a:lnTo>
                    <a:lnTo>
                      <a:pt x="928" y="239"/>
                    </a:lnTo>
                    <a:lnTo>
                      <a:pt x="928" y="239"/>
                    </a:lnTo>
                    <a:lnTo>
                      <a:pt x="927" y="239"/>
                    </a:lnTo>
                    <a:lnTo>
                      <a:pt x="927" y="239"/>
                    </a:lnTo>
                    <a:lnTo>
                      <a:pt x="919" y="237"/>
                    </a:lnTo>
                    <a:lnTo>
                      <a:pt x="919" y="237"/>
                    </a:lnTo>
                    <a:lnTo>
                      <a:pt x="918" y="237"/>
                    </a:lnTo>
                    <a:lnTo>
                      <a:pt x="918" y="237"/>
                    </a:lnTo>
                    <a:lnTo>
                      <a:pt x="916" y="235"/>
                    </a:lnTo>
                    <a:lnTo>
                      <a:pt x="916" y="235"/>
                    </a:lnTo>
                    <a:lnTo>
                      <a:pt x="915" y="235"/>
                    </a:lnTo>
                    <a:lnTo>
                      <a:pt x="915" y="234"/>
                    </a:lnTo>
                    <a:lnTo>
                      <a:pt x="915" y="234"/>
                    </a:lnTo>
                    <a:lnTo>
                      <a:pt x="914" y="234"/>
                    </a:lnTo>
                    <a:lnTo>
                      <a:pt x="914" y="233"/>
                    </a:lnTo>
                    <a:lnTo>
                      <a:pt x="914" y="231"/>
                    </a:lnTo>
                    <a:lnTo>
                      <a:pt x="912" y="231"/>
                    </a:lnTo>
                    <a:lnTo>
                      <a:pt x="912" y="231"/>
                    </a:lnTo>
                    <a:lnTo>
                      <a:pt x="912" y="230"/>
                    </a:lnTo>
                    <a:lnTo>
                      <a:pt x="912" y="229"/>
                    </a:lnTo>
                    <a:lnTo>
                      <a:pt x="912" y="229"/>
                    </a:lnTo>
                    <a:lnTo>
                      <a:pt x="912" y="228"/>
                    </a:lnTo>
                    <a:lnTo>
                      <a:pt x="912" y="228"/>
                    </a:lnTo>
                    <a:lnTo>
                      <a:pt x="912" y="226"/>
                    </a:lnTo>
                    <a:lnTo>
                      <a:pt x="912" y="226"/>
                    </a:lnTo>
                    <a:lnTo>
                      <a:pt x="914" y="225"/>
                    </a:lnTo>
                    <a:lnTo>
                      <a:pt x="914" y="225"/>
                    </a:lnTo>
                    <a:lnTo>
                      <a:pt x="914" y="225"/>
                    </a:lnTo>
                    <a:lnTo>
                      <a:pt x="915" y="224"/>
                    </a:lnTo>
                    <a:lnTo>
                      <a:pt x="915" y="224"/>
                    </a:lnTo>
                    <a:lnTo>
                      <a:pt x="915" y="224"/>
                    </a:lnTo>
                    <a:lnTo>
                      <a:pt x="916" y="224"/>
                    </a:lnTo>
                    <a:lnTo>
                      <a:pt x="916" y="222"/>
                    </a:lnTo>
                    <a:lnTo>
                      <a:pt x="918" y="222"/>
                    </a:lnTo>
                    <a:lnTo>
                      <a:pt x="918" y="222"/>
                    </a:lnTo>
                    <a:lnTo>
                      <a:pt x="919" y="222"/>
                    </a:lnTo>
                    <a:lnTo>
                      <a:pt x="919" y="222"/>
                    </a:lnTo>
                    <a:lnTo>
                      <a:pt x="919" y="222"/>
                    </a:lnTo>
                    <a:lnTo>
                      <a:pt x="919" y="222"/>
                    </a:lnTo>
                    <a:close/>
                    <a:moveTo>
                      <a:pt x="6" y="124"/>
                    </a:moveTo>
                    <a:lnTo>
                      <a:pt x="14" y="125"/>
                    </a:lnTo>
                    <a:lnTo>
                      <a:pt x="14" y="125"/>
                    </a:lnTo>
                    <a:lnTo>
                      <a:pt x="15" y="125"/>
                    </a:lnTo>
                    <a:lnTo>
                      <a:pt x="15" y="125"/>
                    </a:lnTo>
                    <a:lnTo>
                      <a:pt x="16" y="127"/>
                    </a:lnTo>
                    <a:lnTo>
                      <a:pt x="16" y="127"/>
                    </a:lnTo>
                    <a:lnTo>
                      <a:pt x="18" y="127"/>
                    </a:lnTo>
                    <a:lnTo>
                      <a:pt x="18" y="128"/>
                    </a:lnTo>
                    <a:lnTo>
                      <a:pt x="18" y="128"/>
                    </a:lnTo>
                    <a:lnTo>
                      <a:pt x="19" y="129"/>
                    </a:lnTo>
                    <a:lnTo>
                      <a:pt x="19" y="129"/>
                    </a:lnTo>
                    <a:lnTo>
                      <a:pt x="19" y="131"/>
                    </a:lnTo>
                    <a:lnTo>
                      <a:pt x="20" y="131"/>
                    </a:lnTo>
                    <a:lnTo>
                      <a:pt x="20" y="132"/>
                    </a:lnTo>
                    <a:lnTo>
                      <a:pt x="20" y="132"/>
                    </a:lnTo>
                    <a:lnTo>
                      <a:pt x="20" y="133"/>
                    </a:lnTo>
                    <a:lnTo>
                      <a:pt x="20" y="133"/>
                    </a:lnTo>
                    <a:lnTo>
                      <a:pt x="20" y="135"/>
                    </a:lnTo>
                    <a:lnTo>
                      <a:pt x="20" y="135"/>
                    </a:lnTo>
                    <a:lnTo>
                      <a:pt x="20" y="136"/>
                    </a:lnTo>
                    <a:lnTo>
                      <a:pt x="20" y="136"/>
                    </a:lnTo>
                    <a:lnTo>
                      <a:pt x="19" y="137"/>
                    </a:lnTo>
                    <a:lnTo>
                      <a:pt x="19" y="137"/>
                    </a:lnTo>
                    <a:lnTo>
                      <a:pt x="19" y="137"/>
                    </a:lnTo>
                    <a:lnTo>
                      <a:pt x="18" y="138"/>
                    </a:lnTo>
                    <a:lnTo>
                      <a:pt x="18" y="138"/>
                    </a:lnTo>
                    <a:lnTo>
                      <a:pt x="18" y="138"/>
                    </a:lnTo>
                    <a:lnTo>
                      <a:pt x="16" y="138"/>
                    </a:lnTo>
                    <a:lnTo>
                      <a:pt x="16" y="140"/>
                    </a:lnTo>
                    <a:lnTo>
                      <a:pt x="15" y="140"/>
                    </a:lnTo>
                    <a:lnTo>
                      <a:pt x="15" y="140"/>
                    </a:lnTo>
                    <a:lnTo>
                      <a:pt x="14" y="140"/>
                    </a:lnTo>
                    <a:lnTo>
                      <a:pt x="14" y="138"/>
                    </a:lnTo>
                    <a:lnTo>
                      <a:pt x="6" y="137"/>
                    </a:lnTo>
                    <a:lnTo>
                      <a:pt x="6" y="137"/>
                    </a:lnTo>
                    <a:lnTo>
                      <a:pt x="5" y="137"/>
                    </a:lnTo>
                    <a:lnTo>
                      <a:pt x="5" y="137"/>
                    </a:lnTo>
                    <a:lnTo>
                      <a:pt x="4" y="137"/>
                    </a:lnTo>
                    <a:lnTo>
                      <a:pt x="4" y="136"/>
                    </a:lnTo>
                    <a:lnTo>
                      <a:pt x="2" y="136"/>
                    </a:lnTo>
                    <a:lnTo>
                      <a:pt x="2" y="135"/>
                    </a:lnTo>
                    <a:lnTo>
                      <a:pt x="2" y="135"/>
                    </a:lnTo>
                    <a:lnTo>
                      <a:pt x="1" y="133"/>
                    </a:lnTo>
                    <a:lnTo>
                      <a:pt x="1" y="133"/>
                    </a:lnTo>
                    <a:lnTo>
                      <a:pt x="1" y="133"/>
                    </a:lnTo>
                    <a:lnTo>
                      <a:pt x="0" y="132"/>
                    </a:lnTo>
                    <a:lnTo>
                      <a:pt x="0" y="132"/>
                    </a:lnTo>
                    <a:lnTo>
                      <a:pt x="0" y="131"/>
                    </a:lnTo>
                    <a:lnTo>
                      <a:pt x="0" y="129"/>
                    </a:lnTo>
                    <a:lnTo>
                      <a:pt x="0" y="129"/>
                    </a:lnTo>
                    <a:lnTo>
                      <a:pt x="0" y="128"/>
                    </a:lnTo>
                    <a:lnTo>
                      <a:pt x="0" y="128"/>
                    </a:lnTo>
                    <a:lnTo>
                      <a:pt x="0" y="127"/>
                    </a:lnTo>
                    <a:lnTo>
                      <a:pt x="0" y="127"/>
                    </a:lnTo>
                    <a:lnTo>
                      <a:pt x="1" y="125"/>
                    </a:lnTo>
                    <a:lnTo>
                      <a:pt x="1" y="125"/>
                    </a:lnTo>
                    <a:lnTo>
                      <a:pt x="1" y="125"/>
                    </a:lnTo>
                    <a:lnTo>
                      <a:pt x="2" y="125"/>
                    </a:lnTo>
                    <a:lnTo>
                      <a:pt x="2" y="124"/>
                    </a:lnTo>
                    <a:lnTo>
                      <a:pt x="2" y="124"/>
                    </a:lnTo>
                    <a:lnTo>
                      <a:pt x="4" y="124"/>
                    </a:lnTo>
                    <a:lnTo>
                      <a:pt x="4" y="124"/>
                    </a:lnTo>
                    <a:lnTo>
                      <a:pt x="5" y="124"/>
                    </a:lnTo>
                    <a:lnTo>
                      <a:pt x="5" y="124"/>
                    </a:lnTo>
                    <a:lnTo>
                      <a:pt x="6" y="124"/>
                    </a:lnTo>
                    <a:lnTo>
                      <a:pt x="6" y="124"/>
                    </a:lnTo>
                    <a:lnTo>
                      <a:pt x="6" y="124"/>
                    </a:lnTo>
                    <a:lnTo>
                      <a:pt x="6" y="124"/>
                    </a:lnTo>
                    <a:close/>
                  </a:path>
                </a:pathLst>
              </a:custGeom>
              <a:grpFill/>
              <a:ln w="9525">
                <a:noFill/>
                <a:round/>
              </a:ln>
            </p:spPr>
            <p:txBody>
              <a:bodyPr/>
              <a:lstStyle/>
              <a:p>
                <a:pPr defTabSz="607695">
                  <a:defRPr/>
                </a:pPr>
                <a:endParaRPr lang="zh-CN" altLang="en-US" sz="1100" kern="0" dirty="0">
                  <a:solidFill>
                    <a:prstClr val="black"/>
                  </a:solidFill>
                  <a:latin typeface="Calibri" panose="020F0502020204030204"/>
                  <a:ea typeface="微软雅黑" panose="020B0503020204020204" charset="-122"/>
                </a:endParaRPr>
              </a:p>
            </p:txBody>
          </p:sp>
        </p:grpSp>
        <p:sp>
          <p:nvSpPr>
            <p:cNvPr id="308" name="TextBox 135"/>
            <p:cNvSpPr txBox="1"/>
            <p:nvPr/>
          </p:nvSpPr>
          <p:spPr bwMode="auto">
            <a:xfrm>
              <a:off x="1564734" y="4901382"/>
              <a:ext cx="608724" cy="320674"/>
            </a:xfrm>
            <a:prstGeom prst="rect">
              <a:avLst/>
            </a:prstGeom>
            <a:noFill/>
          </p:spPr>
          <p:txBody>
            <a:bodyPr wrap="square" lIns="91436" tIns="45716" rIns="91436" bIns="45716">
              <a:spAutoFit/>
            </a:bodyPr>
            <a:lstStyle/>
            <a:p>
              <a:pPr defTabSz="607695">
                <a:defRPr/>
              </a:pPr>
              <a:r>
                <a:rPr lang="en-US" altLang="zh-CN" sz="1500" b="1" dirty="0">
                  <a:solidFill>
                    <a:srgbClr val="1F497D">
                      <a:lumMod val="50000"/>
                    </a:srgbClr>
                  </a:solidFill>
                  <a:latin typeface="Calibri" panose="020F0502020204030204"/>
                  <a:ea typeface="微软雅黑" panose="020B0503020204020204" charset="-122"/>
                </a:rPr>
                <a:t>DU</a:t>
              </a:r>
              <a:endParaRPr lang="zh-CN" altLang="en-US" sz="1500" b="1" dirty="0">
                <a:solidFill>
                  <a:srgbClr val="1F497D">
                    <a:lumMod val="50000"/>
                  </a:srgbClr>
                </a:solidFill>
                <a:latin typeface="Calibri" panose="020F0502020204030204"/>
                <a:ea typeface="微软雅黑" panose="020B0503020204020204" charset="-122"/>
              </a:endParaRPr>
            </a:p>
          </p:txBody>
        </p:sp>
      </p:grpSp>
      <p:grpSp>
        <p:nvGrpSpPr>
          <p:cNvPr id="311" name="组合 66"/>
          <p:cNvGrpSpPr/>
          <p:nvPr/>
        </p:nvGrpSpPr>
        <p:grpSpPr>
          <a:xfrm>
            <a:off x="5251885" y="4219307"/>
            <a:ext cx="1011291" cy="379907"/>
            <a:chOff x="1162168" y="4901382"/>
            <a:chExt cx="1011290" cy="379906"/>
          </a:xfrm>
        </p:grpSpPr>
        <p:grpSp>
          <p:nvGrpSpPr>
            <p:cNvPr id="312" name="组合 322"/>
            <p:cNvGrpSpPr/>
            <p:nvPr/>
          </p:nvGrpSpPr>
          <p:grpSpPr bwMode="auto">
            <a:xfrm>
              <a:off x="1162168" y="5117716"/>
              <a:ext cx="759211" cy="163572"/>
              <a:chOff x="2681289" y="1384297"/>
              <a:chExt cx="1171574" cy="379412"/>
            </a:xfrm>
            <a:solidFill>
              <a:srgbClr val="C00000"/>
            </a:solidFill>
          </p:grpSpPr>
          <p:sp>
            <p:nvSpPr>
              <p:cNvPr id="314" name="Freeform 22"/>
              <p:cNvSpPr>
                <a:spLocks noEditPoints="1"/>
              </p:cNvSpPr>
              <p:nvPr/>
            </p:nvSpPr>
            <p:spPr bwMode="auto">
              <a:xfrm>
                <a:off x="2681289" y="1384297"/>
                <a:ext cx="1171574" cy="379412"/>
              </a:xfrm>
              <a:custGeom>
                <a:avLst/>
                <a:gdLst/>
                <a:ahLst/>
                <a:cxnLst>
                  <a:cxn ang="0">
                    <a:pos x="936" y="479"/>
                  </a:cxn>
                  <a:cxn ang="0">
                    <a:pos x="940" y="480"/>
                  </a:cxn>
                  <a:cxn ang="0">
                    <a:pos x="943" y="480"/>
                  </a:cxn>
                  <a:cxn ang="0">
                    <a:pos x="944" y="480"/>
                  </a:cxn>
                  <a:cxn ang="0">
                    <a:pos x="945" y="479"/>
                  </a:cxn>
                  <a:cxn ang="0">
                    <a:pos x="947" y="475"/>
                  </a:cxn>
                  <a:cxn ang="0">
                    <a:pos x="947" y="463"/>
                  </a:cxn>
                  <a:cxn ang="0">
                    <a:pos x="947" y="445"/>
                  </a:cxn>
                  <a:cxn ang="0">
                    <a:pos x="947" y="414"/>
                  </a:cxn>
                  <a:cxn ang="0">
                    <a:pos x="947" y="382"/>
                  </a:cxn>
                  <a:cxn ang="0">
                    <a:pos x="947" y="353"/>
                  </a:cxn>
                  <a:cxn ang="0">
                    <a:pos x="947" y="336"/>
                  </a:cxn>
                  <a:cxn ang="0">
                    <a:pos x="947" y="334"/>
                  </a:cxn>
                  <a:cxn ang="0">
                    <a:pos x="947" y="331"/>
                  </a:cxn>
                  <a:cxn ang="0">
                    <a:pos x="944" y="327"/>
                  </a:cxn>
                  <a:cxn ang="0">
                    <a:pos x="943" y="325"/>
                  </a:cxn>
                  <a:cxn ang="0">
                    <a:pos x="940" y="324"/>
                  </a:cxn>
                  <a:cxn ang="0">
                    <a:pos x="938" y="322"/>
                  </a:cxn>
                  <a:cxn ang="0">
                    <a:pos x="934" y="322"/>
                  </a:cxn>
                  <a:cxn ang="0">
                    <a:pos x="919" y="318"/>
                  </a:cxn>
                  <a:cxn ang="0">
                    <a:pos x="913" y="317"/>
                  </a:cxn>
                  <a:cxn ang="0">
                    <a:pos x="913" y="317"/>
                  </a:cxn>
                  <a:cxn ang="0">
                    <a:pos x="34" y="101"/>
                  </a:cxn>
                  <a:cxn ang="0">
                    <a:pos x="8" y="93"/>
                  </a:cxn>
                  <a:cxn ang="0">
                    <a:pos x="4" y="93"/>
                  </a:cxn>
                  <a:cxn ang="0">
                    <a:pos x="3" y="93"/>
                  </a:cxn>
                  <a:cxn ang="0">
                    <a:pos x="1" y="95"/>
                  </a:cxn>
                  <a:cxn ang="0">
                    <a:pos x="1" y="96"/>
                  </a:cxn>
                  <a:cxn ang="0">
                    <a:pos x="0" y="99"/>
                  </a:cxn>
                  <a:cxn ang="0">
                    <a:pos x="0" y="110"/>
                  </a:cxn>
                  <a:cxn ang="0">
                    <a:pos x="0" y="128"/>
                  </a:cxn>
                  <a:cxn ang="0">
                    <a:pos x="0" y="159"/>
                  </a:cxn>
                  <a:cxn ang="0">
                    <a:pos x="0" y="192"/>
                  </a:cxn>
                  <a:cxn ang="0">
                    <a:pos x="0" y="221"/>
                  </a:cxn>
                  <a:cxn ang="0">
                    <a:pos x="0" y="237"/>
                  </a:cxn>
                  <a:cxn ang="0">
                    <a:pos x="0" y="240"/>
                  </a:cxn>
                  <a:cxn ang="0">
                    <a:pos x="0" y="242"/>
                  </a:cxn>
                  <a:cxn ang="0">
                    <a:pos x="3" y="247"/>
                  </a:cxn>
                  <a:cxn ang="0">
                    <a:pos x="4" y="249"/>
                  </a:cxn>
                  <a:cxn ang="0">
                    <a:pos x="7" y="250"/>
                  </a:cxn>
                  <a:cxn ang="0">
                    <a:pos x="9" y="251"/>
                  </a:cxn>
                  <a:cxn ang="0">
                    <a:pos x="13" y="252"/>
                  </a:cxn>
                  <a:cxn ang="0">
                    <a:pos x="27" y="255"/>
                  </a:cxn>
                  <a:cxn ang="0">
                    <a:pos x="34" y="256"/>
                  </a:cxn>
                  <a:cxn ang="0">
                    <a:pos x="34" y="256"/>
                  </a:cxn>
                  <a:cxn ang="0">
                    <a:pos x="608" y="0"/>
                  </a:cxn>
                  <a:cxn ang="0">
                    <a:pos x="56" y="95"/>
                  </a:cxn>
                  <a:cxn ang="0">
                    <a:pos x="1477" y="174"/>
                  </a:cxn>
                  <a:cxn ang="0">
                    <a:pos x="958" y="333"/>
                  </a:cxn>
                  <a:cxn ang="0">
                    <a:pos x="958" y="327"/>
                  </a:cxn>
                  <a:cxn ang="0">
                    <a:pos x="957" y="322"/>
                  </a:cxn>
                  <a:cxn ang="0">
                    <a:pos x="956" y="320"/>
                  </a:cxn>
                  <a:cxn ang="0">
                    <a:pos x="953" y="318"/>
                  </a:cxn>
                  <a:cxn ang="0">
                    <a:pos x="950" y="316"/>
                  </a:cxn>
                  <a:cxn ang="0">
                    <a:pos x="947" y="315"/>
                  </a:cxn>
                  <a:cxn ang="0">
                    <a:pos x="943" y="313"/>
                  </a:cxn>
                  <a:cxn ang="0">
                    <a:pos x="938" y="312"/>
                  </a:cxn>
                  <a:cxn ang="0">
                    <a:pos x="932" y="311"/>
                  </a:cxn>
                  <a:cxn ang="0">
                    <a:pos x="927" y="311"/>
                  </a:cxn>
                  <a:cxn ang="0">
                    <a:pos x="1477" y="174"/>
                  </a:cxn>
                  <a:cxn ang="0">
                    <a:pos x="45" y="103"/>
                  </a:cxn>
                  <a:cxn ang="0">
                    <a:pos x="901" y="468"/>
                  </a:cxn>
                </a:cxnLst>
                <a:rect l="0" t="0" r="r" b="b"/>
                <a:pathLst>
                  <a:path w="1477" h="480">
                    <a:moveTo>
                      <a:pt x="913" y="317"/>
                    </a:moveTo>
                    <a:lnTo>
                      <a:pt x="913" y="472"/>
                    </a:lnTo>
                    <a:lnTo>
                      <a:pt x="936" y="479"/>
                    </a:lnTo>
                    <a:lnTo>
                      <a:pt x="938" y="480"/>
                    </a:lnTo>
                    <a:lnTo>
                      <a:pt x="939" y="480"/>
                    </a:lnTo>
                    <a:lnTo>
                      <a:pt x="940" y="480"/>
                    </a:lnTo>
                    <a:lnTo>
                      <a:pt x="941" y="480"/>
                    </a:lnTo>
                    <a:lnTo>
                      <a:pt x="943" y="480"/>
                    </a:lnTo>
                    <a:lnTo>
                      <a:pt x="943" y="480"/>
                    </a:lnTo>
                    <a:lnTo>
                      <a:pt x="944" y="480"/>
                    </a:lnTo>
                    <a:lnTo>
                      <a:pt x="944" y="480"/>
                    </a:lnTo>
                    <a:lnTo>
                      <a:pt x="944" y="480"/>
                    </a:lnTo>
                    <a:lnTo>
                      <a:pt x="944" y="479"/>
                    </a:lnTo>
                    <a:lnTo>
                      <a:pt x="945" y="479"/>
                    </a:lnTo>
                    <a:lnTo>
                      <a:pt x="945" y="479"/>
                    </a:lnTo>
                    <a:lnTo>
                      <a:pt x="945" y="477"/>
                    </a:lnTo>
                    <a:lnTo>
                      <a:pt x="947" y="476"/>
                    </a:lnTo>
                    <a:lnTo>
                      <a:pt x="947" y="475"/>
                    </a:lnTo>
                    <a:lnTo>
                      <a:pt x="947" y="473"/>
                    </a:lnTo>
                    <a:lnTo>
                      <a:pt x="947" y="468"/>
                    </a:lnTo>
                    <a:lnTo>
                      <a:pt x="947" y="463"/>
                    </a:lnTo>
                    <a:lnTo>
                      <a:pt x="947" y="459"/>
                    </a:lnTo>
                    <a:lnTo>
                      <a:pt x="947" y="453"/>
                    </a:lnTo>
                    <a:lnTo>
                      <a:pt x="947" y="445"/>
                    </a:lnTo>
                    <a:lnTo>
                      <a:pt x="947" y="436"/>
                    </a:lnTo>
                    <a:lnTo>
                      <a:pt x="947" y="426"/>
                    </a:lnTo>
                    <a:lnTo>
                      <a:pt x="947" y="414"/>
                    </a:lnTo>
                    <a:lnTo>
                      <a:pt x="947" y="404"/>
                    </a:lnTo>
                    <a:lnTo>
                      <a:pt x="947" y="392"/>
                    </a:lnTo>
                    <a:lnTo>
                      <a:pt x="947" y="382"/>
                    </a:lnTo>
                    <a:lnTo>
                      <a:pt x="947" y="371"/>
                    </a:lnTo>
                    <a:lnTo>
                      <a:pt x="947" y="361"/>
                    </a:lnTo>
                    <a:lnTo>
                      <a:pt x="947" y="353"/>
                    </a:lnTo>
                    <a:lnTo>
                      <a:pt x="947" y="346"/>
                    </a:lnTo>
                    <a:lnTo>
                      <a:pt x="947" y="340"/>
                    </a:lnTo>
                    <a:lnTo>
                      <a:pt x="947" y="336"/>
                    </a:lnTo>
                    <a:lnTo>
                      <a:pt x="947" y="336"/>
                    </a:lnTo>
                    <a:lnTo>
                      <a:pt x="947" y="335"/>
                    </a:lnTo>
                    <a:lnTo>
                      <a:pt x="947" y="334"/>
                    </a:lnTo>
                    <a:lnTo>
                      <a:pt x="947" y="333"/>
                    </a:lnTo>
                    <a:lnTo>
                      <a:pt x="947" y="333"/>
                    </a:lnTo>
                    <a:lnTo>
                      <a:pt x="947" y="331"/>
                    </a:lnTo>
                    <a:lnTo>
                      <a:pt x="945" y="330"/>
                    </a:lnTo>
                    <a:lnTo>
                      <a:pt x="945" y="329"/>
                    </a:lnTo>
                    <a:lnTo>
                      <a:pt x="944" y="327"/>
                    </a:lnTo>
                    <a:lnTo>
                      <a:pt x="944" y="326"/>
                    </a:lnTo>
                    <a:lnTo>
                      <a:pt x="943" y="326"/>
                    </a:lnTo>
                    <a:lnTo>
                      <a:pt x="943" y="325"/>
                    </a:lnTo>
                    <a:lnTo>
                      <a:pt x="941" y="325"/>
                    </a:lnTo>
                    <a:lnTo>
                      <a:pt x="941" y="325"/>
                    </a:lnTo>
                    <a:lnTo>
                      <a:pt x="940" y="324"/>
                    </a:lnTo>
                    <a:lnTo>
                      <a:pt x="939" y="324"/>
                    </a:lnTo>
                    <a:lnTo>
                      <a:pt x="938" y="324"/>
                    </a:lnTo>
                    <a:lnTo>
                      <a:pt x="938" y="322"/>
                    </a:lnTo>
                    <a:lnTo>
                      <a:pt x="936" y="322"/>
                    </a:lnTo>
                    <a:lnTo>
                      <a:pt x="935" y="322"/>
                    </a:lnTo>
                    <a:lnTo>
                      <a:pt x="934" y="322"/>
                    </a:lnTo>
                    <a:lnTo>
                      <a:pt x="927" y="321"/>
                    </a:lnTo>
                    <a:lnTo>
                      <a:pt x="922" y="320"/>
                    </a:lnTo>
                    <a:lnTo>
                      <a:pt x="919" y="318"/>
                    </a:lnTo>
                    <a:lnTo>
                      <a:pt x="917" y="318"/>
                    </a:lnTo>
                    <a:lnTo>
                      <a:pt x="914" y="318"/>
                    </a:lnTo>
                    <a:lnTo>
                      <a:pt x="913" y="317"/>
                    </a:lnTo>
                    <a:lnTo>
                      <a:pt x="913" y="317"/>
                    </a:lnTo>
                    <a:lnTo>
                      <a:pt x="913" y="317"/>
                    </a:lnTo>
                    <a:lnTo>
                      <a:pt x="913" y="317"/>
                    </a:lnTo>
                    <a:lnTo>
                      <a:pt x="913" y="317"/>
                    </a:lnTo>
                    <a:close/>
                    <a:moveTo>
                      <a:pt x="34" y="256"/>
                    </a:moveTo>
                    <a:lnTo>
                      <a:pt x="34" y="101"/>
                    </a:lnTo>
                    <a:lnTo>
                      <a:pt x="11" y="95"/>
                    </a:lnTo>
                    <a:lnTo>
                      <a:pt x="9" y="95"/>
                    </a:lnTo>
                    <a:lnTo>
                      <a:pt x="8" y="93"/>
                    </a:lnTo>
                    <a:lnTo>
                      <a:pt x="7" y="93"/>
                    </a:lnTo>
                    <a:lnTo>
                      <a:pt x="5" y="93"/>
                    </a:lnTo>
                    <a:lnTo>
                      <a:pt x="4" y="93"/>
                    </a:lnTo>
                    <a:lnTo>
                      <a:pt x="4" y="93"/>
                    </a:lnTo>
                    <a:lnTo>
                      <a:pt x="4" y="93"/>
                    </a:lnTo>
                    <a:lnTo>
                      <a:pt x="3" y="93"/>
                    </a:lnTo>
                    <a:lnTo>
                      <a:pt x="3" y="95"/>
                    </a:lnTo>
                    <a:lnTo>
                      <a:pt x="3" y="95"/>
                    </a:lnTo>
                    <a:lnTo>
                      <a:pt x="1" y="95"/>
                    </a:lnTo>
                    <a:lnTo>
                      <a:pt x="1" y="95"/>
                    </a:lnTo>
                    <a:lnTo>
                      <a:pt x="1" y="96"/>
                    </a:lnTo>
                    <a:lnTo>
                      <a:pt x="1" y="96"/>
                    </a:lnTo>
                    <a:lnTo>
                      <a:pt x="1" y="97"/>
                    </a:lnTo>
                    <a:lnTo>
                      <a:pt x="0" y="97"/>
                    </a:lnTo>
                    <a:lnTo>
                      <a:pt x="0" y="99"/>
                    </a:lnTo>
                    <a:lnTo>
                      <a:pt x="0" y="101"/>
                    </a:lnTo>
                    <a:lnTo>
                      <a:pt x="0" y="105"/>
                    </a:lnTo>
                    <a:lnTo>
                      <a:pt x="0" y="110"/>
                    </a:lnTo>
                    <a:lnTo>
                      <a:pt x="0" y="114"/>
                    </a:lnTo>
                    <a:lnTo>
                      <a:pt x="0" y="121"/>
                    </a:lnTo>
                    <a:lnTo>
                      <a:pt x="0" y="128"/>
                    </a:lnTo>
                    <a:lnTo>
                      <a:pt x="0" y="139"/>
                    </a:lnTo>
                    <a:lnTo>
                      <a:pt x="0" y="149"/>
                    </a:lnTo>
                    <a:lnTo>
                      <a:pt x="0" y="159"/>
                    </a:lnTo>
                    <a:lnTo>
                      <a:pt x="0" y="170"/>
                    </a:lnTo>
                    <a:lnTo>
                      <a:pt x="0" y="181"/>
                    </a:lnTo>
                    <a:lnTo>
                      <a:pt x="0" y="192"/>
                    </a:lnTo>
                    <a:lnTo>
                      <a:pt x="0" y="202"/>
                    </a:lnTo>
                    <a:lnTo>
                      <a:pt x="0" y="212"/>
                    </a:lnTo>
                    <a:lnTo>
                      <a:pt x="0" y="221"/>
                    </a:lnTo>
                    <a:lnTo>
                      <a:pt x="0" y="228"/>
                    </a:lnTo>
                    <a:lnTo>
                      <a:pt x="0" y="233"/>
                    </a:lnTo>
                    <a:lnTo>
                      <a:pt x="0" y="237"/>
                    </a:lnTo>
                    <a:lnTo>
                      <a:pt x="0" y="238"/>
                    </a:lnTo>
                    <a:lnTo>
                      <a:pt x="0" y="238"/>
                    </a:lnTo>
                    <a:lnTo>
                      <a:pt x="0" y="240"/>
                    </a:lnTo>
                    <a:lnTo>
                      <a:pt x="0" y="241"/>
                    </a:lnTo>
                    <a:lnTo>
                      <a:pt x="0" y="242"/>
                    </a:lnTo>
                    <a:lnTo>
                      <a:pt x="0" y="242"/>
                    </a:lnTo>
                    <a:lnTo>
                      <a:pt x="1" y="243"/>
                    </a:lnTo>
                    <a:lnTo>
                      <a:pt x="1" y="246"/>
                    </a:lnTo>
                    <a:lnTo>
                      <a:pt x="3" y="247"/>
                    </a:lnTo>
                    <a:lnTo>
                      <a:pt x="3" y="247"/>
                    </a:lnTo>
                    <a:lnTo>
                      <a:pt x="4" y="247"/>
                    </a:lnTo>
                    <a:lnTo>
                      <a:pt x="4" y="249"/>
                    </a:lnTo>
                    <a:lnTo>
                      <a:pt x="5" y="249"/>
                    </a:lnTo>
                    <a:lnTo>
                      <a:pt x="5" y="250"/>
                    </a:lnTo>
                    <a:lnTo>
                      <a:pt x="7" y="250"/>
                    </a:lnTo>
                    <a:lnTo>
                      <a:pt x="8" y="251"/>
                    </a:lnTo>
                    <a:lnTo>
                      <a:pt x="9" y="251"/>
                    </a:lnTo>
                    <a:lnTo>
                      <a:pt x="9" y="251"/>
                    </a:lnTo>
                    <a:lnTo>
                      <a:pt x="11" y="251"/>
                    </a:lnTo>
                    <a:lnTo>
                      <a:pt x="12" y="252"/>
                    </a:lnTo>
                    <a:lnTo>
                      <a:pt x="13" y="252"/>
                    </a:lnTo>
                    <a:lnTo>
                      <a:pt x="20" y="254"/>
                    </a:lnTo>
                    <a:lnTo>
                      <a:pt x="25" y="254"/>
                    </a:lnTo>
                    <a:lnTo>
                      <a:pt x="27" y="255"/>
                    </a:lnTo>
                    <a:lnTo>
                      <a:pt x="31" y="255"/>
                    </a:lnTo>
                    <a:lnTo>
                      <a:pt x="33" y="256"/>
                    </a:lnTo>
                    <a:lnTo>
                      <a:pt x="34" y="256"/>
                    </a:lnTo>
                    <a:lnTo>
                      <a:pt x="34" y="256"/>
                    </a:lnTo>
                    <a:lnTo>
                      <a:pt x="34" y="256"/>
                    </a:lnTo>
                    <a:lnTo>
                      <a:pt x="34" y="256"/>
                    </a:lnTo>
                    <a:lnTo>
                      <a:pt x="34" y="256"/>
                    </a:lnTo>
                    <a:close/>
                    <a:moveTo>
                      <a:pt x="56" y="95"/>
                    </a:moveTo>
                    <a:lnTo>
                      <a:pt x="608" y="0"/>
                    </a:lnTo>
                    <a:lnTo>
                      <a:pt x="1465" y="166"/>
                    </a:lnTo>
                    <a:lnTo>
                      <a:pt x="905" y="305"/>
                    </a:lnTo>
                    <a:lnTo>
                      <a:pt x="56" y="95"/>
                    </a:lnTo>
                    <a:lnTo>
                      <a:pt x="56" y="95"/>
                    </a:lnTo>
                    <a:lnTo>
                      <a:pt x="56" y="95"/>
                    </a:lnTo>
                    <a:close/>
                    <a:moveTo>
                      <a:pt x="1477" y="174"/>
                    </a:moveTo>
                    <a:lnTo>
                      <a:pt x="1477" y="325"/>
                    </a:lnTo>
                    <a:lnTo>
                      <a:pt x="958" y="457"/>
                    </a:lnTo>
                    <a:lnTo>
                      <a:pt x="958" y="333"/>
                    </a:lnTo>
                    <a:lnTo>
                      <a:pt x="958" y="331"/>
                    </a:lnTo>
                    <a:lnTo>
                      <a:pt x="958" y="329"/>
                    </a:lnTo>
                    <a:lnTo>
                      <a:pt x="958" y="327"/>
                    </a:lnTo>
                    <a:lnTo>
                      <a:pt x="958" y="326"/>
                    </a:lnTo>
                    <a:lnTo>
                      <a:pt x="957" y="324"/>
                    </a:lnTo>
                    <a:lnTo>
                      <a:pt x="957" y="322"/>
                    </a:lnTo>
                    <a:lnTo>
                      <a:pt x="957" y="322"/>
                    </a:lnTo>
                    <a:lnTo>
                      <a:pt x="956" y="321"/>
                    </a:lnTo>
                    <a:lnTo>
                      <a:pt x="956" y="320"/>
                    </a:lnTo>
                    <a:lnTo>
                      <a:pt x="954" y="320"/>
                    </a:lnTo>
                    <a:lnTo>
                      <a:pt x="954" y="318"/>
                    </a:lnTo>
                    <a:lnTo>
                      <a:pt x="953" y="318"/>
                    </a:lnTo>
                    <a:lnTo>
                      <a:pt x="953" y="317"/>
                    </a:lnTo>
                    <a:lnTo>
                      <a:pt x="952" y="317"/>
                    </a:lnTo>
                    <a:lnTo>
                      <a:pt x="950" y="316"/>
                    </a:lnTo>
                    <a:lnTo>
                      <a:pt x="949" y="316"/>
                    </a:lnTo>
                    <a:lnTo>
                      <a:pt x="948" y="315"/>
                    </a:lnTo>
                    <a:lnTo>
                      <a:pt x="947" y="315"/>
                    </a:lnTo>
                    <a:lnTo>
                      <a:pt x="947" y="315"/>
                    </a:lnTo>
                    <a:lnTo>
                      <a:pt x="944" y="315"/>
                    </a:lnTo>
                    <a:lnTo>
                      <a:pt x="943" y="313"/>
                    </a:lnTo>
                    <a:lnTo>
                      <a:pt x="941" y="313"/>
                    </a:lnTo>
                    <a:lnTo>
                      <a:pt x="939" y="313"/>
                    </a:lnTo>
                    <a:lnTo>
                      <a:pt x="938" y="312"/>
                    </a:lnTo>
                    <a:lnTo>
                      <a:pt x="936" y="312"/>
                    </a:lnTo>
                    <a:lnTo>
                      <a:pt x="934" y="312"/>
                    </a:lnTo>
                    <a:lnTo>
                      <a:pt x="932" y="311"/>
                    </a:lnTo>
                    <a:lnTo>
                      <a:pt x="930" y="311"/>
                    </a:lnTo>
                    <a:lnTo>
                      <a:pt x="928" y="311"/>
                    </a:lnTo>
                    <a:lnTo>
                      <a:pt x="927" y="311"/>
                    </a:lnTo>
                    <a:lnTo>
                      <a:pt x="1477" y="174"/>
                    </a:lnTo>
                    <a:lnTo>
                      <a:pt x="1477" y="174"/>
                    </a:lnTo>
                    <a:lnTo>
                      <a:pt x="1477" y="174"/>
                    </a:lnTo>
                    <a:close/>
                    <a:moveTo>
                      <a:pt x="901" y="468"/>
                    </a:moveTo>
                    <a:lnTo>
                      <a:pt x="43" y="262"/>
                    </a:lnTo>
                    <a:lnTo>
                      <a:pt x="45" y="103"/>
                    </a:lnTo>
                    <a:lnTo>
                      <a:pt x="901" y="315"/>
                    </a:lnTo>
                    <a:lnTo>
                      <a:pt x="901" y="468"/>
                    </a:lnTo>
                    <a:lnTo>
                      <a:pt x="901" y="468"/>
                    </a:lnTo>
                    <a:lnTo>
                      <a:pt x="901" y="468"/>
                    </a:lnTo>
                    <a:close/>
                  </a:path>
                </a:pathLst>
              </a:custGeom>
              <a:grpFill/>
              <a:ln w="9525">
                <a:noFill/>
                <a:round/>
              </a:ln>
            </p:spPr>
            <p:txBody>
              <a:bodyPr/>
              <a:lstStyle/>
              <a:p>
                <a:pPr defTabSz="607695">
                  <a:defRPr/>
                </a:pPr>
                <a:endParaRPr lang="zh-CN" altLang="en-US" sz="1100" kern="0" dirty="0">
                  <a:solidFill>
                    <a:prstClr val="black"/>
                  </a:solidFill>
                  <a:latin typeface="Calibri" panose="020F0502020204030204"/>
                  <a:ea typeface="微软雅黑" panose="020B0503020204020204" charset="-122"/>
                </a:endParaRPr>
              </a:p>
            </p:txBody>
          </p:sp>
          <p:sp>
            <p:nvSpPr>
              <p:cNvPr id="315" name="Freeform 23"/>
              <p:cNvSpPr>
                <a:spLocks noEditPoints="1"/>
              </p:cNvSpPr>
              <p:nvPr/>
            </p:nvSpPr>
            <p:spPr bwMode="auto">
              <a:xfrm>
                <a:off x="2686050" y="1466850"/>
                <a:ext cx="741363" cy="287338"/>
              </a:xfrm>
              <a:custGeom>
                <a:avLst/>
                <a:gdLst/>
                <a:ahLst/>
                <a:cxnLst>
                  <a:cxn ang="0">
                    <a:pos x="16" y="3"/>
                  </a:cxn>
                  <a:cxn ang="0">
                    <a:pos x="20" y="7"/>
                  </a:cxn>
                  <a:cxn ang="0">
                    <a:pos x="20" y="12"/>
                  </a:cxn>
                  <a:cxn ang="0">
                    <a:pos x="18" y="16"/>
                  </a:cxn>
                  <a:cxn ang="0">
                    <a:pos x="6" y="14"/>
                  </a:cxn>
                  <a:cxn ang="0">
                    <a:pos x="2" y="12"/>
                  </a:cxn>
                  <a:cxn ang="0">
                    <a:pos x="0" y="7"/>
                  </a:cxn>
                  <a:cxn ang="0">
                    <a:pos x="1" y="3"/>
                  </a:cxn>
                  <a:cxn ang="0">
                    <a:pos x="4" y="0"/>
                  </a:cxn>
                  <a:cxn ang="0">
                    <a:pos x="836" y="220"/>
                  </a:cxn>
                  <a:cxn ang="0">
                    <a:pos x="876" y="268"/>
                  </a:cxn>
                  <a:cxn ang="0">
                    <a:pos x="876" y="312"/>
                  </a:cxn>
                  <a:cxn ang="0">
                    <a:pos x="836" y="301"/>
                  </a:cxn>
                  <a:cxn ang="0">
                    <a:pos x="836" y="257"/>
                  </a:cxn>
                  <a:cxn ang="0">
                    <a:pos x="836" y="220"/>
                  </a:cxn>
                  <a:cxn ang="0">
                    <a:pos x="195" y="105"/>
                  </a:cxn>
                  <a:cxn ang="0">
                    <a:pos x="195" y="132"/>
                  </a:cxn>
                  <a:cxn ang="0">
                    <a:pos x="195" y="159"/>
                  </a:cxn>
                  <a:cxn ang="0">
                    <a:pos x="550" y="246"/>
                  </a:cxn>
                  <a:cxn ang="0">
                    <a:pos x="550" y="219"/>
                  </a:cxn>
                  <a:cxn ang="0">
                    <a:pos x="550" y="191"/>
                  </a:cxn>
                  <a:cxn ang="0">
                    <a:pos x="550" y="163"/>
                  </a:cxn>
                  <a:cxn ang="0">
                    <a:pos x="821" y="313"/>
                  </a:cxn>
                  <a:cxn ang="0">
                    <a:pos x="821" y="286"/>
                  </a:cxn>
                  <a:cxn ang="0">
                    <a:pos x="821" y="259"/>
                  </a:cxn>
                  <a:cxn ang="0">
                    <a:pos x="821" y="231"/>
                  </a:cxn>
                  <a:cxn ang="0">
                    <a:pos x="929" y="349"/>
                  </a:cxn>
                  <a:cxn ang="0">
                    <a:pos x="932" y="353"/>
                  </a:cxn>
                  <a:cxn ang="0">
                    <a:pos x="933" y="358"/>
                  </a:cxn>
                  <a:cxn ang="0">
                    <a:pos x="931" y="362"/>
                  </a:cxn>
                  <a:cxn ang="0">
                    <a:pos x="927" y="362"/>
                  </a:cxn>
                  <a:cxn ang="0">
                    <a:pos x="915" y="358"/>
                  </a:cxn>
                  <a:cxn ang="0">
                    <a:pos x="912" y="354"/>
                  </a:cxn>
                  <a:cxn ang="0">
                    <a:pos x="912" y="350"/>
                  </a:cxn>
                  <a:cxn ang="0">
                    <a:pos x="916" y="347"/>
                  </a:cxn>
                  <a:cxn ang="0">
                    <a:pos x="919" y="347"/>
                  </a:cxn>
                  <a:cxn ang="0">
                    <a:pos x="929" y="226"/>
                  </a:cxn>
                  <a:cxn ang="0">
                    <a:pos x="933" y="230"/>
                  </a:cxn>
                  <a:cxn ang="0">
                    <a:pos x="933" y="235"/>
                  </a:cxn>
                  <a:cxn ang="0">
                    <a:pos x="931" y="238"/>
                  </a:cxn>
                  <a:cxn ang="0">
                    <a:pos x="919" y="237"/>
                  </a:cxn>
                  <a:cxn ang="0">
                    <a:pos x="915" y="234"/>
                  </a:cxn>
                  <a:cxn ang="0">
                    <a:pos x="912" y="230"/>
                  </a:cxn>
                  <a:cxn ang="0">
                    <a:pos x="914" y="225"/>
                  </a:cxn>
                  <a:cxn ang="0">
                    <a:pos x="916" y="222"/>
                  </a:cxn>
                  <a:cxn ang="0">
                    <a:pos x="6" y="124"/>
                  </a:cxn>
                  <a:cxn ang="0">
                    <a:pos x="18" y="127"/>
                  </a:cxn>
                  <a:cxn ang="0">
                    <a:pos x="20" y="132"/>
                  </a:cxn>
                  <a:cxn ang="0">
                    <a:pos x="20" y="136"/>
                  </a:cxn>
                  <a:cxn ang="0">
                    <a:pos x="16" y="138"/>
                  </a:cxn>
                  <a:cxn ang="0">
                    <a:pos x="6" y="137"/>
                  </a:cxn>
                  <a:cxn ang="0">
                    <a:pos x="2" y="135"/>
                  </a:cxn>
                  <a:cxn ang="0">
                    <a:pos x="0" y="129"/>
                  </a:cxn>
                  <a:cxn ang="0">
                    <a:pos x="1" y="125"/>
                  </a:cxn>
                  <a:cxn ang="0">
                    <a:pos x="5" y="124"/>
                  </a:cxn>
                </a:cxnLst>
                <a:rect l="0" t="0" r="r" b="b"/>
                <a:pathLst>
                  <a:path w="933" h="362">
                    <a:moveTo>
                      <a:pt x="6" y="0"/>
                    </a:moveTo>
                    <a:lnTo>
                      <a:pt x="14" y="1"/>
                    </a:lnTo>
                    <a:lnTo>
                      <a:pt x="14" y="1"/>
                    </a:lnTo>
                    <a:lnTo>
                      <a:pt x="15" y="1"/>
                    </a:lnTo>
                    <a:lnTo>
                      <a:pt x="15" y="3"/>
                    </a:lnTo>
                    <a:lnTo>
                      <a:pt x="16" y="3"/>
                    </a:lnTo>
                    <a:lnTo>
                      <a:pt x="16" y="3"/>
                    </a:lnTo>
                    <a:lnTo>
                      <a:pt x="18" y="4"/>
                    </a:lnTo>
                    <a:lnTo>
                      <a:pt x="18" y="4"/>
                    </a:lnTo>
                    <a:lnTo>
                      <a:pt x="18" y="5"/>
                    </a:lnTo>
                    <a:lnTo>
                      <a:pt x="19" y="5"/>
                    </a:lnTo>
                    <a:lnTo>
                      <a:pt x="19" y="7"/>
                    </a:lnTo>
                    <a:lnTo>
                      <a:pt x="19" y="7"/>
                    </a:lnTo>
                    <a:lnTo>
                      <a:pt x="20" y="7"/>
                    </a:lnTo>
                    <a:lnTo>
                      <a:pt x="20" y="8"/>
                    </a:lnTo>
                    <a:lnTo>
                      <a:pt x="20" y="9"/>
                    </a:lnTo>
                    <a:lnTo>
                      <a:pt x="20" y="9"/>
                    </a:lnTo>
                    <a:lnTo>
                      <a:pt x="20" y="10"/>
                    </a:lnTo>
                    <a:lnTo>
                      <a:pt x="20" y="10"/>
                    </a:lnTo>
                    <a:lnTo>
                      <a:pt x="20" y="12"/>
                    </a:lnTo>
                    <a:lnTo>
                      <a:pt x="20" y="12"/>
                    </a:lnTo>
                    <a:lnTo>
                      <a:pt x="20" y="13"/>
                    </a:lnTo>
                    <a:lnTo>
                      <a:pt x="19" y="13"/>
                    </a:lnTo>
                    <a:lnTo>
                      <a:pt x="19" y="14"/>
                    </a:lnTo>
                    <a:lnTo>
                      <a:pt x="19" y="14"/>
                    </a:lnTo>
                    <a:lnTo>
                      <a:pt x="18" y="14"/>
                    </a:lnTo>
                    <a:lnTo>
                      <a:pt x="18" y="14"/>
                    </a:lnTo>
                    <a:lnTo>
                      <a:pt x="18" y="16"/>
                    </a:lnTo>
                    <a:lnTo>
                      <a:pt x="16" y="16"/>
                    </a:lnTo>
                    <a:lnTo>
                      <a:pt x="16" y="16"/>
                    </a:lnTo>
                    <a:lnTo>
                      <a:pt x="15" y="16"/>
                    </a:lnTo>
                    <a:lnTo>
                      <a:pt x="15" y="16"/>
                    </a:lnTo>
                    <a:lnTo>
                      <a:pt x="14" y="16"/>
                    </a:lnTo>
                    <a:lnTo>
                      <a:pt x="14" y="16"/>
                    </a:lnTo>
                    <a:lnTo>
                      <a:pt x="6" y="14"/>
                    </a:lnTo>
                    <a:lnTo>
                      <a:pt x="6" y="14"/>
                    </a:lnTo>
                    <a:lnTo>
                      <a:pt x="5" y="13"/>
                    </a:lnTo>
                    <a:lnTo>
                      <a:pt x="5" y="13"/>
                    </a:lnTo>
                    <a:lnTo>
                      <a:pt x="4" y="13"/>
                    </a:lnTo>
                    <a:lnTo>
                      <a:pt x="4" y="13"/>
                    </a:lnTo>
                    <a:lnTo>
                      <a:pt x="2" y="12"/>
                    </a:lnTo>
                    <a:lnTo>
                      <a:pt x="2" y="12"/>
                    </a:lnTo>
                    <a:lnTo>
                      <a:pt x="2" y="10"/>
                    </a:lnTo>
                    <a:lnTo>
                      <a:pt x="1" y="10"/>
                    </a:lnTo>
                    <a:lnTo>
                      <a:pt x="1" y="10"/>
                    </a:lnTo>
                    <a:lnTo>
                      <a:pt x="1" y="9"/>
                    </a:lnTo>
                    <a:lnTo>
                      <a:pt x="0" y="8"/>
                    </a:lnTo>
                    <a:lnTo>
                      <a:pt x="0" y="8"/>
                    </a:lnTo>
                    <a:lnTo>
                      <a:pt x="0" y="7"/>
                    </a:lnTo>
                    <a:lnTo>
                      <a:pt x="0" y="7"/>
                    </a:lnTo>
                    <a:lnTo>
                      <a:pt x="0" y="5"/>
                    </a:lnTo>
                    <a:lnTo>
                      <a:pt x="0" y="5"/>
                    </a:lnTo>
                    <a:lnTo>
                      <a:pt x="0" y="4"/>
                    </a:lnTo>
                    <a:lnTo>
                      <a:pt x="0" y="4"/>
                    </a:lnTo>
                    <a:lnTo>
                      <a:pt x="0" y="3"/>
                    </a:lnTo>
                    <a:lnTo>
                      <a:pt x="1" y="3"/>
                    </a:lnTo>
                    <a:lnTo>
                      <a:pt x="1" y="1"/>
                    </a:lnTo>
                    <a:lnTo>
                      <a:pt x="1" y="1"/>
                    </a:lnTo>
                    <a:lnTo>
                      <a:pt x="2" y="1"/>
                    </a:lnTo>
                    <a:lnTo>
                      <a:pt x="2" y="0"/>
                    </a:lnTo>
                    <a:lnTo>
                      <a:pt x="2" y="0"/>
                    </a:lnTo>
                    <a:lnTo>
                      <a:pt x="4" y="0"/>
                    </a:lnTo>
                    <a:lnTo>
                      <a:pt x="4" y="0"/>
                    </a:lnTo>
                    <a:lnTo>
                      <a:pt x="5" y="0"/>
                    </a:lnTo>
                    <a:lnTo>
                      <a:pt x="5" y="0"/>
                    </a:lnTo>
                    <a:lnTo>
                      <a:pt x="6" y="0"/>
                    </a:lnTo>
                    <a:lnTo>
                      <a:pt x="6" y="0"/>
                    </a:lnTo>
                    <a:lnTo>
                      <a:pt x="6" y="0"/>
                    </a:lnTo>
                    <a:lnTo>
                      <a:pt x="6" y="0"/>
                    </a:lnTo>
                    <a:close/>
                    <a:moveTo>
                      <a:pt x="836" y="220"/>
                    </a:moveTo>
                    <a:lnTo>
                      <a:pt x="876" y="230"/>
                    </a:lnTo>
                    <a:lnTo>
                      <a:pt x="876" y="237"/>
                    </a:lnTo>
                    <a:lnTo>
                      <a:pt x="876" y="243"/>
                    </a:lnTo>
                    <a:lnTo>
                      <a:pt x="876" y="248"/>
                    </a:lnTo>
                    <a:lnTo>
                      <a:pt x="876" y="255"/>
                    </a:lnTo>
                    <a:lnTo>
                      <a:pt x="876" y="261"/>
                    </a:lnTo>
                    <a:lnTo>
                      <a:pt x="876" y="268"/>
                    </a:lnTo>
                    <a:lnTo>
                      <a:pt x="876" y="274"/>
                    </a:lnTo>
                    <a:lnTo>
                      <a:pt x="876" y="281"/>
                    </a:lnTo>
                    <a:lnTo>
                      <a:pt x="876" y="287"/>
                    </a:lnTo>
                    <a:lnTo>
                      <a:pt x="876" y="292"/>
                    </a:lnTo>
                    <a:lnTo>
                      <a:pt x="876" y="299"/>
                    </a:lnTo>
                    <a:lnTo>
                      <a:pt x="876" y="305"/>
                    </a:lnTo>
                    <a:lnTo>
                      <a:pt x="876" y="312"/>
                    </a:lnTo>
                    <a:lnTo>
                      <a:pt x="876" y="318"/>
                    </a:lnTo>
                    <a:lnTo>
                      <a:pt x="876" y="325"/>
                    </a:lnTo>
                    <a:lnTo>
                      <a:pt x="876" y="330"/>
                    </a:lnTo>
                    <a:lnTo>
                      <a:pt x="836" y="321"/>
                    </a:lnTo>
                    <a:lnTo>
                      <a:pt x="836" y="314"/>
                    </a:lnTo>
                    <a:lnTo>
                      <a:pt x="836" y="308"/>
                    </a:lnTo>
                    <a:lnTo>
                      <a:pt x="836" y="301"/>
                    </a:lnTo>
                    <a:lnTo>
                      <a:pt x="836" y="295"/>
                    </a:lnTo>
                    <a:lnTo>
                      <a:pt x="836" y="290"/>
                    </a:lnTo>
                    <a:lnTo>
                      <a:pt x="836" y="283"/>
                    </a:lnTo>
                    <a:lnTo>
                      <a:pt x="836" y="277"/>
                    </a:lnTo>
                    <a:lnTo>
                      <a:pt x="836" y="270"/>
                    </a:lnTo>
                    <a:lnTo>
                      <a:pt x="836" y="264"/>
                    </a:lnTo>
                    <a:lnTo>
                      <a:pt x="836" y="257"/>
                    </a:lnTo>
                    <a:lnTo>
                      <a:pt x="836" y="252"/>
                    </a:lnTo>
                    <a:lnTo>
                      <a:pt x="836" y="246"/>
                    </a:lnTo>
                    <a:lnTo>
                      <a:pt x="836" y="239"/>
                    </a:lnTo>
                    <a:lnTo>
                      <a:pt x="836" y="233"/>
                    </a:lnTo>
                    <a:lnTo>
                      <a:pt x="836" y="226"/>
                    </a:lnTo>
                    <a:lnTo>
                      <a:pt x="836" y="220"/>
                    </a:lnTo>
                    <a:lnTo>
                      <a:pt x="836" y="220"/>
                    </a:lnTo>
                    <a:lnTo>
                      <a:pt x="836" y="220"/>
                    </a:lnTo>
                    <a:close/>
                    <a:moveTo>
                      <a:pt x="195" y="105"/>
                    </a:moveTo>
                    <a:lnTo>
                      <a:pt x="55" y="71"/>
                    </a:lnTo>
                    <a:lnTo>
                      <a:pt x="55" y="23"/>
                    </a:lnTo>
                    <a:lnTo>
                      <a:pt x="195" y="58"/>
                    </a:lnTo>
                    <a:lnTo>
                      <a:pt x="195" y="105"/>
                    </a:lnTo>
                    <a:lnTo>
                      <a:pt x="195" y="105"/>
                    </a:lnTo>
                    <a:lnTo>
                      <a:pt x="195" y="105"/>
                    </a:lnTo>
                    <a:close/>
                    <a:moveTo>
                      <a:pt x="195" y="132"/>
                    </a:moveTo>
                    <a:lnTo>
                      <a:pt x="55" y="98"/>
                    </a:lnTo>
                    <a:lnTo>
                      <a:pt x="55" y="82"/>
                    </a:lnTo>
                    <a:lnTo>
                      <a:pt x="195" y="116"/>
                    </a:lnTo>
                    <a:lnTo>
                      <a:pt x="195" y="132"/>
                    </a:lnTo>
                    <a:lnTo>
                      <a:pt x="195" y="132"/>
                    </a:lnTo>
                    <a:lnTo>
                      <a:pt x="195" y="132"/>
                    </a:lnTo>
                    <a:close/>
                    <a:moveTo>
                      <a:pt x="195" y="159"/>
                    </a:moveTo>
                    <a:lnTo>
                      <a:pt x="55" y="125"/>
                    </a:lnTo>
                    <a:lnTo>
                      <a:pt x="55" y="107"/>
                    </a:lnTo>
                    <a:lnTo>
                      <a:pt x="195" y="142"/>
                    </a:lnTo>
                    <a:lnTo>
                      <a:pt x="195" y="159"/>
                    </a:lnTo>
                    <a:lnTo>
                      <a:pt x="195" y="159"/>
                    </a:lnTo>
                    <a:lnTo>
                      <a:pt x="195" y="159"/>
                    </a:lnTo>
                    <a:close/>
                    <a:moveTo>
                      <a:pt x="550" y="246"/>
                    </a:moveTo>
                    <a:lnTo>
                      <a:pt x="218" y="164"/>
                    </a:lnTo>
                    <a:lnTo>
                      <a:pt x="218" y="147"/>
                    </a:lnTo>
                    <a:lnTo>
                      <a:pt x="550" y="230"/>
                    </a:lnTo>
                    <a:lnTo>
                      <a:pt x="550" y="246"/>
                    </a:lnTo>
                    <a:lnTo>
                      <a:pt x="550" y="246"/>
                    </a:lnTo>
                    <a:lnTo>
                      <a:pt x="550" y="246"/>
                    </a:lnTo>
                    <a:close/>
                    <a:moveTo>
                      <a:pt x="550" y="219"/>
                    </a:moveTo>
                    <a:lnTo>
                      <a:pt x="218" y="137"/>
                    </a:lnTo>
                    <a:lnTo>
                      <a:pt x="218" y="120"/>
                    </a:lnTo>
                    <a:lnTo>
                      <a:pt x="550" y="203"/>
                    </a:lnTo>
                    <a:lnTo>
                      <a:pt x="550" y="219"/>
                    </a:lnTo>
                    <a:lnTo>
                      <a:pt x="550" y="219"/>
                    </a:lnTo>
                    <a:lnTo>
                      <a:pt x="550" y="219"/>
                    </a:lnTo>
                    <a:close/>
                    <a:moveTo>
                      <a:pt x="550" y="191"/>
                    </a:moveTo>
                    <a:lnTo>
                      <a:pt x="218" y="109"/>
                    </a:lnTo>
                    <a:lnTo>
                      <a:pt x="218" y="92"/>
                    </a:lnTo>
                    <a:lnTo>
                      <a:pt x="550" y="176"/>
                    </a:lnTo>
                    <a:lnTo>
                      <a:pt x="550" y="191"/>
                    </a:lnTo>
                    <a:lnTo>
                      <a:pt x="550" y="191"/>
                    </a:lnTo>
                    <a:lnTo>
                      <a:pt x="550" y="191"/>
                    </a:lnTo>
                    <a:close/>
                    <a:moveTo>
                      <a:pt x="550" y="163"/>
                    </a:moveTo>
                    <a:lnTo>
                      <a:pt x="218" y="83"/>
                    </a:lnTo>
                    <a:lnTo>
                      <a:pt x="218" y="66"/>
                    </a:lnTo>
                    <a:lnTo>
                      <a:pt x="550" y="149"/>
                    </a:lnTo>
                    <a:lnTo>
                      <a:pt x="550" y="163"/>
                    </a:lnTo>
                    <a:lnTo>
                      <a:pt x="550" y="163"/>
                    </a:lnTo>
                    <a:lnTo>
                      <a:pt x="550" y="163"/>
                    </a:lnTo>
                    <a:close/>
                    <a:moveTo>
                      <a:pt x="821" y="313"/>
                    </a:moveTo>
                    <a:lnTo>
                      <a:pt x="570" y="252"/>
                    </a:lnTo>
                    <a:lnTo>
                      <a:pt x="570" y="235"/>
                    </a:lnTo>
                    <a:lnTo>
                      <a:pt x="821" y="297"/>
                    </a:lnTo>
                    <a:lnTo>
                      <a:pt x="821" y="313"/>
                    </a:lnTo>
                    <a:lnTo>
                      <a:pt x="821" y="313"/>
                    </a:lnTo>
                    <a:lnTo>
                      <a:pt x="821" y="313"/>
                    </a:lnTo>
                    <a:close/>
                    <a:moveTo>
                      <a:pt x="821" y="286"/>
                    </a:moveTo>
                    <a:lnTo>
                      <a:pt x="570" y="225"/>
                    </a:lnTo>
                    <a:lnTo>
                      <a:pt x="570" y="208"/>
                    </a:lnTo>
                    <a:lnTo>
                      <a:pt x="821" y="270"/>
                    </a:lnTo>
                    <a:lnTo>
                      <a:pt x="821" y="286"/>
                    </a:lnTo>
                    <a:lnTo>
                      <a:pt x="821" y="286"/>
                    </a:lnTo>
                    <a:lnTo>
                      <a:pt x="821" y="286"/>
                    </a:lnTo>
                    <a:close/>
                    <a:moveTo>
                      <a:pt x="821" y="259"/>
                    </a:moveTo>
                    <a:lnTo>
                      <a:pt x="570" y="198"/>
                    </a:lnTo>
                    <a:lnTo>
                      <a:pt x="570" y="181"/>
                    </a:lnTo>
                    <a:lnTo>
                      <a:pt x="821" y="243"/>
                    </a:lnTo>
                    <a:lnTo>
                      <a:pt x="821" y="259"/>
                    </a:lnTo>
                    <a:lnTo>
                      <a:pt x="821" y="259"/>
                    </a:lnTo>
                    <a:lnTo>
                      <a:pt x="821" y="259"/>
                    </a:lnTo>
                    <a:close/>
                    <a:moveTo>
                      <a:pt x="821" y="231"/>
                    </a:moveTo>
                    <a:lnTo>
                      <a:pt x="570" y="171"/>
                    </a:lnTo>
                    <a:lnTo>
                      <a:pt x="570" y="154"/>
                    </a:lnTo>
                    <a:lnTo>
                      <a:pt x="821" y="216"/>
                    </a:lnTo>
                    <a:lnTo>
                      <a:pt x="821" y="231"/>
                    </a:lnTo>
                    <a:lnTo>
                      <a:pt x="821" y="231"/>
                    </a:lnTo>
                    <a:lnTo>
                      <a:pt x="821" y="231"/>
                    </a:lnTo>
                    <a:close/>
                    <a:moveTo>
                      <a:pt x="919" y="347"/>
                    </a:moveTo>
                    <a:lnTo>
                      <a:pt x="927" y="348"/>
                    </a:lnTo>
                    <a:lnTo>
                      <a:pt x="927" y="349"/>
                    </a:lnTo>
                    <a:lnTo>
                      <a:pt x="928" y="349"/>
                    </a:lnTo>
                    <a:lnTo>
                      <a:pt x="928" y="349"/>
                    </a:lnTo>
                    <a:lnTo>
                      <a:pt x="929" y="349"/>
                    </a:lnTo>
                    <a:lnTo>
                      <a:pt x="929" y="350"/>
                    </a:lnTo>
                    <a:lnTo>
                      <a:pt x="931" y="350"/>
                    </a:lnTo>
                    <a:lnTo>
                      <a:pt x="931" y="350"/>
                    </a:lnTo>
                    <a:lnTo>
                      <a:pt x="931" y="352"/>
                    </a:lnTo>
                    <a:lnTo>
                      <a:pt x="932" y="352"/>
                    </a:lnTo>
                    <a:lnTo>
                      <a:pt x="932" y="353"/>
                    </a:lnTo>
                    <a:lnTo>
                      <a:pt x="932" y="353"/>
                    </a:lnTo>
                    <a:lnTo>
                      <a:pt x="933" y="354"/>
                    </a:lnTo>
                    <a:lnTo>
                      <a:pt x="933" y="354"/>
                    </a:lnTo>
                    <a:lnTo>
                      <a:pt x="933" y="356"/>
                    </a:lnTo>
                    <a:lnTo>
                      <a:pt x="933" y="356"/>
                    </a:lnTo>
                    <a:lnTo>
                      <a:pt x="933" y="357"/>
                    </a:lnTo>
                    <a:lnTo>
                      <a:pt x="933" y="358"/>
                    </a:lnTo>
                    <a:lnTo>
                      <a:pt x="933" y="358"/>
                    </a:lnTo>
                    <a:lnTo>
                      <a:pt x="933" y="358"/>
                    </a:lnTo>
                    <a:lnTo>
                      <a:pt x="933" y="359"/>
                    </a:lnTo>
                    <a:lnTo>
                      <a:pt x="932" y="359"/>
                    </a:lnTo>
                    <a:lnTo>
                      <a:pt x="932" y="361"/>
                    </a:lnTo>
                    <a:lnTo>
                      <a:pt x="932" y="361"/>
                    </a:lnTo>
                    <a:lnTo>
                      <a:pt x="931" y="361"/>
                    </a:lnTo>
                    <a:lnTo>
                      <a:pt x="931" y="362"/>
                    </a:lnTo>
                    <a:lnTo>
                      <a:pt x="931" y="362"/>
                    </a:lnTo>
                    <a:lnTo>
                      <a:pt x="929" y="362"/>
                    </a:lnTo>
                    <a:lnTo>
                      <a:pt x="929" y="362"/>
                    </a:lnTo>
                    <a:lnTo>
                      <a:pt x="928" y="362"/>
                    </a:lnTo>
                    <a:lnTo>
                      <a:pt x="928" y="362"/>
                    </a:lnTo>
                    <a:lnTo>
                      <a:pt x="927" y="362"/>
                    </a:lnTo>
                    <a:lnTo>
                      <a:pt x="927" y="362"/>
                    </a:lnTo>
                    <a:lnTo>
                      <a:pt x="919" y="361"/>
                    </a:lnTo>
                    <a:lnTo>
                      <a:pt x="919" y="361"/>
                    </a:lnTo>
                    <a:lnTo>
                      <a:pt x="918" y="361"/>
                    </a:lnTo>
                    <a:lnTo>
                      <a:pt x="918" y="359"/>
                    </a:lnTo>
                    <a:lnTo>
                      <a:pt x="916" y="359"/>
                    </a:lnTo>
                    <a:lnTo>
                      <a:pt x="916" y="359"/>
                    </a:lnTo>
                    <a:lnTo>
                      <a:pt x="915" y="358"/>
                    </a:lnTo>
                    <a:lnTo>
                      <a:pt x="915" y="358"/>
                    </a:lnTo>
                    <a:lnTo>
                      <a:pt x="915" y="358"/>
                    </a:lnTo>
                    <a:lnTo>
                      <a:pt x="914" y="357"/>
                    </a:lnTo>
                    <a:lnTo>
                      <a:pt x="914" y="357"/>
                    </a:lnTo>
                    <a:lnTo>
                      <a:pt x="914" y="356"/>
                    </a:lnTo>
                    <a:lnTo>
                      <a:pt x="912" y="356"/>
                    </a:lnTo>
                    <a:lnTo>
                      <a:pt x="912" y="354"/>
                    </a:lnTo>
                    <a:lnTo>
                      <a:pt x="912" y="354"/>
                    </a:lnTo>
                    <a:lnTo>
                      <a:pt x="912" y="353"/>
                    </a:lnTo>
                    <a:lnTo>
                      <a:pt x="912" y="353"/>
                    </a:lnTo>
                    <a:lnTo>
                      <a:pt x="912" y="352"/>
                    </a:lnTo>
                    <a:lnTo>
                      <a:pt x="912" y="350"/>
                    </a:lnTo>
                    <a:lnTo>
                      <a:pt x="912" y="350"/>
                    </a:lnTo>
                    <a:lnTo>
                      <a:pt x="912" y="350"/>
                    </a:lnTo>
                    <a:lnTo>
                      <a:pt x="914" y="349"/>
                    </a:lnTo>
                    <a:lnTo>
                      <a:pt x="914" y="349"/>
                    </a:lnTo>
                    <a:lnTo>
                      <a:pt x="914" y="348"/>
                    </a:lnTo>
                    <a:lnTo>
                      <a:pt x="915" y="348"/>
                    </a:lnTo>
                    <a:lnTo>
                      <a:pt x="915" y="348"/>
                    </a:lnTo>
                    <a:lnTo>
                      <a:pt x="915" y="348"/>
                    </a:lnTo>
                    <a:lnTo>
                      <a:pt x="916" y="347"/>
                    </a:lnTo>
                    <a:lnTo>
                      <a:pt x="916" y="347"/>
                    </a:lnTo>
                    <a:lnTo>
                      <a:pt x="918" y="347"/>
                    </a:lnTo>
                    <a:lnTo>
                      <a:pt x="918" y="347"/>
                    </a:lnTo>
                    <a:lnTo>
                      <a:pt x="919" y="347"/>
                    </a:lnTo>
                    <a:lnTo>
                      <a:pt x="919" y="347"/>
                    </a:lnTo>
                    <a:lnTo>
                      <a:pt x="919" y="347"/>
                    </a:lnTo>
                    <a:lnTo>
                      <a:pt x="919" y="347"/>
                    </a:lnTo>
                    <a:close/>
                    <a:moveTo>
                      <a:pt x="919" y="222"/>
                    </a:moveTo>
                    <a:lnTo>
                      <a:pt x="927" y="225"/>
                    </a:lnTo>
                    <a:lnTo>
                      <a:pt x="927" y="225"/>
                    </a:lnTo>
                    <a:lnTo>
                      <a:pt x="928" y="225"/>
                    </a:lnTo>
                    <a:lnTo>
                      <a:pt x="928" y="225"/>
                    </a:lnTo>
                    <a:lnTo>
                      <a:pt x="929" y="226"/>
                    </a:lnTo>
                    <a:lnTo>
                      <a:pt x="929" y="226"/>
                    </a:lnTo>
                    <a:lnTo>
                      <a:pt x="931" y="226"/>
                    </a:lnTo>
                    <a:lnTo>
                      <a:pt x="931" y="228"/>
                    </a:lnTo>
                    <a:lnTo>
                      <a:pt x="931" y="228"/>
                    </a:lnTo>
                    <a:lnTo>
                      <a:pt x="932" y="228"/>
                    </a:lnTo>
                    <a:lnTo>
                      <a:pt x="932" y="229"/>
                    </a:lnTo>
                    <a:lnTo>
                      <a:pt x="932" y="230"/>
                    </a:lnTo>
                    <a:lnTo>
                      <a:pt x="933" y="230"/>
                    </a:lnTo>
                    <a:lnTo>
                      <a:pt x="933" y="231"/>
                    </a:lnTo>
                    <a:lnTo>
                      <a:pt x="933" y="231"/>
                    </a:lnTo>
                    <a:lnTo>
                      <a:pt x="933" y="233"/>
                    </a:lnTo>
                    <a:lnTo>
                      <a:pt x="933" y="233"/>
                    </a:lnTo>
                    <a:lnTo>
                      <a:pt x="933" y="234"/>
                    </a:lnTo>
                    <a:lnTo>
                      <a:pt x="933" y="234"/>
                    </a:lnTo>
                    <a:lnTo>
                      <a:pt x="933" y="235"/>
                    </a:lnTo>
                    <a:lnTo>
                      <a:pt x="933" y="235"/>
                    </a:lnTo>
                    <a:lnTo>
                      <a:pt x="932" y="237"/>
                    </a:lnTo>
                    <a:lnTo>
                      <a:pt x="932" y="237"/>
                    </a:lnTo>
                    <a:lnTo>
                      <a:pt x="932" y="237"/>
                    </a:lnTo>
                    <a:lnTo>
                      <a:pt x="931" y="238"/>
                    </a:lnTo>
                    <a:lnTo>
                      <a:pt x="931" y="238"/>
                    </a:lnTo>
                    <a:lnTo>
                      <a:pt x="931" y="238"/>
                    </a:lnTo>
                    <a:lnTo>
                      <a:pt x="929" y="238"/>
                    </a:lnTo>
                    <a:lnTo>
                      <a:pt x="929" y="239"/>
                    </a:lnTo>
                    <a:lnTo>
                      <a:pt x="928" y="239"/>
                    </a:lnTo>
                    <a:lnTo>
                      <a:pt x="928" y="239"/>
                    </a:lnTo>
                    <a:lnTo>
                      <a:pt x="927" y="239"/>
                    </a:lnTo>
                    <a:lnTo>
                      <a:pt x="927" y="239"/>
                    </a:lnTo>
                    <a:lnTo>
                      <a:pt x="919" y="237"/>
                    </a:lnTo>
                    <a:lnTo>
                      <a:pt x="919" y="237"/>
                    </a:lnTo>
                    <a:lnTo>
                      <a:pt x="918" y="237"/>
                    </a:lnTo>
                    <a:lnTo>
                      <a:pt x="918" y="237"/>
                    </a:lnTo>
                    <a:lnTo>
                      <a:pt x="916" y="235"/>
                    </a:lnTo>
                    <a:lnTo>
                      <a:pt x="916" y="235"/>
                    </a:lnTo>
                    <a:lnTo>
                      <a:pt x="915" y="235"/>
                    </a:lnTo>
                    <a:lnTo>
                      <a:pt x="915" y="234"/>
                    </a:lnTo>
                    <a:lnTo>
                      <a:pt x="915" y="234"/>
                    </a:lnTo>
                    <a:lnTo>
                      <a:pt x="914" y="234"/>
                    </a:lnTo>
                    <a:lnTo>
                      <a:pt x="914" y="233"/>
                    </a:lnTo>
                    <a:lnTo>
                      <a:pt x="914" y="231"/>
                    </a:lnTo>
                    <a:lnTo>
                      <a:pt x="912" y="231"/>
                    </a:lnTo>
                    <a:lnTo>
                      <a:pt x="912" y="231"/>
                    </a:lnTo>
                    <a:lnTo>
                      <a:pt x="912" y="230"/>
                    </a:lnTo>
                    <a:lnTo>
                      <a:pt x="912" y="229"/>
                    </a:lnTo>
                    <a:lnTo>
                      <a:pt x="912" y="229"/>
                    </a:lnTo>
                    <a:lnTo>
                      <a:pt x="912" y="228"/>
                    </a:lnTo>
                    <a:lnTo>
                      <a:pt x="912" y="228"/>
                    </a:lnTo>
                    <a:lnTo>
                      <a:pt x="912" y="226"/>
                    </a:lnTo>
                    <a:lnTo>
                      <a:pt x="912" y="226"/>
                    </a:lnTo>
                    <a:lnTo>
                      <a:pt x="914" y="225"/>
                    </a:lnTo>
                    <a:lnTo>
                      <a:pt x="914" y="225"/>
                    </a:lnTo>
                    <a:lnTo>
                      <a:pt x="914" y="225"/>
                    </a:lnTo>
                    <a:lnTo>
                      <a:pt x="915" y="224"/>
                    </a:lnTo>
                    <a:lnTo>
                      <a:pt x="915" y="224"/>
                    </a:lnTo>
                    <a:lnTo>
                      <a:pt x="915" y="224"/>
                    </a:lnTo>
                    <a:lnTo>
                      <a:pt x="916" y="224"/>
                    </a:lnTo>
                    <a:lnTo>
                      <a:pt x="916" y="222"/>
                    </a:lnTo>
                    <a:lnTo>
                      <a:pt x="918" y="222"/>
                    </a:lnTo>
                    <a:lnTo>
                      <a:pt x="918" y="222"/>
                    </a:lnTo>
                    <a:lnTo>
                      <a:pt x="919" y="222"/>
                    </a:lnTo>
                    <a:lnTo>
                      <a:pt x="919" y="222"/>
                    </a:lnTo>
                    <a:lnTo>
                      <a:pt x="919" y="222"/>
                    </a:lnTo>
                    <a:lnTo>
                      <a:pt x="919" y="222"/>
                    </a:lnTo>
                    <a:close/>
                    <a:moveTo>
                      <a:pt x="6" y="124"/>
                    </a:moveTo>
                    <a:lnTo>
                      <a:pt x="14" y="125"/>
                    </a:lnTo>
                    <a:lnTo>
                      <a:pt x="14" y="125"/>
                    </a:lnTo>
                    <a:lnTo>
                      <a:pt x="15" y="125"/>
                    </a:lnTo>
                    <a:lnTo>
                      <a:pt x="15" y="125"/>
                    </a:lnTo>
                    <a:lnTo>
                      <a:pt x="16" y="127"/>
                    </a:lnTo>
                    <a:lnTo>
                      <a:pt x="16" y="127"/>
                    </a:lnTo>
                    <a:lnTo>
                      <a:pt x="18" y="127"/>
                    </a:lnTo>
                    <a:lnTo>
                      <a:pt x="18" y="128"/>
                    </a:lnTo>
                    <a:lnTo>
                      <a:pt x="18" y="128"/>
                    </a:lnTo>
                    <a:lnTo>
                      <a:pt x="19" y="129"/>
                    </a:lnTo>
                    <a:lnTo>
                      <a:pt x="19" y="129"/>
                    </a:lnTo>
                    <a:lnTo>
                      <a:pt x="19" y="131"/>
                    </a:lnTo>
                    <a:lnTo>
                      <a:pt x="20" y="131"/>
                    </a:lnTo>
                    <a:lnTo>
                      <a:pt x="20" y="132"/>
                    </a:lnTo>
                    <a:lnTo>
                      <a:pt x="20" y="132"/>
                    </a:lnTo>
                    <a:lnTo>
                      <a:pt x="20" y="133"/>
                    </a:lnTo>
                    <a:lnTo>
                      <a:pt x="20" y="133"/>
                    </a:lnTo>
                    <a:lnTo>
                      <a:pt x="20" y="135"/>
                    </a:lnTo>
                    <a:lnTo>
                      <a:pt x="20" y="135"/>
                    </a:lnTo>
                    <a:lnTo>
                      <a:pt x="20" y="136"/>
                    </a:lnTo>
                    <a:lnTo>
                      <a:pt x="20" y="136"/>
                    </a:lnTo>
                    <a:lnTo>
                      <a:pt x="19" y="137"/>
                    </a:lnTo>
                    <a:lnTo>
                      <a:pt x="19" y="137"/>
                    </a:lnTo>
                    <a:lnTo>
                      <a:pt x="19" y="137"/>
                    </a:lnTo>
                    <a:lnTo>
                      <a:pt x="18" y="138"/>
                    </a:lnTo>
                    <a:lnTo>
                      <a:pt x="18" y="138"/>
                    </a:lnTo>
                    <a:lnTo>
                      <a:pt x="18" y="138"/>
                    </a:lnTo>
                    <a:lnTo>
                      <a:pt x="16" y="138"/>
                    </a:lnTo>
                    <a:lnTo>
                      <a:pt x="16" y="140"/>
                    </a:lnTo>
                    <a:lnTo>
                      <a:pt x="15" y="140"/>
                    </a:lnTo>
                    <a:lnTo>
                      <a:pt x="15" y="140"/>
                    </a:lnTo>
                    <a:lnTo>
                      <a:pt x="14" y="140"/>
                    </a:lnTo>
                    <a:lnTo>
                      <a:pt x="14" y="138"/>
                    </a:lnTo>
                    <a:lnTo>
                      <a:pt x="6" y="137"/>
                    </a:lnTo>
                    <a:lnTo>
                      <a:pt x="6" y="137"/>
                    </a:lnTo>
                    <a:lnTo>
                      <a:pt x="5" y="137"/>
                    </a:lnTo>
                    <a:lnTo>
                      <a:pt x="5" y="137"/>
                    </a:lnTo>
                    <a:lnTo>
                      <a:pt x="4" y="137"/>
                    </a:lnTo>
                    <a:lnTo>
                      <a:pt x="4" y="136"/>
                    </a:lnTo>
                    <a:lnTo>
                      <a:pt x="2" y="136"/>
                    </a:lnTo>
                    <a:lnTo>
                      <a:pt x="2" y="135"/>
                    </a:lnTo>
                    <a:lnTo>
                      <a:pt x="2" y="135"/>
                    </a:lnTo>
                    <a:lnTo>
                      <a:pt x="1" y="133"/>
                    </a:lnTo>
                    <a:lnTo>
                      <a:pt x="1" y="133"/>
                    </a:lnTo>
                    <a:lnTo>
                      <a:pt x="1" y="133"/>
                    </a:lnTo>
                    <a:lnTo>
                      <a:pt x="0" y="132"/>
                    </a:lnTo>
                    <a:lnTo>
                      <a:pt x="0" y="132"/>
                    </a:lnTo>
                    <a:lnTo>
                      <a:pt x="0" y="131"/>
                    </a:lnTo>
                    <a:lnTo>
                      <a:pt x="0" y="129"/>
                    </a:lnTo>
                    <a:lnTo>
                      <a:pt x="0" y="129"/>
                    </a:lnTo>
                    <a:lnTo>
                      <a:pt x="0" y="128"/>
                    </a:lnTo>
                    <a:lnTo>
                      <a:pt x="0" y="128"/>
                    </a:lnTo>
                    <a:lnTo>
                      <a:pt x="0" y="127"/>
                    </a:lnTo>
                    <a:lnTo>
                      <a:pt x="0" y="127"/>
                    </a:lnTo>
                    <a:lnTo>
                      <a:pt x="1" y="125"/>
                    </a:lnTo>
                    <a:lnTo>
                      <a:pt x="1" y="125"/>
                    </a:lnTo>
                    <a:lnTo>
                      <a:pt x="1" y="125"/>
                    </a:lnTo>
                    <a:lnTo>
                      <a:pt x="2" y="125"/>
                    </a:lnTo>
                    <a:lnTo>
                      <a:pt x="2" y="124"/>
                    </a:lnTo>
                    <a:lnTo>
                      <a:pt x="2" y="124"/>
                    </a:lnTo>
                    <a:lnTo>
                      <a:pt x="4" y="124"/>
                    </a:lnTo>
                    <a:lnTo>
                      <a:pt x="4" y="124"/>
                    </a:lnTo>
                    <a:lnTo>
                      <a:pt x="5" y="124"/>
                    </a:lnTo>
                    <a:lnTo>
                      <a:pt x="5" y="124"/>
                    </a:lnTo>
                    <a:lnTo>
                      <a:pt x="6" y="124"/>
                    </a:lnTo>
                    <a:lnTo>
                      <a:pt x="6" y="124"/>
                    </a:lnTo>
                    <a:lnTo>
                      <a:pt x="6" y="124"/>
                    </a:lnTo>
                    <a:lnTo>
                      <a:pt x="6" y="124"/>
                    </a:lnTo>
                    <a:close/>
                  </a:path>
                </a:pathLst>
              </a:custGeom>
              <a:grpFill/>
              <a:ln w="9525">
                <a:noFill/>
                <a:round/>
              </a:ln>
            </p:spPr>
            <p:txBody>
              <a:bodyPr/>
              <a:lstStyle/>
              <a:p>
                <a:pPr defTabSz="607695">
                  <a:defRPr/>
                </a:pPr>
                <a:endParaRPr lang="zh-CN" altLang="en-US" sz="1100" kern="0" dirty="0">
                  <a:solidFill>
                    <a:prstClr val="black"/>
                  </a:solidFill>
                  <a:latin typeface="Calibri" panose="020F0502020204030204"/>
                  <a:ea typeface="微软雅黑" panose="020B0503020204020204" charset="-122"/>
                </a:endParaRPr>
              </a:p>
            </p:txBody>
          </p:sp>
        </p:grpSp>
        <p:sp>
          <p:nvSpPr>
            <p:cNvPr id="313" name="TextBox 135"/>
            <p:cNvSpPr txBox="1"/>
            <p:nvPr/>
          </p:nvSpPr>
          <p:spPr bwMode="auto">
            <a:xfrm>
              <a:off x="1564734" y="4901382"/>
              <a:ext cx="608724" cy="320674"/>
            </a:xfrm>
            <a:prstGeom prst="rect">
              <a:avLst/>
            </a:prstGeom>
            <a:noFill/>
          </p:spPr>
          <p:txBody>
            <a:bodyPr wrap="square" lIns="91436" tIns="45716" rIns="91436" bIns="45716">
              <a:spAutoFit/>
            </a:bodyPr>
            <a:lstStyle/>
            <a:p>
              <a:pPr defTabSz="607695">
                <a:defRPr/>
              </a:pPr>
              <a:r>
                <a:rPr lang="en-US" altLang="zh-CN" sz="1500" b="1" dirty="0">
                  <a:solidFill>
                    <a:srgbClr val="1F497D">
                      <a:lumMod val="50000"/>
                    </a:srgbClr>
                  </a:solidFill>
                  <a:latin typeface="Calibri" panose="020F0502020204030204"/>
                  <a:ea typeface="微软雅黑" panose="020B0503020204020204" charset="-122"/>
                </a:rPr>
                <a:t>DU</a:t>
              </a:r>
              <a:endParaRPr lang="zh-CN" altLang="en-US" sz="1500" b="1" dirty="0">
                <a:solidFill>
                  <a:srgbClr val="1F497D">
                    <a:lumMod val="50000"/>
                  </a:srgbClr>
                </a:solidFill>
                <a:latin typeface="Calibri" panose="020F0502020204030204"/>
                <a:ea typeface="微软雅黑" panose="020B0503020204020204" charset="-122"/>
              </a:endParaRPr>
            </a:p>
          </p:txBody>
        </p:sp>
      </p:grpSp>
      <p:grpSp>
        <p:nvGrpSpPr>
          <p:cNvPr id="316" name="组合 71"/>
          <p:cNvGrpSpPr/>
          <p:nvPr/>
        </p:nvGrpSpPr>
        <p:grpSpPr>
          <a:xfrm>
            <a:off x="6667741" y="4249903"/>
            <a:ext cx="1011291" cy="379907"/>
            <a:chOff x="1162168" y="4901382"/>
            <a:chExt cx="1011290" cy="379906"/>
          </a:xfrm>
        </p:grpSpPr>
        <p:grpSp>
          <p:nvGrpSpPr>
            <p:cNvPr id="317" name="组合 322"/>
            <p:cNvGrpSpPr/>
            <p:nvPr/>
          </p:nvGrpSpPr>
          <p:grpSpPr bwMode="auto">
            <a:xfrm>
              <a:off x="1162168" y="5117716"/>
              <a:ext cx="759211" cy="163572"/>
              <a:chOff x="2681289" y="1384297"/>
              <a:chExt cx="1171574" cy="379412"/>
            </a:xfrm>
            <a:solidFill>
              <a:srgbClr val="C00000"/>
            </a:solidFill>
          </p:grpSpPr>
          <p:sp>
            <p:nvSpPr>
              <p:cNvPr id="319" name="Freeform 22"/>
              <p:cNvSpPr>
                <a:spLocks noEditPoints="1"/>
              </p:cNvSpPr>
              <p:nvPr/>
            </p:nvSpPr>
            <p:spPr bwMode="auto">
              <a:xfrm>
                <a:off x="2681289" y="1384297"/>
                <a:ext cx="1171574" cy="379412"/>
              </a:xfrm>
              <a:custGeom>
                <a:avLst/>
                <a:gdLst/>
                <a:ahLst/>
                <a:cxnLst>
                  <a:cxn ang="0">
                    <a:pos x="936" y="479"/>
                  </a:cxn>
                  <a:cxn ang="0">
                    <a:pos x="940" y="480"/>
                  </a:cxn>
                  <a:cxn ang="0">
                    <a:pos x="943" y="480"/>
                  </a:cxn>
                  <a:cxn ang="0">
                    <a:pos x="944" y="480"/>
                  </a:cxn>
                  <a:cxn ang="0">
                    <a:pos x="945" y="479"/>
                  </a:cxn>
                  <a:cxn ang="0">
                    <a:pos x="947" y="475"/>
                  </a:cxn>
                  <a:cxn ang="0">
                    <a:pos x="947" y="463"/>
                  </a:cxn>
                  <a:cxn ang="0">
                    <a:pos x="947" y="445"/>
                  </a:cxn>
                  <a:cxn ang="0">
                    <a:pos x="947" y="414"/>
                  </a:cxn>
                  <a:cxn ang="0">
                    <a:pos x="947" y="382"/>
                  </a:cxn>
                  <a:cxn ang="0">
                    <a:pos x="947" y="353"/>
                  </a:cxn>
                  <a:cxn ang="0">
                    <a:pos x="947" y="336"/>
                  </a:cxn>
                  <a:cxn ang="0">
                    <a:pos x="947" y="334"/>
                  </a:cxn>
                  <a:cxn ang="0">
                    <a:pos x="947" y="331"/>
                  </a:cxn>
                  <a:cxn ang="0">
                    <a:pos x="944" y="327"/>
                  </a:cxn>
                  <a:cxn ang="0">
                    <a:pos x="943" y="325"/>
                  </a:cxn>
                  <a:cxn ang="0">
                    <a:pos x="940" y="324"/>
                  </a:cxn>
                  <a:cxn ang="0">
                    <a:pos x="938" y="322"/>
                  </a:cxn>
                  <a:cxn ang="0">
                    <a:pos x="934" y="322"/>
                  </a:cxn>
                  <a:cxn ang="0">
                    <a:pos x="919" y="318"/>
                  </a:cxn>
                  <a:cxn ang="0">
                    <a:pos x="913" y="317"/>
                  </a:cxn>
                  <a:cxn ang="0">
                    <a:pos x="913" y="317"/>
                  </a:cxn>
                  <a:cxn ang="0">
                    <a:pos x="34" y="101"/>
                  </a:cxn>
                  <a:cxn ang="0">
                    <a:pos x="8" y="93"/>
                  </a:cxn>
                  <a:cxn ang="0">
                    <a:pos x="4" y="93"/>
                  </a:cxn>
                  <a:cxn ang="0">
                    <a:pos x="3" y="93"/>
                  </a:cxn>
                  <a:cxn ang="0">
                    <a:pos x="1" y="95"/>
                  </a:cxn>
                  <a:cxn ang="0">
                    <a:pos x="1" y="96"/>
                  </a:cxn>
                  <a:cxn ang="0">
                    <a:pos x="0" y="99"/>
                  </a:cxn>
                  <a:cxn ang="0">
                    <a:pos x="0" y="110"/>
                  </a:cxn>
                  <a:cxn ang="0">
                    <a:pos x="0" y="128"/>
                  </a:cxn>
                  <a:cxn ang="0">
                    <a:pos x="0" y="159"/>
                  </a:cxn>
                  <a:cxn ang="0">
                    <a:pos x="0" y="192"/>
                  </a:cxn>
                  <a:cxn ang="0">
                    <a:pos x="0" y="221"/>
                  </a:cxn>
                  <a:cxn ang="0">
                    <a:pos x="0" y="237"/>
                  </a:cxn>
                  <a:cxn ang="0">
                    <a:pos x="0" y="240"/>
                  </a:cxn>
                  <a:cxn ang="0">
                    <a:pos x="0" y="242"/>
                  </a:cxn>
                  <a:cxn ang="0">
                    <a:pos x="3" y="247"/>
                  </a:cxn>
                  <a:cxn ang="0">
                    <a:pos x="4" y="249"/>
                  </a:cxn>
                  <a:cxn ang="0">
                    <a:pos x="7" y="250"/>
                  </a:cxn>
                  <a:cxn ang="0">
                    <a:pos x="9" y="251"/>
                  </a:cxn>
                  <a:cxn ang="0">
                    <a:pos x="13" y="252"/>
                  </a:cxn>
                  <a:cxn ang="0">
                    <a:pos x="27" y="255"/>
                  </a:cxn>
                  <a:cxn ang="0">
                    <a:pos x="34" y="256"/>
                  </a:cxn>
                  <a:cxn ang="0">
                    <a:pos x="34" y="256"/>
                  </a:cxn>
                  <a:cxn ang="0">
                    <a:pos x="608" y="0"/>
                  </a:cxn>
                  <a:cxn ang="0">
                    <a:pos x="56" y="95"/>
                  </a:cxn>
                  <a:cxn ang="0">
                    <a:pos x="1477" y="174"/>
                  </a:cxn>
                  <a:cxn ang="0">
                    <a:pos x="958" y="333"/>
                  </a:cxn>
                  <a:cxn ang="0">
                    <a:pos x="958" y="327"/>
                  </a:cxn>
                  <a:cxn ang="0">
                    <a:pos x="957" y="322"/>
                  </a:cxn>
                  <a:cxn ang="0">
                    <a:pos x="956" y="320"/>
                  </a:cxn>
                  <a:cxn ang="0">
                    <a:pos x="953" y="318"/>
                  </a:cxn>
                  <a:cxn ang="0">
                    <a:pos x="950" y="316"/>
                  </a:cxn>
                  <a:cxn ang="0">
                    <a:pos x="947" y="315"/>
                  </a:cxn>
                  <a:cxn ang="0">
                    <a:pos x="943" y="313"/>
                  </a:cxn>
                  <a:cxn ang="0">
                    <a:pos x="938" y="312"/>
                  </a:cxn>
                  <a:cxn ang="0">
                    <a:pos x="932" y="311"/>
                  </a:cxn>
                  <a:cxn ang="0">
                    <a:pos x="927" y="311"/>
                  </a:cxn>
                  <a:cxn ang="0">
                    <a:pos x="1477" y="174"/>
                  </a:cxn>
                  <a:cxn ang="0">
                    <a:pos x="45" y="103"/>
                  </a:cxn>
                  <a:cxn ang="0">
                    <a:pos x="901" y="468"/>
                  </a:cxn>
                </a:cxnLst>
                <a:rect l="0" t="0" r="r" b="b"/>
                <a:pathLst>
                  <a:path w="1477" h="480">
                    <a:moveTo>
                      <a:pt x="913" y="317"/>
                    </a:moveTo>
                    <a:lnTo>
                      <a:pt x="913" y="472"/>
                    </a:lnTo>
                    <a:lnTo>
                      <a:pt x="936" y="479"/>
                    </a:lnTo>
                    <a:lnTo>
                      <a:pt x="938" y="480"/>
                    </a:lnTo>
                    <a:lnTo>
                      <a:pt x="939" y="480"/>
                    </a:lnTo>
                    <a:lnTo>
                      <a:pt x="940" y="480"/>
                    </a:lnTo>
                    <a:lnTo>
                      <a:pt x="941" y="480"/>
                    </a:lnTo>
                    <a:lnTo>
                      <a:pt x="943" y="480"/>
                    </a:lnTo>
                    <a:lnTo>
                      <a:pt x="943" y="480"/>
                    </a:lnTo>
                    <a:lnTo>
                      <a:pt x="944" y="480"/>
                    </a:lnTo>
                    <a:lnTo>
                      <a:pt x="944" y="480"/>
                    </a:lnTo>
                    <a:lnTo>
                      <a:pt x="944" y="480"/>
                    </a:lnTo>
                    <a:lnTo>
                      <a:pt x="944" y="479"/>
                    </a:lnTo>
                    <a:lnTo>
                      <a:pt x="945" y="479"/>
                    </a:lnTo>
                    <a:lnTo>
                      <a:pt x="945" y="479"/>
                    </a:lnTo>
                    <a:lnTo>
                      <a:pt x="945" y="477"/>
                    </a:lnTo>
                    <a:lnTo>
                      <a:pt x="947" y="476"/>
                    </a:lnTo>
                    <a:lnTo>
                      <a:pt x="947" y="475"/>
                    </a:lnTo>
                    <a:lnTo>
                      <a:pt x="947" y="473"/>
                    </a:lnTo>
                    <a:lnTo>
                      <a:pt x="947" y="468"/>
                    </a:lnTo>
                    <a:lnTo>
                      <a:pt x="947" y="463"/>
                    </a:lnTo>
                    <a:lnTo>
                      <a:pt x="947" y="459"/>
                    </a:lnTo>
                    <a:lnTo>
                      <a:pt x="947" y="453"/>
                    </a:lnTo>
                    <a:lnTo>
                      <a:pt x="947" y="445"/>
                    </a:lnTo>
                    <a:lnTo>
                      <a:pt x="947" y="436"/>
                    </a:lnTo>
                    <a:lnTo>
                      <a:pt x="947" y="426"/>
                    </a:lnTo>
                    <a:lnTo>
                      <a:pt x="947" y="414"/>
                    </a:lnTo>
                    <a:lnTo>
                      <a:pt x="947" y="404"/>
                    </a:lnTo>
                    <a:lnTo>
                      <a:pt x="947" y="392"/>
                    </a:lnTo>
                    <a:lnTo>
                      <a:pt x="947" y="382"/>
                    </a:lnTo>
                    <a:lnTo>
                      <a:pt x="947" y="371"/>
                    </a:lnTo>
                    <a:lnTo>
                      <a:pt x="947" y="361"/>
                    </a:lnTo>
                    <a:lnTo>
                      <a:pt x="947" y="353"/>
                    </a:lnTo>
                    <a:lnTo>
                      <a:pt x="947" y="346"/>
                    </a:lnTo>
                    <a:lnTo>
                      <a:pt x="947" y="340"/>
                    </a:lnTo>
                    <a:lnTo>
                      <a:pt x="947" y="336"/>
                    </a:lnTo>
                    <a:lnTo>
                      <a:pt x="947" y="336"/>
                    </a:lnTo>
                    <a:lnTo>
                      <a:pt x="947" y="335"/>
                    </a:lnTo>
                    <a:lnTo>
                      <a:pt x="947" y="334"/>
                    </a:lnTo>
                    <a:lnTo>
                      <a:pt x="947" y="333"/>
                    </a:lnTo>
                    <a:lnTo>
                      <a:pt x="947" y="333"/>
                    </a:lnTo>
                    <a:lnTo>
                      <a:pt x="947" y="331"/>
                    </a:lnTo>
                    <a:lnTo>
                      <a:pt x="945" y="330"/>
                    </a:lnTo>
                    <a:lnTo>
                      <a:pt x="945" y="329"/>
                    </a:lnTo>
                    <a:lnTo>
                      <a:pt x="944" y="327"/>
                    </a:lnTo>
                    <a:lnTo>
                      <a:pt x="944" y="326"/>
                    </a:lnTo>
                    <a:lnTo>
                      <a:pt x="943" y="326"/>
                    </a:lnTo>
                    <a:lnTo>
                      <a:pt x="943" y="325"/>
                    </a:lnTo>
                    <a:lnTo>
                      <a:pt x="941" y="325"/>
                    </a:lnTo>
                    <a:lnTo>
                      <a:pt x="941" y="325"/>
                    </a:lnTo>
                    <a:lnTo>
                      <a:pt x="940" y="324"/>
                    </a:lnTo>
                    <a:lnTo>
                      <a:pt x="939" y="324"/>
                    </a:lnTo>
                    <a:lnTo>
                      <a:pt x="938" y="324"/>
                    </a:lnTo>
                    <a:lnTo>
                      <a:pt x="938" y="322"/>
                    </a:lnTo>
                    <a:lnTo>
                      <a:pt x="936" y="322"/>
                    </a:lnTo>
                    <a:lnTo>
                      <a:pt x="935" y="322"/>
                    </a:lnTo>
                    <a:lnTo>
                      <a:pt x="934" y="322"/>
                    </a:lnTo>
                    <a:lnTo>
                      <a:pt x="927" y="321"/>
                    </a:lnTo>
                    <a:lnTo>
                      <a:pt x="922" y="320"/>
                    </a:lnTo>
                    <a:lnTo>
                      <a:pt x="919" y="318"/>
                    </a:lnTo>
                    <a:lnTo>
                      <a:pt x="917" y="318"/>
                    </a:lnTo>
                    <a:lnTo>
                      <a:pt x="914" y="318"/>
                    </a:lnTo>
                    <a:lnTo>
                      <a:pt x="913" y="317"/>
                    </a:lnTo>
                    <a:lnTo>
                      <a:pt x="913" y="317"/>
                    </a:lnTo>
                    <a:lnTo>
                      <a:pt x="913" y="317"/>
                    </a:lnTo>
                    <a:lnTo>
                      <a:pt x="913" y="317"/>
                    </a:lnTo>
                    <a:lnTo>
                      <a:pt x="913" y="317"/>
                    </a:lnTo>
                    <a:close/>
                    <a:moveTo>
                      <a:pt x="34" y="256"/>
                    </a:moveTo>
                    <a:lnTo>
                      <a:pt x="34" y="101"/>
                    </a:lnTo>
                    <a:lnTo>
                      <a:pt x="11" y="95"/>
                    </a:lnTo>
                    <a:lnTo>
                      <a:pt x="9" y="95"/>
                    </a:lnTo>
                    <a:lnTo>
                      <a:pt x="8" y="93"/>
                    </a:lnTo>
                    <a:lnTo>
                      <a:pt x="7" y="93"/>
                    </a:lnTo>
                    <a:lnTo>
                      <a:pt x="5" y="93"/>
                    </a:lnTo>
                    <a:lnTo>
                      <a:pt x="4" y="93"/>
                    </a:lnTo>
                    <a:lnTo>
                      <a:pt x="4" y="93"/>
                    </a:lnTo>
                    <a:lnTo>
                      <a:pt x="4" y="93"/>
                    </a:lnTo>
                    <a:lnTo>
                      <a:pt x="3" y="93"/>
                    </a:lnTo>
                    <a:lnTo>
                      <a:pt x="3" y="95"/>
                    </a:lnTo>
                    <a:lnTo>
                      <a:pt x="3" y="95"/>
                    </a:lnTo>
                    <a:lnTo>
                      <a:pt x="1" y="95"/>
                    </a:lnTo>
                    <a:lnTo>
                      <a:pt x="1" y="95"/>
                    </a:lnTo>
                    <a:lnTo>
                      <a:pt x="1" y="96"/>
                    </a:lnTo>
                    <a:lnTo>
                      <a:pt x="1" y="96"/>
                    </a:lnTo>
                    <a:lnTo>
                      <a:pt x="1" y="97"/>
                    </a:lnTo>
                    <a:lnTo>
                      <a:pt x="0" y="97"/>
                    </a:lnTo>
                    <a:lnTo>
                      <a:pt x="0" y="99"/>
                    </a:lnTo>
                    <a:lnTo>
                      <a:pt x="0" y="101"/>
                    </a:lnTo>
                    <a:lnTo>
                      <a:pt x="0" y="105"/>
                    </a:lnTo>
                    <a:lnTo>
                      <a:pt x="0" y="110"/>
                    </a:lnTo>
                    <a:lnTo>
                      <a:pt x="0" y="114"/>
                    </a:lnTo>
                    <a:lnTo>
                      <a:pt x="0" y="121"/>
                    </a:lnTo>
                    <a:lnTo>
                      <a:pt x="0" y="128"/>
                    </a:lnTo>
                    <a:lnTo>
                      <a:pt x="0" y="139"/>
                    </a:lnTo>
                    <a:lnTo>
                      <a:pt x="0" y="149"/>
                    </a:lnTo>
                    <a:lnTo>
                      <a:pt x="0" y="159"/>
                    </a:lnTo>
                    <a:lnTo>
                      <a:pt x="0" y="170"/>
                    </a:lnTo>
                    <a:lnTo>
                      <a:pt x="0" y="181"/>
                    </a:lnTo>
                    <a:lnTo>
                      <a:pt x="0" y="192"/>
                    </a:lnTo>
                    <a:lnTo>
                      <a:pt x="0" y="202"/>
                    </a:lnTo>
                    <a:lnTo>
                      <a:pt x="0" y="212"/>
                    </a:lnTo>
                    <a:lnTo>
                      <a:pt x="0" y="221"/>
                    </a:lnTo>
                    <a:lnTo>
                      <a:pt x="0" y="228"/>
                    </a:lnTo>
                    <a:lnTo>
                      <a:pt x="0" y="233"/>
                    </a:lnTo>
                    <a:lnTo>
                      <a:pt x="0" y="237"/>
                    </a:lnTo>
                    <a:lnTo>
                      <a:pt x="0" y="238"/>
                    </a:lnTo>
                    <a:lnTo>
                      <a:pt x="0" y="238"/>
                    </a:lnTo>
                    <a:lnTo>
                      <a:pt x="0" y="240"/>
                    </a:lnTo>
                    <a:lnTo>
                      <a:pt x="0" y="241"/>
                    </a:lnTo>
                    <a:lnTo>
                      <a:pt x="0" y="242"/>
                    </a:lnTo>
                    <a:lnTo>
                      <a:pt x="0" y="242"/>
                    </a:lnTo>
                    <a:lnTo>
                      <a:pt x="1" y="243"/>
                    </a:lnTo>
                    <a:lnTo>
                      <a:pt x="1" y="246"/>
                    </a:lnTo>
                    <a:lnTo>
                      <a:pt x="3" y="247"/>
                    </a:lnTo>
                    <a:lnTo>
                      <a:pt x="3" y="247"/>
                    </a:lnTo>
                    <a:lnTo>
                      <a:pt x="4" y="247"/>
                    </a:lnTo>
                    <a:lnTo>
                      <a:pt x="4" y="249"/>
                    </a:lnTo>
                    <a:lnTo>
                      <a:pt x="5" y="249"/>
                    </a:lnTo>
                    <a:lnTo>
                      <a:pt x="5" y="250"/>
                    </a:lnTo>
                    <a:lnTo>
                      <a:pt x="7" y="250"/>
                    </a:lnTo>
                    <a:lnTo>
                      <a:pt x="8" y="251"/>
                    </a:lnTo>
                    <a:lnTo>
                      <a:pt x="9" y="251"/>
                    </a:lnTo>
                    <a:lnTo>
                      <a:pt x="9" y="251"/>
                    </a:lnTo>
                    <a:lnTo>
                      <a:pt x="11" y="251"/>
                    </a:lnTo>
                    <a:lnTo>
                      <a:pt x="12" y="252"/>
                    </a:lnTo>
                    <a:lnTo>
                      <a:pt x="13" y="252"/>
                    </a:lnTo>
                    <a:lnTo>
                      <a:pt x="20" y="254"/>
                    </a:lnTo>
                    <a:lnTo>
                      <a:pt x="25" y="254"/>
                    </a:lnTo>
                    <a:lnTo>
                      <a:pt x="27" y="255"/>
                    </a:lnTo>
                    <a:lnTo>
                      <a:pt x="31" y="255"/>
                    </a:lnTo>
                    <a:lnTo>
                      <a:pt x="33" y="256"/>
                    </a:lnTo>
                    <a:lnTo>
                      <a:pt x="34" y="256"/>
                    </a:lnTo>
                    <a:lnTo>
                      <a:pt x="34" y="256"/>
                    </a:lnTo>
                    <a:lnTo>
                      <a:pt x="34" y="256"/>
                    </a:lnTo>
                    <a:lnTo>
                      <a:pt x="34" y="256"/>
                    </a:lnTo>
                    <a:lnTo>
                      <a:pt x="34" y="256"/>
                    </a:lnTo>
                    <a:close/>
                    <a:moveTo>
                      <a:pt x="56" y="95"/>
                    </a:moveTo>
                    <a:lnTo>
                      <a:pt x="608" y="0"/>
                    </a:lnTo>
                    <a:lnTo>
                      <a:pt x="1465" y="166"/>
                    </a:lnTo>
                    <a:lnTo>
                      <a:pt x="905" y="305"/>
                    </a:lnTo>
                    <a:lnTo>
                      <a:pt x="56" y="95"/>
                    </a:lnTo>
                    <a:lnTo>
                      <a:pt x="56" y="95"/>
                    </a:lnTo>
                    <a:lnTo>
                      <a:pt x="56" y="95"/>
                    </a:lnTo>
                    <a:close/>
                    <a:moveTo>
                      <a:pt x="1477" y="174"/>
                    </a:moveTo>
                    <a:lnTo>
                      <a:pt x="1477" y="325"/>
                    </a:lnTo>
                    <a:lnTo>
                      <a:pt x="958" y="457"/>
                    </a:lnTo>
                    <a:lnTo>
                      <a:pt x="958" y="333"/>
                    </a:lnTo>
                    <a:lnTo>
                      <a:pt x="958" y="331"/>
                    </a:lnTo>
                    <a:lnTo>
                      <a:pt x="958" y="329"/>
                    </a:lnTo>
                    <a:lnTo>
                      <a:pt x="958" y="327"/>
                    </a:lnTo>
                    <a:lnTo>
                      <a:pt x="958" y="326"/>
                    </a:lnTo>
                    <a:lnTo>
                      <a:pt x="957" y="324"/>
                    </a:lnTo>
                    <a:lnTo>
                      <a:pt x="957" y="322"/>
                    </a:lnTo>
                    <a:lnTo>
                      <a:pt x="957" y="322"/>
                    </a:lnTo>
                    <a:lnTo>
                      <a:pt x="956" y="321"/>
                    </a:lnTo>
                    <a:lnTo>
                      <a:pt x="956" y="320"/>
                    </a:lnTo>
                    <a:lnTo>
                      <a:pt x="954" y="320"/>
                    </a:lnTo>
                    <a:lnTo>
                      <a:pt x="954" y="318"/>
                    </a:lnTo>
                    <a:lnTo>
                      <a:pt x="953" y="318"/>
                    </a:lnTo>
                    <a:lnTo>
                      <a:pt x="953" y="317"/>
                    </a:lnTo>
                    <a:lnTo>
                      <a:pt x="952" y="317"/>
                    </a:lnTo>
                    <a:lnTo>
                      <a:pt x="950" y="316"/>
                    </a:lnTo>
                    <a:lnTo>
                      <a:pt x="949" y="316"/>
                    </a:lnTo>
                    <a:lnTo>
                      <a:pt x="948" y="315"/>
                    </a:lnTo>
                    <a:lnTo>
                      <a:pt x="947" y="315"/>
                    </a:lnTo>
                    <a:lnTo>
                      <a:pt x="947" y="315"/>
                    </a:lnTo>
                    <a:lnTo>
                      <a:pt x="944" y="315"/>
                    </a:lnTo>
                    <a:lnTo>
                      <a:pt x="943" y="313"/>
                    </a:lnTo>
                    <a:lnTo>
                      <a:pt x="941" y="313"/>
                    </a:lnTo>
                    <a:lnTo>
                      <a:pt x="939" y="313"/>
                    </a:lnTo>
                    <a:lnTo>
                      <a:pt x="938" y="312"/>
                    </a:lnTo>
                    <a:lnTo>
                      <a:pt x="936" y="312"/>
                    </a:lnTo>
                    <a:lnTo>
                      <a:pt x="934" y="312"/>
                    </a:lnTo>
                    <a:lnTo>
                      <a:pt x="932" y="311"/>
                    </a:lnTo>
                    <a:lnTo>
                      <a:pt x="930" y="311"/>
                    </a:lnTo>
                    <a:lnTo>
                      <a:pt x="928" y="311"/>
                    </a:lnTo>
                    <a:lnTo>
                      <a:pt x="927" y="311"/>
                    </a:lnTo>
                    <a:lnTo>
                      <a:pt x="1477" y="174"/>
                    </a:lnTo>
                    <a:lnTo>
                      <a:pt x="1477" y="174"/>
                    </a:lnTo>
                    <a:lnTo>
                      <a:pt x="1477" y="174"/>
                    </a:lnTo>
                    <a:close/>
                    <a:moveTo>
                      <a:pt x="901" y="468"/>
                    </a:moveTo>
                    <a:lnTo>
                      <a:pt x="43" y="262"/>
                    </a:lnTo>
                    <a:lnTo>
                      <a:pt x="45" y="103"/>
                    </a:lnTo>
                    <a:lnTo>
                      <a:pt x="901" y="315"/>
                    </a:lnTo>
                    <a:lnTo>
                      <a:pt x="901" y="468"/>
                    </a:lnTo>
                    <a:lnTo>
                      <a:pt x="901" y="468"/>
                    </a:lnTo>
                    <a:lnTo>
                      <a:pt x="901" y="468"/>
                    </a:lnTo>
                    <a:close/>
                  </a:path>
                </a:pathLst>
              </a:custGeom>
              <a:grpFill/>
              <a:ln w="9525">
                <a:noFill/>
                <a:round/>
              </a:ln>
            </p:spPr>
            <p:txBody>
              <a:bodyPr/>
              <a:lstStyle/>
              <a:p>
                <a:pPr defTabSz="607695">
                  <a:defRPr/>
                </a:pPr>
                <a:endParaRPr lang="zh-CN" altLang="en-US" sz="1100" kern="0" dirty="0">
                  <a:solidFill>
                    <a:prstClr val="black"/>
                  </a:solidFill>
                  <a:latin typeface="Calibri" panose="020F0502020204030204"/>
                  <a:ea typeface="微软雅黑" panose="020B0503020204020204" charset="-122"/>
                </a:endParaRPr>
              </a:p>
            </p:txBody>
          </p:sp>
          <p:sp>
            <p:nvSpPr>
              <p:cNvPr id="320" name="Freeform 23"/>
              <p:cNvSpPr>
                <a:spLocks noEditPoints="1"/>
              </p:cNvSpPr>
              <p:nvPr/>
            </p:nvSpPr>
            <p:spPr bwMode="auto">
              <a:xfrm>
                <a:off x="2686050" y="1466850"/>
                <a:ext cx="741363" cy="287338"/>
              </a:xfrm>
              <a:custGeom>
                <a:avLst/>
                <a:gdLst/>
                <a:ahLst/>
                <a:cxnLst>
                  <a:cxn ang="0">
                    <a:pos x="16" y="3"/>
                  </a:cxn>
                  <a:cxn ang="0">
                    <a:pos x="20" y="7"/>
                  </a:cxn>
                  <a:cxn ang="0">
                    <a:pos x="20" y="12"/>
                  </a:cxn>
                  <a:cxn ang="0">
                    <a:pos x="18" y="16"/>
                  </a:cxn>
                  <a:cxn ang="0">
                    <a:pos x="6" y="14"/>
                  </a:cxn>
                  <a:cxn ang="0">
                    <a:pos x="2" y="12"/>
                  </a:cxn>
                  <a:cxn ang="0">
                    <a:pos x="0" y="7"/>
                  </a:cxn>
                  <a:cxn ang="0">
                    <a:pos x="1" y="3"/>
                  </a:cxn>
                  <a:cxn ang="0">
                    <a:pos x="4" y="0"/>
                  </a:cxn>
                  <a:cxn ang="0">
                    <a:pos x="836" y="220"/>
                  </a:cxn>
                  <a:cxn ang="0">
                    <a:pos x="876" y="268"/>
                  </a:cxn>
                  <a:cxn ang="0">
                    <a:pos x="876" y="312"/>
                  </a:cxn>
                  <a:cxn ang="0">
                    <a:pos x="836" y="301"/>
                  </a:cxn>
                  <a:cxn ang="0">
                    <a:pos x="836" y="257"/>
                  </a:cxn>
                  <a:cxn ang="0">
                    <a:pos x="836" y="220"/>
                  </a:cxn>
                  <a:cxn ang="0">
                    <a:pos x="195" y="105"/>
                  </a:cxn>
                  <a:cxn ang="0">
                    <a:pos x="195" y="132"/>
                  </a:cxn>
                  <a:cxn ang="0">
                    <a:pos x="195" y="159"/>
                  </a:cxn>
                  <a:cxn ang="0">
                    <a:pos x="550" y="246"/>
                  </a:cxn>
                  <a:cxn ang="0">
                    <a:pos x="550" y="219"/>
                  </a:cxn>
                  <a:cxn ang="0">
                    <a:pos x="550" y="191"/>
                  </a:cxn>
                  <a:cxn ang="0">
                    <a:pos x="550" y="163"/>
                  </a:cxn>
                  <a:cxn ang="0">
                    <a:pos x="821" y="313"/>
                  </a:cxn>
                  <a:cxn ang="0">
                    <a:pos x="821" y="286"/>
                  </a:cxn>
                  <a:cxn ang="0">
                    <a:pos x="821" y="259"/>
                  </a:cxn>
                  <a:cxn ang="0">
                    <a:pos x="821" y="231"/>
                  </a:cxn>
                  <a:cxn ang="0">
                    <a:pos x="929" y="349"/>
                  </a:cxn>
                  <a:cxn ang="0">
                    <a:pos x="932" y="353"/>
                  </a:cxn>
                  <a:cxn ang="0">
                    <a:pos x="933" y="358"/>
                  </a:cxn>
                  <a:cxn ang="0">
                    <a:pos x="931" y="362"/>
                  </a:cxn>
                  <a:cxn ang="0">
                    <a:pos x="927" y="362"/>
                  </a:cxn>
                  <a:cxn ang="0">
                    <a:pos x="915" y="358"/>
                  </a:cxn>
                  <a:cxn ang="0">
                    <a:pos x="912" y="354"/>
                  </a:cxn>
                  <a:cxn ang="0">
                    <a:pos x="912" y="350"/>
                  </a:cxn>
                  <a:cxn ang="0">
                    <a:pos x="916" y="347"/>
                  </a:cxn>
                  <a:cxn ang="0">
                    <a:pos x="919" y="347"/>
                  </a:cxn>
                  <a:cxn ang="0">
                    <a:pos x="929" y="226"/>
                  </a:cxn>
                  <a:cxn ang="0">
                    <a:pos x="933" y="230"/>
                  </a:cxn>
                  <a:cxn ang="0">
                    <a:pos x="933" y="235"/>
                  </a:cxn>
                  <a:cxn ang="0">
                    <a:pos x="931" y="238"/>
                  </a:cxn>
                  <a:cxn ang="0">
                    <a:pos x="919" y="237"/>
                  </a:cxn>
                  <a:cxn ang="0">
                    <a:pos x="915" y="234"/>
                  </a:cxn>
                  <a:cxn ang="0">
                    <a:pos x="912" y="230"/>
                  </a:cxn>
                  <a:cxn ang="0">
                    <a:pos x="914" y="225"/>
                  </a:cxn>
                  <a:cxn ang="0">
                    <a:pos x="916" y="222"/>
                  </a:cxn>
                  <a:cxn ang="0">
                    <a:pos x="6" y="124"/>
                  </a:cxn>
                  <a:cxn ang="0">
                    <a:pos x="18" y="127"/>
                  </a:cxn>
                  <a:cxn ang="0">
                    <a:pos x="20" y="132"/>
                  </a:cxn>
                  <a:cxn ang="0">
                    <a:pos x="20" y="136"/>
                  </a:cxn>
                  <a:cxn ang="0">
                    <a:pos x="16" y="138"/>
                  </a:cxn>
                  <a:cxn ang="0">
                    <a:pos x="6" y="137"/>
                  </a:cxn>
                  <a:cxn ang="0">
                    <a:pos x="2" y="135"/>
                  </a:cxn>
                  <a:cxn ang="0">
                    <a:pos x="0" y="129"/>
                  </a:cxn>
                  <a:cxn ang="0">
                    <a:pos x="1" y="125"/>
                  </a:cxn>
                  <a:cxn ang="0">
                    <a:pos x="5" y="124"/>
                  </a:cxn>
                </a:cxnLst>
                <a:rect l="0" t="0" r="r" b="b"/>
                <a:pathLst>
                  <a:path w="933" h="362">
                    <a:moveTo>
                      <a:pt x="6" y="0"/>
                    </a:moveTo>
                    <a:lnTo>
                      <a:pt x="14" y="1"/>
                    </a:lnTo>
                    <a:lnTo>
                      <a:pt x="14" y="1"/>
                    </a:lnTo>
                    <a:lnTo>
                      <a:pt x="15" y="1"/>
                    </a:lnTo>
                    <a:lnTo>
                      <a:pt x="15" y="3"/>
                    </a:lnTo>
                    <a:lnTo>
                      <a:pt x="16" y="3"/>
                    </a:lnTo>
                    <a:lnTo>
                      <a:pt x="16" y="3"/>
                    </a:lnTo>
                    <a:lnTo>
                      <a:pt x="18" y="4"/>
                    </a:lnTo>
                    <a:lnTo>
                      <a:pt x="18" y="4"/>
                    </a:lnTo>
                    <a:lnTo>
                      <a:pt x="18" y="5"/>
                    </a:lnTo>
                    <a:lnTo>
                      <a:pt x="19" y="5"/>
                    </a:lnTo>
                    <a:lnTo>
                      <a:pt x="19" y="7"/>
                    </a:lnTo>
                    <a:lnTo>
                      <a:pt x="19" y="7"/>
                    </a:lnTo>
                    <a:lnTo>
                      <a:pt x="20" y="7"/>
                    </a:lnTo>
                    <a:lnTo>
                      <a:pt x="20" y="8"/>
                    </a:lnTo>
                    <a:lnTo>
                      <a:pt x="20" y="9"/>
                    </a:lnTo>
                    <a:lnTo>
                      <a:pt x="20" y="9"/>
                    </a:lnTo>
                    <a:lnTo>
                      <a:pt x="20" y="10"/>
                    </a:lnTo>
                    <a:lnTo>
                      <a:pt x="20" y="10"/>
                    </a:lnTo>
                    <a:lnTo>
                      <a:pt x="20" y="12"/>
                    </a:lnTo>
                    <a:lnTo>
                      <a:pt x="20" y="12"/>
                    </a:lnTo>
                    <a:lnTo>
                      <a:pt x="20" y="13"/>
                    </a:lnTo>
                    <a:lnTo>
                      <a:pt x="19" y="13"/>
                    </a:lnTo>
                    <a:lnTo>
                      <a:pt x="19" y="14"/>
                    </a:lnTo>
                    <a:lnTo>
                      <a:pt x="19" y="14"/>
                    </a:lnTo>
                    <a:lnTo>
                      <a:pt x="18" y="14"/>
                    </a:lnTo>
                    <a:lnTo>
                      <a:pt x="18" y="14"/>
                    </a:lnTo>
                    <a:lnTo>
                      <a:pt x="18" y="16"/>
                    </a:lnTo>
                    <a:lnTo>
                      <a:pt x="16" y="16"/>
                    </a:lnTo>
                    <a:lnTo>
                      <a:pt x="16" y="16"/>
                    </a:lnTo>
                    <a:lnTo>
                      <a:pt x="15" y="16"/>
                    </a:lnTo>
                    <a:lnTo>
                      <a:pt x="15" y="16"/>
                    </a:lnTo>
                    <a:lnTo>
                      <a:pt x="14" y="16"/>
                    </a:lnTo>
                    <a:lnTo>
                      <a:pt x="14" y="16"/>
                    </a:lnTo>
                    <a:lnTo>
                      <a:pt x="6" y="14"/>
                    </a:lnTo>
                    <a:lnTo>
                      <a:pt x="6" y="14"/>
                    </a:lnTo>
                    <a:lnTo>
                      <a:pt x="5" y="13"/>
                    </a:lnTo>
                    <a:lnTo>
                      <a:pt x="5" y="13"/>
                    </a:lnTo>
                    <a:lnTo>
                      <a:pt x="4" y="13"/>
                    </a:lnTo>
                    <a:lnTo>
                      <a:pt x="4" y="13"/>
                    </a:lnTo>
                    <a:lnTo>
                      <a:pt x="2" y="12"/>
                    </a:lnTo>
                    <a:lnTo>
                      <a:pt x="2" y="12"/>
                    </a:lnTo>
                    <a:lnTo>
                      <a:pt x="2" y="10"/>
                    </a:lnTo>
                    <a:lnTo>
                      <a:pt x="1" y="10"/>
                    </a:lnTo>
                    <a:lnTo>
                      <a:pt x="1" y="10"/>
                    </a:lnTo>
                    <a:lnTo>
                      <a:pt x="1" y="9"/>
                    </a:lnTo>
                    <a:lnTo>
                      <a:pt x="0" y="8"/>
                    </a:lnTo>
                    <a:lnTo>
                      <a:pt x="0" y="8"/>
                    </a:lnTo>
                    <a:lnTo>
                      <a:pt x="0" y="7"/>
                    </a:lnTo>
                    <a:lnTo>
                      <a:pt x="0" y="7"/>
                    </a:lnTo>
                    <a:lnTo>
                      <a:pt x="0" y="5"/>
                    </a:lnTo>
                    <a:lnTo>
                      <a:pt x="0" y="5"/>
                    </a:lnTo>
                    <a:lnTo>
                      <a:pt x="0" y="4"/>
                    </a:lnTo>
                    <a:lnTo>
                      <a:pt x="0" y="4"/>
                    </a:lnTo>
                    <a:lnTo>
                      <a:pt x="0" y="3"/>
                    </a:lnTo>
                    <a:lnTo>
                      <a:pt x="1" y="3"/>
                    </a:lnTo>
                    <a:lnTo>
                      <a:pt x="1" y="1"/>
                    </a:lnTo>
                    <a:lnTo>
                      <a:pt x="1" y="1"/>
                    </a:lnTo>
                    <a:lnTo>
                      <a:pt x="2" y="1"/>
                    </a:lnTo>
                    <a:lnTo>
                      <a:pt x="2" y="0"/>
                    </a:lnTo>
                    <a:lnTo>
                      <a:pt x="2" y="0"/>
                    </a:lnTo>
                    <a:lnTo>
                      <a:pt x="4" y="0"/>
                    </a:lnTo>
                    <a:lnTo>
                      <a:pt x="4" y="0"/>
                    </a:lnTo>
                    <a:lnTo>
                      <a:pt x="5" y="0"/>
                    </a:lnTo>
                    <a:lnTo>
                      <a:pt x="5" y="0"/>
                    </a:lnTo>
                    <a:lnTo>
                      <a:pt x="6" y="0"/>
                    </a:lnTo>
                    <a:lnTo>
                      <a:pt x="6" y="0"/>
                    </a:lnTo>
                    <a:lnTo>
                      <a:pt x="6" y="0"/>
                    </a:lnTo>
                    <a:lnTo>
                      <a:pt x="6" y="0"/>
                    </a:lnTo>
                    <a:close/>
                    <a:moveTo>
                      <a:pt x="836" y="220"/>
                    </a:moveTo>
                    <a:lnTo>
                      <a:pt x="876" y="230"/>
                    </a:lnTo>
                    <a:lnTo>
                      <a:pt x="876" y="237"/>
                    </a:lnTo>
                    <a:lnTo>
                      <a:pt x="876" y="243"/>
                    </a:lnTo>
                    <a:lnTo>
                      <a:pt x="876" y="248"/>
                    </a:lnTo>
                    <a:lnTo>
                      <a:pt x="876" y="255"/>
                    </a:lnTo>
                    <a:lnTo>
                      <a:pt x="876" y="261"/>
                    </a:lnTo>
                    <a:lnTo>
                      <a:pt x="876" y="268"/>
                    </a:lnTo>
                    <a:lnTo>
                      <a:pt x="876" y="274"/>
                    </a:lnTo>
                    <a:lnTo>
                      <a:pt x="876" y="281"/>
                    </a:lnTo>
                    <a:lnTo>
                      <a:pt x="876" y="287"/>
                    </a:lnTo>
                    <a:lnTo>
                      <a:pt x="876" y="292"/>
                    </a:lnTo>
                    <a:lnTo>
                      <a:pt x="876" y="299"/>
                    </a:lnTo>
                    <a:lnTo>
                      <a:pt x="876" y="305"/>
                    </a:lnTo>
                    <a:lnTo>
                      <a:pt x="876" y="312"/>
                    </a:lnTo>
                    <a:lnTo>
                      <a:pt x="876" y="318"/>
                    </a:lnTo>
                    <a:lnTo>
                      <a:pt x="876" y="325"/>
                    </a:lnTo>
                    <a:lnTo>
                      <a:pt x="876" y="330"/>
                    </a:lnTo>
                    <a:lnTo>
                      <a:pt x="836" y="321"/>
                    </a:lnTo>
                    <a:lnTo>
                      <a:pt x="836" y="314"/>
                    </a:lnTo>
                    <a:lnTo>
                      <a:pt x="836" y="308"/>
                    </a:lnTo>
                    <a:lnTo>
                      <a:pt x="836" y="301"/>
                    </a:lnTo>
                    <a:lnTo>
                      <a:pt x="836" y="295"/>
                    </a:lnTo>
                    <a:lnTo>
                      <a:pt x="836" y="290"/>
                    </a:lnTo>
                    <a:lnTo>
                      <a:pt x="836" y="283"/>
                    </a:lnTo>
                    <a:lnTo>
                      <a:pt x="836" y="277"/>
                    </a:lnTo>
                    <a:lnTo>
                      <a:pt x="836" y="270"/>
                    </a:lnTo>
                    <a:lnTo>
                      <a:pt x="836" y="264"/>
                    </a:lnTo>
                    <a:lnTo>
                      <a:pt x="836" y="257"/>
                    </a:lnTo>
                    <a:lnTo>
                      <a:pt x="836" y="252"/>
                    </a:lnTo>
                    <a:lnTo>
                      <a:pt x="836" y="246"/>
                    </a:lnTo>
                    <a:lnTo>
                      <a:pt x="836" y="239"/>
                    </a:lnTo>
                    <a:lnTo>
                      <a:pt x="836" y="233"/>
                    </a:lnTo>
                    <a:lnTo>
                      <a:pt x="836" y="226"/>
                    </a:lnTo>
                    <a:lnTo>
                      <a:pt x="836" y="220"/>
                    </a:lnTo>
                    <a:lnTo>
                      <a:pt x="836" y="220"/>
                    </a:lnTo>
                    <a:lnTo>
                      <a:pt x="836" y="220"/>
                    </a:lnTo>
                    <a:close/>
                    <a:moveTo>
                      <a:pt x="195" y="105"/>
                    </a:moveTo>
                    <a:lnTo>
                      <a:pt x="55" y="71"/>
                    </a:lnTo>
                    <a:lnTo>
                      <a:pt x="55" y="23"/>
                    </a:lnTo>
                    <a:lnTo>
                      <a:pt x="195" y="58"/>
                    </a:lnTo>
                    <a:lnTo>
                      <a:pt x="195" y="105"/>
                    </a:lnTo>
                    <a:lnTo>
                      <a:pt x="195" y="105"/>
                    </a:lnTo>
                    <a:lnTo>
                      <a:pt x="195" y="105"/>
                    </a:lnTo>
                    <a:close/>
                    <a:moveTo>
                      <a:pt x="195" y="132"/>
                    </a:moveTo>
                    <a:lnTo>
                      <a:pt x="55" y="98"/>
                    </a:lnTo>
                    <a:lnTo>
                      <a:pt x="55" y="82"/>
                    </a:lnTo>
                    <a:lnTo>
                      <a:pt x="195" y="116"/>
                    </a:lnTo>
                    <a:lnTo>
                      <a:pt x="195" y="132"/>
                    </a:lnTo>
                    <a:lnTo>
                      <a:pt x="195" y="132"/>
                    </a:lnTo>
                    <a:lnTo>
                      <a:pt x="195" y="132"/>
                    </a:lnTo>
                    <a:close/>
                    <a:moveTo>
                      <a:pt x="195" y="159"/>
                    </a:moveTo>
                    <a:lnTo>
                      <a:pt x="55" y="125"/>
                    </a:lnTo>
                    <a:lnTo>
                      <a:pt x="55" y="107"/>
                    </a:lnTo>
                    <a:lnTo>
                      <a:pt x="195" y="142"/>
                    </a:lnTo>
                    <a:lnTo>
                      <a:pt x="195" y="159"/>
                    </a:lnTo>
                    <a:lnTo>
                      <a:pt x="195" y="159"/>
                    </a:lnTo>
                    <a:lnTo>
                      <a:pt x="195" y="159"/>
                    </a:lnTo>
                    <a:close/>
                    <a:moveTo>
                      <a:pt x="550" y="246"/>
                    </a:moveTo>
                    <a:lnTo>
                      <a:pt x="218" y="164"/>
                    </a:lnTo>
                    <a:lnTo>
                      <a:pt x="218" y="147"/>
                    </a:lnTo>
                    <a:lnTo>
                      <a:pt x="550" y="230"/>
                    </a:lnTo>
                    <a:lnTo>
                      <a:pt x="550" y="246"/>
                    </a:lnTo>
                    <a:lnTo>
                      <a:pt x="550" y="246"/>
                    </a:lnTo>
                    <a:lnTo>
                      <a:pt x="550" y="246"/>
                    </a:lnTo>
                    <a:close/>
                    <a:moveTo>
                      <a:pt x="550" y="219"/>
                    </a:moveTo>
                    <a:lnTo>
                      <a:pt x="218" y="137"/>
                    </a:lnTo>
                    <a:lnTo>
                      <a:pt x="218" y="120"/>
                    </a:lnTo>
                    <a:lnTo>
                      <a:pt x="550" y="203"/>
                    </a:lnTo>
                    <a:lnTo>
                      <a:pt x="550" y="219"/>
                    </a:lnTo>
                    <a:lnTo>
                      <a:pt x="550" y="219"/>
                    </a:lnTo>
                    <a:lnTo>
                      <a:pt x="550" y="219"/>
                    </a:lnTo>
                    <a:close/>
                    <a:moveTo>
                      <a:pt x="550" y="191"/>
                    </a:moveTo>
                    <a:lnTo>
                      <a:pt x="218" y="109"/>
                    </a:lnTo>
                    <a:lnTo>
                      <a:pt x="218" y="92"/>
                    </a:lnTo>
                    <a:lnTo>
                      <a:pt x="550" y="176"/>
                    </a:lnTo>
                    <a:lnTo>
                      <a:pt x="550" y="191"/>
                    </a:lnTo>
                    <a:lnTo>
                      <a:pt x="550" y="191"/>
                    </a:lnTo>
                    <a:lnTo>
                      <a:pt x="550" y="191"/>
                    </a:lnTo>
                    <a:close/>
                    <a:moveTo>
                      <a:pt x="550" y="163"/>
                    </a:moveTo>
                    <a:lnTo>
                      <a:pt x="218" y="83"/>
                    </a:lnTo>
                    <a:lnTo>
                      <a:pt x="218" y="66"/>
                    </a:lnTo>
                    <a:lnTo>
                      <a:pt x="550" y="149"/>
                    </a:lnTo>
                    <a:lnTo>
                      <a:pt x="550" y="163"/>
                    </a:lnTo>
                    <a:lnTo>
                      <a:pt x="550" y="163"/>
                    </a:lnTo>
                    <a:lnTo>
                      <a:pt x="550" y="163"/>
                    </a:lnTo>
                    <a:close/>
                    <a:moveTo>
                      <a:pt x="821" y="313"/>
                    </a:moveTo>
                    <a:lnTo>
                      <a:pt x="570" y="252"/>
                    </a:lnTo>
                    <a:lnTo>
                      <a:pt x="570" y="235"/>
                    </a:lnTo>
                    <a:lnTo>
                      <a:pt x="821" y="297"/>
                    </a:lnTo>
                    <a:lnTo>
                      <a:pt x="821" y="313"/>
                    </a:lnTo>
                    <a:lnTo>
                      <a:pt x="821" y="313"/>
                    </a:lnTo>
                    <a:lnTo>
                      <a:pt x="821" y="313"/>
                    </a:lnTo>
                    <a:close/>
                    <a:moveTo>
                      <a:pt x="821" y="286"/>
                    </a:moveTo>
                    <a:lnTo>
                      <a:pt x="570" y="225"/>
                    </a:lnTo>
                    <a:lnTo>
                      <a:pt x="570" y="208"/>
                    </a:lnTo>
                    <a:lnTo>
                      <a:pt x="821" y="270"/>
                    </a:lnTo>
                    <a:lnTo>
                      <a:pt x="821" y="286"/>
                    </a:lnTo>
                    <a:lnTo>
                      <a:pt x="821" y="286"/>
                    </a:lnTo>
                    <a:lnTo>
                      <a:pt x="821" y="286"/>
                    </a:lnTo>
                    <a:close/>
                    <a:moveTo>
                      <a:pt x="821" y="259"/>
                    </a:moveTo>
                    <a:lnTo>
                      <a:pt x="570" y="198"/>
                    </a:lnTo>
                    <a:lnTo>
                      <a:pt x="570" y="181"/>
                    </a:lnTo>
                    <a:lnTo>
                      <a:pt x="821" y="243"/>
                    </a:lnTo>
                    <a:lnTo>
                      <a:pt x="821" y="259"/>
                    </a:lnTo>
                    <a:lnTo>
                      <a:pt x="821" y="259"/>
                    </a:lnTo>
                    <a:lnTo>
                      <a:pt x="821" y="259"/>
                    </a:lnTo>
                    <a:close/>
                    <a:moveTo>
                      <a:pt x="821" y="231"/>
                    </a:moveTo>
                    <a:lnTo>
                      <a:pt x="570" y="171"/>
                    </a:lnTo>
                    <a:lnTo>
                      <a:pt x="570" y="154"/>
                    </a:lnTo>
                    <a:lnTo>
                      <a:pt x="821" y="216"/>
                    </a:lnTo>
                    <a:lnTo>
                      <a:pt x="821" y="231"/>
                    </a:lnTo>
                    <a:lnTo>
                      <a:pt x="821" y="231"/>
                    </a:lnTo>
                    <a:lnTo>
                      <a:pt x="821" y="231"/>
                    </a:lnTo>
                    <a:close/>
                    <a:moveTo>
                      <a:pt x="919" y="347"/>
                    </a:moveTo>
                    <a:lnTo>
                      <a:pt x="927" y="348"/>
                    </a:lnTo>
                    <a:lnTo>
                      <a:pt x="927" y="349"/>
                    </a:lnTo>
                    <a:lnTo>
                      <a:pt x="928" y="349"/>
                    </a:lnTo>
                    <a:lnTo>
                      <a:pt x="928" y="349"/>
                    </a:lnTo>
                    <a:lnTo>
                      <a:pt x="929" y="349"/>
                    </a:lnTo>
                    <a:lnTo>
                      <a:pt x="929" y="350"/>
                    </a:lnTo>
                    <a:lnTo>
                      <a:pt x="931" y="350"/>
                    </a:lnTo>
                    <a:lnTo>
                      <a:pt x="931" y="350"/>
                    </a:lnTo>
                    <a:lnTo>
                      <a:pt x="931" y="352"/>
                    </a:lnTo>
                    <a:lnTo>
                      <a:pt x="932" y="352"/>
                    </a:lnTo>
                    <a:lnTo>
                      <a:pt x="932" y="353"/>
                    </a:lnTo>
                    <a:lnTo>
                      <a:pt x="932" y="353"/>
                    </a:lnTo>
                    <a:lnTo>
                      <a:pt x="933" y="354"/>
                    </a:lnTo>
                    <a:lnTo>
                      <a:pt x="933" y="354"/>
                    </a:lnTo>
                    <a:lnTo>
                      <a:pt x="933" y="356"/>
                    </a:lnTo>
                    <a:lnTo>
                      <a:pt x="933" y="356"/>
                    </a:lnTo>
                    <a:lnTo>
                      <a:pt x="933" y="357"/>
                    </a:lnTo>
                    <a:lnTo>
                      <a:pt x="933" y="358"/>
                    </a:lnTo>
                    <a:lnTo>
                      <a:pt x="933" y="358"/>
                    </a:lnTo>
                    <a:lnTo>
                      <a:pt x="933" y="358"/>
                    </a:lnTo>
                    <a:lnTo>
                      <a:pt x="933" y="359"/>
                    </a:lnTo>
                    <a:lnTo>
                      <a:pt x="932" y="359"/>
                    </a:lnTo>
                    <a:lnTo>
                      <a:pt x="932" y="361"/>
                    </a:lnTo>
                    <a:lnTo>
                      <a:pt x="932" y="361"/>
                    </a:lnTo>
                    <a:lnTo>
                      <a:pt x="931" y="361"/>
                    </a:lnTo>
                    <a:lnTo>
                      <a:pt x="931" y="362"/>
                    </a:lnTo>
                    <a:lnTo>
                      <a:pt x="931" y="362"/>
                    </a:lnTo>
                    <a:lnTo>
                      <a:pt x="929" y="362"/>
                    </a:lnTo>
                    <a:lnTo>
                      <a:pt x="929" y="362"/>
                    </a:lnTo>
                    <a:lnTo>
                      <a:pt x="928" y="362"/>
                    </a:lnTo>
                    <a:lnTo>
                      <a:pt x="928" y="362"/>
                    </a:lnTo>
                    <a:lnTo>
                      <a:pt x="927" y="362"/>
                    </a:lnTo>
                    <a:lnTo>
                      <a:pt x="927" y="362"/>
                    </a:lnTo>
                    <a:lnTo>
                      <a:pt x="919" y="361"/>
                    </a:lnTo>
                    <a:lnTo>
                      <a:pt x="919" y="361"/>
                    </a:lnTo>
                    <a:lnTo>
                      <a:pt x="918" y="361"/>
                    </a:lnTo>
                    <a:lnTo>
                      <a:pt x="918" y="359"/>
                    </a:lnTo>
                    <a:lnTo>
                      <a:pt x="916" y="359"/>
                    </a:lnTo>
                    <a:lnTo>
                      <a:pt x="916" y="359"/>
                    </a:lnTo>
                    <a:lnTo>
                      <a:pt x="915" y="358"/>
                    </a:lnTo>
                    <a:lnTo>
                      <a:pt x="915" y="358"/>
                    </a:lnTo>
                    <a:lnTo>
                      <a:pt x="915" y="358"/>
                    </a:lnTo>
                    <a:lnTo>
                      <a:pt x="914" y="357"/>
                    </a:lnTo>
                    <a:lnTo>
                      <a:pt x="914" y="357"/>
                    </a:lnTo>
                    <a:lnTo>
                      <a:pt x="914" y="356"/>
                    </a:lnTo>
                    <a:lnTo>
                      <a:pt x="912" y="356"/>
                    </a:lnTo>
                    <a:lnTo>
                      <a:pt x="912" y="354"/>
                    </a:lnTo>
                    <a:lnTo>
                      <a:pt x="912" y="354"/>
                    </a:lnTo>
                    <a:lnTo>
                      <a:pt x="912" y="353"/>
                    </a:lnTo>
                    <a:lnTo>
                      <a:pt x="912" y="353"/>
                    </a:lnTo>
                    <a:lnTo>
                      <a:pt x="912" y="352"/>
                    </a:lnTo>
                    <a:lnTo>
                      <a:pt x="912" y="350"/>
                    </a:lnTo>
                    <a:lnTo>
                      <a:pt x="912" y="350"/>
                    </a:lnTo>
                    <a:lnTo>
                      <a:pt x="912" y="350"/>
                    </a:lnTo>
                    <a:lnTo>
                      <a:pt x="914" y="349"/>
                    </a:lnTo>
                    <a:lnTo>
                      <a:pt x="914" y="349"/>
                    </a:lnTo>
                    <a:lnTo>
                      <a:pt x="914" y="348"/>
                    </a:lnTo>
                    <a:lnTo>
                      <a:pt x="915" y="348"/>
                    </a:lnTo>
                    <a:lnTo>
                      <a:pt x="915" y="348"/>
                    </a:lnTo>
                    <a:lnTo>
                      <a:pt x="915" y="348"/>
                    </a:lnTo>
                    <a:lnTo>
                      <a:pt x="916" y="347"/>
                    </a:lnTo>
                    <a:lnTo>
                      <a:pt x="916" y="347"/>
                    </a:lnTo>
                    <a:lnTo>
                      <a:pt x="918" y="347"/>
                    </a:lnTo>
                    <a:lnTo>
                      <a:pt x="918" y="347"/>
                    </a:lnTo>
                    <a:lnTo>
                      <a:pt x="919" y="347"/>
                    </a:lnTo>
                    <a:lnTo>
                      <a:pt x="919" y="347"/>
                    </a:lnTo>
                    <a:lnTo>
                      <a:pt x="919" y="347"/>
                    </a:lnTo>
                    <a:lnTo>
                      <a:pt x="919" y="347"/>
                    </a:lnTo>
                    <a:close/>
                    <a:moveTo>
                      <a:pt x="919" y="222"/>
                    </a:moveTo>
                    <a:lnTo>
                      <a:pt x="927" y="225"/>
                    </a:lnTo>
                    <a:lnTo>
                      <a:pt x="927" y="225"/>
                    </a:lnTo>
                    <a:lnTo>
                      <a:pt x="928" y="225"/>
                    </a:lnTo>
                    <a:lnTo>
                      <a:pt x="928" y="225"/>
                    </a:lnTo>
                    <a:lnTo>
                      <a:pt x="929" y="226"/>
                    </a:lnTo>
                    <a:lnTo>
                      <a:pt x="929" y="226"/>
                    </a:lnTo>
                    <a:lnTo>
                      <a:pt x="931" y="226"/>
                    </a:lnTo>
                    <a:lnTo>
                      <a:pt x="931" y="228"/>
                    </a:lnTo>
                    <a:lnTo>
                      <a:pt x="931" y="228"/>
                    </a:lnTo>
                    <a:lnTo>
                      <a:pt x="932" y="228"/>
                    </a:lnTo>
                    <a:lnTo>
                      <a:pt x="932" y="229"/>
                    </a:lnTo>
                    <a:lnTo>
                      <a:pt x="932" y="230"/>
                    </a:lnTo>
                    <a:lnTo>
                      <a:pt x="933" y="230"/>
                    </a:lnTo>
                    <a:lnTo>
                      <a:pt x="933" y="231"/>
                    </a:lnTo>
                    <a:lnTo>
                      <a:pt x="933" y="231"/>
                    </a:lnTo>
                    <a:lnTo>
                      <a:pt x="933" y="233"/>
                    </a:lnTo>
                    <a:lnTo>
                      <a:pt x="933" y="233"/>
                    </a:lnTo>
                    <a:lnTo>
                      <a:pt x="933" y="234"/>
                    </a:lnTo>
                    <a:lnTo>
                      <a:pt x="933" y="234"/>
                    </a:lnTo>
                    <a:lnTo>
                      <a:pt x="933" y="235"/>
                    </a:lnTo>
                    <a:lnTo>
                      <a:pt x="933" y="235"/>
                    </a:lnTo>
                    <a:lnTo>
                      <a:pt x="932" y="237"/>
                    </a:lnTo>
                    <a:lnTo>
                      <a:pt x="932" y="237"/>
                    </a:lnTo>
                    <a:lnTo>
                      <a:pt x="932" y="237"/>
                    </a:lnTo>
                    <a:lnTo>
                      <a:pt x="931" y="238"/>
                    </a:lnTo>
                    <a:lnTo>
                      <a:pt x="931" y="238"/>
                    </a:lnTo>
                    <a:lnTo>
                      <a:pt x="931" y="238"/>
                    </a:lnTo>
                    <a:lnTo>
                      <a:pt x="929" y="238"/>
                    </a:lnTo>
                    <a:lnTo>
                      <a:pt x="929" y="239"/>
                    </a:lnTo>
                    <a:lnTo>
                      <a:pt x="928" y="239"/>
                    </a:lnTo>
                    <a:lnTo>
                      <a:pt x="928" y="239"/>
                    </a:lnTo>
                    <a:lnTo>
                      <a:pt x="927" y="239"/>
                    </a:lnTo>
                    <a:lnTo>
                      <a:pt x="927" y="239"/>
                    </a:lnTo>
                    <a:lnTo>
                      <a:pt x="919" y="237"/>
                    </a:lnTo>
                    <a:lnTo>
                      <a:pt x="919" y="237"/>
                    </a:lnTo>
                    <a:lnTo>
                      <a:pt x="918" y="237"/>
                    </a:lnTo>
                    <a:lnTo>
                      <a:pt x="918" y="237"/>
                    </a:lnTo>
                    <a:lnTo>
                      <a:pt x="916" y="235"/>
                    </a:lnTo>
                    <a:lnTo>
                      <a:pt x="916" y="235"/>
                    </a:lnTo>
                    <a:lnTo>
                      <a:pt x="915" y="235"/>
                    </a:lnTo>
                    <a:lnTo>
                      <a:pt x="915" y="234"/>
                    </a:lnTo>
                    <a:lnTo>
                      <a:pt x="915" y="234"/>
                    </a:lnTo>
                    <a:lnTo>
                      <a:pt x="914" y="234"/>
                    </a:lnTo>
                    <a:lnTo>
                      <a:pt x="914" y="233"/>
                    </a:lnTo>
                    <a:lnTo>
                      <a:pt x="914" y="231"/>
                    </a:lnTo>
                    <a:lnTo>
                      <a:pt x="912" y="231"/>
                    </a:lnTo>
                    <a:lnTo>
                      <a:pt x="912" y="231"/>
                    </a:lnTo>
                    <a:lnTo>
                      <a:pt x="912" y="230"/>
                    </a:lnTo>
                    <a:lnTo>
                      <a:pt x="912" y="229"/>
                    </a:lnTo>
                    <a:lnTo>
                      <a:pt x="912" y="229"/>
                    </a:lnTo>
                    <a:lnTo>
                      <a:pt x="912" y="228"/>
                    </a:lnTo>
                    <a:lnTo>
                      <a:pt x="912" y="228"/>
                    </a:lnTo>
                    <a:lnTo>
                      <a:pt x="912" y="226"/>
                    </a:lnTo>
                    <a:lnTo>
                      <a:pt x="912" y="226"/>
                    </a:lnTo>
                    <a:lnTo>
                      <a:pt x="914" y="225"/>
                    </a:lnTo>
                    <a:lnTo>
                      <a:pt x="914" y="225"/>
                    </a:lnTo>
                    <a:lnTo>
                      <a:pt x="914" y="225"/>
                    </a:lnTo>
                    <a:lnTo>
                      <a:pt x="915" y="224"/>
                    </a:lnTo>
                    <a:lnTo>
                      <a:pt x="915" y="224"/>
                    </a:lnTo>
                    <a:lnTo>
                      <a:pt x="915" y="224"/>
                    </a:lnTo>
                    <a:lnTo>
                      <a:pt x="916" y="224"/>
                    </a:lnTo>
                    <a:lnTo>
                      <a:pt x="916" y="222"/>
                    </a:lnTo>
                    <a:lnTo>
                      <a:pt x="918" y="222"/>
                    </a:lnTo>
                    <a:lnTo>
                      <a:pt x="918" y="222"/>
                    </a:lnTo>
                    <a:lnTo>
                      <a:pt x="919" y="222"/>
                    </a:lnTo>
                    <a:lnTo>
                      <a:pt x="919" y="222"/>
                    </a:lnTo>
                    <a:lnTo>
                      <a:pt x="919" y="222"/>
                    </a:lnTo>
                    <a:lnTo>
                      <a:pt x="919" y="222"/>
                    </a:lnTo>
                    <a:close/>
                    <a:moveTo>
                      <a:pt x="6" y="124"/>
                    </a:moveTo>
                    <a:lnTo>
                      <a:pt x="14" y="125"/>
                    </a:lnTo>
                    <a:lnTo>
                      <a:pt x="14" y="125"/>
                    </a:lnTo>
                    <a:lnTo>
                      <a:pt x="15" y="125"/>
                    </a:lnTo>
                    <a:lnTo>
                      <a:pt x="15" y="125"/>
                    </a:lnTo>
                    <a:lnTo>
                      <a:pt x="16" y="127"/>
                    </a:lnTo>
                    <a:lnTo>
                      <a:pt x="16" y="127"/>
                    </a:lnTo>
                    <a:lnTo>
                      <a:pt x="18" y="127"/>
                    </a:lnTo>
                    <a:lnTo>
                      <a:pt x="18" y="128"/>
                    </a:lnTo>
                    <a:lnTo>
                      <a:pt x="18" y="128"/>
                    </a:lnTo>
                    <a:lnTo>
                      <a:pt x="19" y="129"/>
                    </a:lnTo>
                    <a:lnTo>
                      <a:pt x="19" y="129"/>
                    </a:lnTo>
                    <a:lnTo>
                      <a:pt x="19" y="131"/>
                    </a:lnTo>
                    <a:lnTo>
                      <a:pt x="20" y="131"/>
                    </a:lnTo>
                    <a:lnTo>
                      <a:pt x="20" y="132"/>
                    </a:lnTo>
                    <a:lnTo>
                      <a:pt x="20" y="132"/>
                    </a:lnTo>
                    <a:lnTo>
                      <a:pt x="20" y="133"/>
                    </a:lnTo>
                    <a:lnTo>
                      <a:pt x="20" y="133"/>
                    </a:lnTo>
                    <a:lnTo>
                      <a:pt x="20" y="135"/>
                    </a:lnTo>
                    <a:lnTo>
                      <a:pt x="20" y="135"/>
                    </a:lnTo>
                    <a:lnTo>
                      <a:pt x="20" y="136"/>
                    </a:lnTo>
                    <a:lnTo>
                      <a:pt x="20" y="136"/>
                    </a:lnTo>
                    <a:lnTo>
                      <a:pt x="19" y="137"/>
                    </a:lnTo>
                    <a:lnTo>
                      <a:pt x="19" y="137"/>
                    </a:lnTo>
                    <a:lnTo>
                      <a:pt x="19" y="137"/>
                    </a:lnTo>
                    <a:lnTo>
                      <a:pt x="18" y="138"/>
                    </a:lnTo>
                    <a:lnTo>
                      <a:pt x="18" y="138"/>
                    </a:lnTo>
                    <a:lnTo>
                      <a:pt x="18" y="138"/>
                    </a:lnTo>
                    <a:lnTo>
                      <a:pt x="16" y="138"/>
                    </a:lnTo>
                    <a:lnTo>
                      <a:pt x="16" y="140"/>
                    </a:lnTo>
                    <a:lnTo>
                      <a:pt x="15" y="140"/>
                    </a:lnTo>
                    <a:lnTo>
                      <a:pt x="15" y="140"/>
                    </a:lnTo>
                    <a:lnTo>
                      <a:pt x="14" y="140"/>
                    </a:lnTo>
                    <a:lnTo>
                      <a:pt x="14" y="138"/>
                    </a:lnTo>
                    <a:lnTo>
                      <a:pt x="6" y="137"/>
                    </a:lnTo>
                    <a:lnTo>
                      <a:pt x="6" y="137"/>
                    </a:lnTo>
                    <a:lnTo>
                      <a:pt x="5" y="137"/>
                    </a:lnTo>
                    <a:lnTo>
                      <a:pt x="5" y="137"/>
                    </a:lnTo>
                    <a:lnTo>
                      <a:pt x="4" y="137"/>
                    </a:lnTo>
                    <a:lnTo>
                      <a:pt x="4" y="136"/>
                    </a:lnTo>
                    <a:lnTo>
                      <a:pt x="2" y="136"/>
                    </a:lnTo>
                    <a:lnTo>
                      <a:pt x="2" y="135"/>
                    </a:lnTo>
                    <a:lnTo>
                      <a:pt x="2" y="135"/>
                    </a:lnTo>
                    <a:lnTo>
                      <a:pt x="1" y="133"/>
                    </a:lnTo>
                    <a:lnTo>
                      <a:pt x="1" y="133"/>
                    </a:lnTo>
                    <a:lnTo>
                      <a:pt x="1" y="133"/>
                    </a:lnTo>
                    <a:lnTo>
                      <a:pt x="0" y="132"/>
                    </a:lnTo>
                    <a:lnTo>
                      <a:pt x="0" y="132"/>
                    </a:lnTo>
                    <a:lnTo>
                      <a:pt x="0" y="131"/>
                    </a:lnTo>
                    <a:lnTo>
                      <a:pt x="0" y="129"/>
                    </a:lnTo>
                    <a:lnTo>
                      <a:pt x="0" y="129"/>
                    </a:lnTo>
                    <a:lnTo>
                      <a:pt x="0" y="128"/>
                    </a:lnTo>
                    <a:lnTo>
                      <a:pt x="0" y="128"/>
                    </a:lnTo>
                    <a:lnTo>
                      <a:pt x="0" y="127"/>
                    </a:lnTo>
                    <a:lnTo>
                      <a:pt x="0" y="127"/>
                    </a:lnTo>
                    <a:lnTo>
                      <a:pt x="1" y="125"/>
                    </a:lnTo>
                    <a:lnTo>
                      <a:pt x="1" y="125"/>
                    </a:lnTo>
                    <a:lnTo>
                      <a:pt x="1" y="125"/>
                    </a:lnTo>
                    <a:lnTo>
                      <a:pt x="2" y="125"/>
                    </a:lnTo>
                    <a:lnTo>
                      <a:pt x="2" y="124"/>
                    </a:lnTo>
                    <a:lnTo>
                      <a:pt x="2" y="124"/>
                    </a:lnTo>
                    <a:lnTo>
                      <a:pt x="4" y="124"/>
                    </a:lnTo>
                    <a:lnTo>
                      <a:pt x="4" y="124"/>
                    </a:lnTo>
                    <a:lnTo>
                      <a:pt x="5" y="124"/>
                    </a:lnTo>
                    <a:lnTo>
                      <a:pt x="5" y="124"/>
                    </a:lnTo>
                    <a:lnTo>
                      <a:pt x="6" y="124"/>
                    </a:lnTo>
                    <a:lnTo>
                      <a:pt x="6" y="124"/>
                    </a:lnTo>
                    <a:lnTo>
                      <a:pt x="6" y="124"/>
                    </a:lnTo>
                    <a:lnTo>
                      <a:pt x="6" y="124"/>
                    </a:lnTo>
                    <a:close/>
                  </a:path>
                </a:pathLst>
              </a:custGeom>
              <a:grpFill/>
              <a:ln w="9525">
                <a:noFill/>
                <a:round/>
              </a:ln>
            </p:spPr>
            <p:txBody>
              <a:bodyPr/>
              <a:lstStyle/>
              <a:p>
                <a:pPr defTabSz="607695">
                  <a:defRPr/>
                </a:pPr>
                <a:endParaRPr lang="zh-CN" altLang="en-US" sz="1100" kern="0" dirty="0">
                  <a:solidFill>
                    <a:prstClr val="black"/>
                  </a:solidFill>
                  <a:latin typeface="Calibri" panose="020F0502020204030204"/>
                  <a:ea typeface="微软雅黑" panose="020B0503020204020204" charset="-122"/>
                </a:endParaRPr>
              </a:p>
            </p:txBody>
          </p:sp>
        </p:grpSp>
        <p:sp>
          <p:nvSpPr>
            <p:cNvPr id="318" name="TextBox 135"/>
            <p:cNvSpPr txBox="1"/>
            <p:nvPr/>
          </p:nvSpPr>
          <p:spPr bwMode="auto">
            <a:xfrm>
              <a:off x="1564734" y="4901382"/>
              <a:ext cx="608724" cy="320674"/>
            </a:xfrm>
            <a:prstGeom prst="rect">
              <a:avLst/>
            </a:prstGeom>
            <a:noFill/>
          </p:spPr>
          <p:txBody>
            <a:bodyPr wrap="square" lIns="91436" tIns="45716" rIns="91436" bIns="45716">
              <a:spAutoFit/>
            </a:bodyPr>
            <a:lstStyle/>
            <a:p>
              <a:pPr defTabSz="607695">
                <a:defRPr/>
              </a:pPr>
              <a:r>
                <a:rPr lang="en-US" altLang="zh-CN" sz="1500" b="1" dirty="0">
                  <a:solidFill>
                    <a:srgbClr val="1F497D">
                      <a:lumMod val="50000"/>
                    </a:srgbClr>
                  </a:solidFill>
                  <a:latin typeface="Calibri" panose="020F0502020204030204"/>
                  <a:ea typeface="微软雅黑" panose="020B0503020204020204" charset="-122"/>
                </a:rPr>
                <a:t>DU</a:t>
              </a:r>
              <a:endParaRPr lang="zh-CN" altLang="en-US" sz="1500" b="1" dirty="0">
                <a:solidFill>
                  <a:srgbClr val="1F497D">
                    <a:lumMod val="50000"/>
                  </a:srgbClr>
                </a:solidFill>
                <a:latin typeface="Calibri" panose="020F0502020204030204"/>
                <a:ea typeface="微软雅黑" panose="020B0503020204020204" charset="-122"/>
              </a:endParaRPr>
            </a:p>
          </p:txBody>
        </p:sp>
      </p:grpSp>
      <p:grpSp>
        <p:nvGrpSpPr>
          <p:cNvPr id="321" name="组合 159"/>
          <p:cNvGrpSpPr/>
          <p:nvPr/>
        </p:nvGrpSpPr>
        <p:grpSpPr>
          <a:xfrm>
            <a:off x="3686267" y="4538351"/>
            <a:ext cx="767308" cy="1066799"/>
            <a:chOff x="913642" y="5227092"/>
            <a:chExt cx="767308" cy="1066798"/>
          </a:xfrm>
        </p:grpSpPr>
        <p:cxnSp>
          <p:nvCxnSpPr>
            <p:cNvPr id="322" name="直线连接符 41"/>
            <p:cNvCxnSpPr>
              <a:endCxn id="327" idx="0"/>
            </p:cNvCxnSpPr>
            <p:nvPr/>
          </p:nvCxnSpPr>
          <p:spPr>
            <a:xfrm rot="5400000">
              <a:off x="1104781" y="5617714"/>
              <a:ext cx="787095" cy="5852"/>
            </a:xfrm>
            <a:prstGeom prst="line">
              <a:avLst/>
            </a:prstGeom>
            <a:ln w="9525">
              <a:solidFill>
                <a:schemeClr val="tx1">
                  <a:lumMod val="50000"/>
                  <a:lumOff val="50000"/>
                </a:schemeClr>
              </a:solidFill>
              <a:prstDash val="solid"/>
              <a:headEnd type="none"/>
              <a:tailEnd type="none"/>
            </a:ln>
            <a:effectLst/>
          </p:spPr>
          <p:style>
            <a:lnRef idx="2">
              <a:schemeClr val="accent6"/>
            </a:lnRef>
            <a:fillRef idx="0">
              <a:schemeClr val="accent6"/>
            </a:fillRef>
            <a:effectRef idx="1">
              <a:schemeClr val="accent6"/>
            </a:effectRef>
            <a:fontRef idx="minor">
              <a:schemeClr val="tx1"/>
            </a:fontRef>
          </p:style>
        </p:cxnSp>
        <p:grpSp>
          <p:nvGrpSpPr>
            <p:cNvPr id="323" name="组合 115"/>
            <p:cNvGrpSpPr/>
            <p:nvPr/>
          </p:nvGrpSpPr>
          <p:grpSpPr>
            <a:xfrm>
              <a:off x="913642" y="5861786"/>
              <a:ext cx="767308" cy="432104"/>
              <a:chOff x="913642" y="5861786"/>
              <a:chExt cx="767308" cy="432104"/>
            </a:xfrm>
          </p:grpSpPr>
          <p:pic>
            <p:nvPicPr>
              <p:cNvPr id="324" name="图片 323" descr="基站-1.wmf"/>
              <p:cNvPicPr>
                <a:picLocks noChangeAspect="1"/>
              </p:cNvPicPr>
              <p:nvPr/>
            </p:nvPicPr>
            <p:blipFill>
              <a:blip r:embed="rId1" cstate="print"/>
              <a:stretch>
                <a:fillRect/>
              </a:stretch>
            </p:blipFill>
            <p:spPr>
              <a:xfrm>
                <a:off x="913642" y="5861786"/>
                <a:ext cx="258227" cy="241412"/>
              </a:xfrm>
              <a:prstGeom prst="rect">
                <a:avLst/>
              </a:prstGeom>
            </p:spPr>
          </p:pic>
          <p:grpSp>
            <p:nvGrpSpPr>
              <p:cNvPr id="325" name="组合 55"/>
              <p:cNvGrpSpPr/>
              <p:nvPr/>
            </p:nvGrpSpPr>
            <p:grpSpPr>
              <a:xfrm>
                <a:off x="1285165" y="5968585"/>
                <a:ext cx="395785" cy="325305"/>
                <a:chOff x="8510123" y="5637231"/>
                <a:chExt cx="562351" cy="563648"/>
              </a:xfrm>
            </p:grpSpPr>
            <p:sp>
              <p:nvSpPr>
                <p:cNvPr id="326" name="六边形 325"/>
                <p:cNvSpPr/>
                <p:nvPr/>
              </p:nvSpPr>
              <p:spPr>
                <a:xfrm>
                  <a:off x="8510123" y="5637231"/>
                  <a:ext cx="562351" cy="563648"/>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295"/>
                  <a:endParaRPr lang="zh-CN" altLang="en-US" sz="135" dirty="0">
                    <a:solidFill>
                      <a:prstClr val="white"/>
                    </a:solidFill>
                  </a:endParaRPr>
                </a:p>
              </p:txBody>
            </p:sp>
            <p:pic>
              <p:nvPicPr>
                <p:cNvPr id="327" name="图片 326" descr="基站-1.wmf"/>
                <p:cNvPicPr>
                  <a:picLocks noChangeAspect="1"/>
                </p:cNvPicPr>
                <p:nvPr/>
              </p:nvPicPr>
              <p:blipFill>
                <a:blip r:embed="rId1" cstate="print"/>
                <a:stretch>
                  <a:fillRect/>
                </a:stretch>
              </p:blipFill>
              <p:spPr>
                <a:xfrm>
                  <a:off x="8625387" y="5716246"/>
                  <a:ext cx="366902" cy="418288"/>
                </a:xfrm>
                <a:prstGeom prst="rect">
                  <a:avLst/>
                </a:prstGeom>
              </p:spPr>
            </p:pic>
          </p:grpSp>
        </p:grpSp>
      </p:grpSp>
      <p:grpSp>
        <p:nvGrpSpPr>
          <p:cNvPr id="328" name="组合 160"/>
          <p:cNvGrpSpPr/>
          <p:nvPr/>
        </p:nvGrpSpPr>
        <p:grpSpPr>
          <a:xfrm>
            <a:off x="5466688" y="4558675"/>
            <a:ext cx="395785" cy="1066799"/>
            <a:chOff x="1285165" y="5227092"/>
            <a:chExt cx="395785" cy="1066798"/>
          </a:xfrm>
        </p:grpSpPr>
        <p:cxnSp>
          <p:nvCxnSpPr>
            <p:cNvPr id="329" name="直线连接符 41"/>
            <p:cNvCxnSpPr>
              <a:endCxn id="332" idx="0"/>
            </p:cNvCxnSpPr>
            <p:nvPr/>
          </p:nvCxnSpPr>
          <p:spPr>
            <a:xfrm rot="5400000">
              <a:off x="1104781" y="5617714"/>
              <a:ext cx="787095" cy="5852"/>
            </a:xfrm>
            <a:prstGeom prst="line">
              <a:avLst/>
            </a:prstGeom>
            <a:ln w="9525">
              <a:solidFill>
                <a:schemeClr val="tx1">
                  <a:lumMod val="50000"/>
                  <a:lumOff val="50000"/>
                </a:schemeClr>
              </a:solidFill>
              <a:prstDash val="solid"/>
              <a:headEnd type="none"/>
              <a:tailEnd type="none"/>
            </a:ln>
            <a:effectLst/>
          </p:spPr>
          <p:style>
            <a:lnRef idx="2">
              <a:schemeClr val="accent6"/>
            </a:lnRef>
            <a:fillRef idx="0">
              <a:schemeClr val="accent6"/>
            </a:fillRef>
            <a:effectRef idx="1">
              <a:schemeClr val="accent6"/>
            </a:effectRef>
            <a:fontRef idx="minor">
              <a:schemeClr val="tx1"/>
            </a:fontRef>
          </p:style>
        </p:cxnSp>
        <p:grpSp>
          <p:nvGrpSpPr>
            <p:cNvPr id="330" name="组合 55"/>
            <p:cNvGrpSpPr/>
            <p:nvPr/>
          </p:nvGrpSpPr>
          <p:grpSpPr>
            <a:xfrm>
              <a:off x="1285165" y="5968585"/>
              <a:ext cx="395785" cy="325305"/>
              <a:chOff x="8510123" y="5637231"/>
              <a:chExt cx="562351" cy="563648"/>
            </a:xfrm>
          </p:grpSpPr>
          <p:sp>
            <p:nvSpPr>
              <p:cNvPr id="331" name="六边形 330"/>
              <p:cNvSpPr/>
              <p:nvPr/>
            </p:nvSpPr>
            <p:spPr>
              <a:xfrm>
                <a:off x="8510123" y="5637231"/>
                <a:ext cx="562351" cy="563648"/>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295"/>
                <a:endParaRPr lang="zh-CN" altLang="en-US" sz="135" dirty="0">
                  <a:solidFill>
                    <a:prstClr val="white"/>
                  </a:solidFill>
                </a:endParaRPr>
              </a:p>
            </p:txBody>
          </p:sp>
          <p:pic>
            <p:nvPicPr>
              <p:cNvPr id="332" name="图片 331" descr="基站-1.wmf"/>
              <p:cNvPicPr>
                <a:picLocks noChangeAspect="1"/>
              </p:cNvPicPr>
              <p:nvPr/>
            </p:nvPicPr>
            <p:blipFill>
              <a:blip r:embed="rId1" cstate="print"/>
              <a:stretch>
                <a:fillRect/>
              </a:stretch>
            </p:blipFill>
            <p:spPr>
              <a:xfrm>
                <a:off x="8625387" y="5716246"/>
                <a:ext cx="366902" cy="418288"/>
              </a:xfrm>
              <a:prstGeom prst="rect">
                <a:avLst/>
              </a:prstGeom>
            </p:spPr>
          </p:pic>
        </p:grpSp>
      </p:grpSp>
      <p:grpSp>
        <p:nvGrpSpPr>
          <p:cNvPr id="333" name="组合 177"/>
          <p:cNvGrpSpPr/>
          <p:nvPr/>
        </p:nvGrpSpPr>
        <p:grpSpPr>
          <a:xfrm>
            <a:off x="6811079" y="4592643"/>
            <a:ext cx="395785" cy="1066799"/>
            <a:chOff x="1285165" y="5227092"/>
            <a:chExt cx="395785" cy="1066798"/>
          </a:xfrm>
        </p:grpSpPr>
        <p:cxnSp>
          <p:nvCxnSpPr>
            <p:cNvPr id="334" name="直线连接符 41"/>
            <p:cNvCxnSpPr>
              <a:endCxn id="337" idx="0"/>
            </p:cNvCxnSpPr>
            <p:nvPr/>
          </p:nvCxnSpPr>
          <p:spPr>
            <a:xfrm rot="5400000">
              <a:off x="1104781" y="5617714"/>
              <a:ext cx="787095" cy="5852"/>
            </a:xfrm>
            <a:prstGeom prst="line">
              <a:avLst/>
            </a:prstGeom>
            <a:ln w="9525">
              <a:solidFill>
                <a:schemeClr val="tx1">
                  <a:lumMod val="50000"/>
                  <a:lumOff val="50000"/>
                </a:schemeClr>
              </a:solidFill>
              <a:prstDash val="solid"/>
              <a:headEnd type="none"/>
              <a:tailEnd type="none"/>
            </a:ln>
            <a:effectLst/>
          </p:spPr>
          <p:style>
            <a:lnRef idx="2">
              <a:schemeClr val="accent6"/>
            </a:lnRef>
            <a:fillRef idx="0">
              <a:schemeClr val="accent6"/>
            </a:fillRef>
            <a:effectRef idx="1">
              <a:schemeClr val="accent6"/>
            </a:effectRef>
            <a:fontRef idx="minor">
              <a:schemeClr val="tx1"/>
            </a:fontRef>
          </p:style>
        </p:cxnSp>
        <p:grpSp>
          <p:nvGrpSpPr>
            <p:cNvPr id="335" name="组合 55"/>
            <p:cNvGrpSpPr/>
            <p:nvPr/>
          </p:nvGrpSpPr>
          <p:grpSpPr>
            <a:xfrm>
              <a:off x="1285165" y="5968585"/>
              <a:ext cx="395785" cy="325305"/>
              <a:chOff x="8510123" y="5637231"/>
              <a:chExt cx="562351" cy="563648"/>
            </a:xfrm>
          </p:grpSpPr>
          <p:sp>
            <p:nvSpPr>
              <p:cNvPr id="336" name="六边形 335"/>
              <p:cNvSpPr/>
              <p:nvPr/>
            </p:nvSpPr>
            <p:spPr>
              <a:xfrm>
                <a:off x="8510123" y="5637231"/>
                <a:ext cx="562351" cy="563648"/>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295"/>
                <a:endParaRPr lang="zh-CN" altLang="en-US" sz="135" dirty="0">
                  <a:solidFill>
                    <a:prstClr val="white"/>
                  </a:solidFill>
                </a:endParaRPr>
              </a:p>
            </p:txBody>
          </p:sp>
          <p:pic>
            <p:nvPicPr>
              <p:cNvPr id="337" name="图片 336" descr="基站-1.wmf"/>
              <p:cNvPicPr>
                <a:picLocks noChangeAspect="1"/>
              </p:cNvPicPr>
              <p:nvPr/>
            </p:nvPicPr>
            <p:blipFill>
              <a:blip r:embed="rId1" cstate="print"/>
              <a:stretch>
                <a:fillRect/>
              </a:stretch>
            </p:blipFill>
            <p:spPr>
              <a:xfrm>
                <a:off x="8625387" y="5716246"/>
                <a:ext cx="366902" cy="418288"/>
              </a:xfrm>
              <a:prstGeom prst="rect">
                <a:avLst/>
              </a:prstGeom>
            </p:spPr>
          </p:pic>
        </p:grpSp>
      </p:grpSp>
      <p:sp>
        <p:nvSpPr>
          <p:cNvPr id="338" name="TextBox 135"/>
          <p:cNvSpPr txBox="1"/>
          <p:nvPr/>
        </p:nvSpPr>
        <p:spPr bwMode="auto">
          <a:xfrm>
            <a:off x="3493559" y="5628409"/>
            <a:ext cx="1515111" cy="320675"/>
          </a:xfrm>
          <a:prstGeom prst="rect">
            <a:avLst/>
          </a:prstGeom>
          <a:noFill/>
        </p:spPr>
        <p:txBody>
          <a:bodyPr wrap="square" lIns="91416" tIns="45716" rIns="91416" bIns="45716">
            <a:spAutoFit/>
          </a:bodyPr>
          <a:lstStyle/>
          <a:p>
            <a:pPr algn="ctr" defTabSz="607695">
              <a:defRPr/>
            </a:pPr>
            <a:r>
              <a:rPr lang="en-US" altLang="zh-CN" sz="1500" b="1" dirty="0">
                <a:solidFill>
                  <a:srgbClr val="1F497D">
                    <a:lumMod val="50000"/>
                  </a:srgbClr>
                </a:solidFill>
                <a:latin typeface="Calibri" panose="020F0502020204030204"/>
                <a:ea typeface="微软雅黑" panose="020B0503020204020204" charset="-122"/>
              </a:rPr>
              <a:t>AAU/RRU</a:t>
            </a:r>
            <a:endParaRPr lang="zh-CN" altLang="en-US" sz="1500" b="1" dirty="0">
              <a:solidFill>
                <a:srgbClr val="1F497D">
                  <a:lumMod val="50000"/>
                </a:srgbClr>
              </a:solidFill>
              <a:latin typeface="Calibri" panose="020F0502020204030204"/>
              <a:ea typeface="微软雅黑" panose="020B0503020204020204" charset="-122"/>
            </a:endParaRPr>
          </a:p>
        </p:txBody>
      </p:sp>
      <p:sp>
        <p:nvSpPr>
          <p:cNvPr id="339" name="TextBox 135"/>
          <p:cNvSpPr txBox="1"/>
          <p:nvPr/>
        </p:nvSpPr>
        <p:spPr bwMode="auto">
          <a:xfrm>
            <a:off x="5016023" y="5639707"/>
            <a:ext cx="1515111" cy="320675"/>
          </a:xfrm>
          <a:prstGeom prst="rect">
            <a:avLst/>
          </a:prstGeom>
          <a:noFill/>
        </p:spPr>
        <p:txBody>
          <a:bodyPr wrap="square" lIns="91416" tIns="45716" rIns="91416" bIns="45716">
            <a:spAutoFit/>
          </a:bodyPr>
          <a:lstStyle/>
          <a:p>
            <a:pPr algn="ctr" defTabSz="607695">
              <a:defRPr/>
            </a:pPr>
            <a:r>
              <a:rPr lang="en-US" altLang="zh-CN" sz="1500" b="1" dirty="0">
                <a:solidFill>
                  <a:srgbClr val="1F497D">
                    <a:lumMod val="50000"/>
                  </a:srgbClr>
                </a:solidFill>
                <a:latin typeface="Calibri" panose="020F0502020204030204"/>
                <a:ea typeface="微软雅黑" panose="020B0503020204020204" charset="-122"/>
              </a:rPr>
              <a:t>AAU/RRU</a:t>
            </a:r>
            <a:endParaRPr lang="zh-CN" altLang="en-US" sz="1500" b="1" dirty="0">
              <a:solidFill>
                <a:srgbClr val="1F497D">
                  <a:lumMod val="50000"/>
                </a:srgbClr>
              </a:solidFill>
              <a:latin typeface="Calibri" panose="020F0502020204030204"/>
              <a:ea typeface="微软雅黑" panose="020B0503020204020204" charset="-122"/>
            </a:endParaRPr>
          </a:p>
        </p:txBody>
      </p:sp>
      <p:sp>
        <p:nvSpPr>
          <p:cNvPr id="340" name="TextBox 135"/>
          <p:cNvSpPr txBox="1"/>
          <p:nvPr/>
        </p:nvSpPr>
        <p:spPr bwMode="auto">
          <a:xfrm>
            <a:off x="6360415" y="5707797"/>
            <a:ext cx="1515111" cy="320675"/>
          </a:xfrm>
          <a:prstGeom prst="rect">
            <a:avLst/>
          </a:prstGeom>
          <a:noFill/>
        </p:spPr>
        <p:txBody>
          <a:bodyPr wrap="square" lIns="91416" tIns="45716" rIns="91416" bIns="45716">
            <a:spAutoFit/>
          </a:bodyPr>
          <a:lstStyle/>
          <a:p>
            <a:pPr algn="ctr" defTabSz="607695">
              <a:defRPr/>
            </a:pPr>
            <a:r>
              <a:rPr lang="en-US" altLang="zh-CN" sz="1500" b="1" dirty="0">
                <a:solidFill>
                  <a:srgbClr val="1F497D">
                    <a:lumMod val="50000"/>
                  </a:srgbClr>
                </a:solidFill>
                <a:latin typeface="Calibri" panose="020F0502020204030204"/>
                <a:ea typeface="微软雅黑" panose="020B0503020204020204" charset="-122"/>
              </a:rPr>
              <a:t>AAU/RRU</a:t>
            </a:r>
            <a:endParaRPr lang="zh-CN" altLang="en-US" sz="1500" b="1" dirty="0">
              <a:solidFill>
                <a:srgbClr val="1F497D">
                  <a:lumMod val="50000"/>
                </a:srgbClr>
              </a:solidFill>
              <a:latin typeface="Calibri" panose="020F0502020204030204"/>
              <a:ea typeface="微软雅黑" panose="020B0503020204020204" charset="-122"/>
            </a:endParaRPr>
          </a:p>
        </p:txBody>
      </p:sp>
      <p:sp>
        <p:nvSpPr>
          <p:cNvPr id="341" name="圆角矩形 196"/>
          <p:cNvSpPr/>
          <p:nvPr/>
        </p:nvSpPr>
        <p:spPr>
          <a:xfrm>
            <a:off x="8509819" y="3730475"/>
            <a:ext cx="2775559" cy="1184612"/>
          </a:xfrm>
          <a:prstGeom prst="roundRect">
            <a:avLst>
              <a:gd name="adj" fmla="val 5308"/>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35996" tIns="35996" rIns="0" bIns="0" numCol="1" rtlCol="0" anchor="t" anchorCtr="0" compatLnSpc="1"/>
          <a:lstStyle/>
          <a:p>
            <a:pPr algn="ctr" defTabSz="607695"/>
            <a:r>
              <a:rPr lang="zh-CN" altLang="en-US" sz="1100" b="1" dirty="0">
                <a:solidFill>
                  <a:schemeClr val="tx1"/>
                </a:solidFill>
              </a:rPr>
              <a:t>站点机房</a:t>
            </a:r>
            <a:endParaRPr lang="zh-CN" altLang="en-US" sz="1100" b="1" dirty="0">
              <a:solidFill>
                <a:schemeClr val="tx1"/>
              </a:solidFill>
            </a:endParaRPr>
          </a:p>
        </p:txBody>
      </p:sp>
      <p:cxnSp>
        <p:nvCxnSpPr>
          <p:cNvPr id="342" name="直线连接符 48"/>
          <p:cNvCxnSpPr/>
          <p:nvPr/>
        </p:nvCxnSpPr>
        <p:spPr>
          <a:xfrm rot="5400000">
            <a:off x="9083529" y="3679615"/>
            <a:ext cx="1512627" cy="2276"/>
          </a:xfrm>
          <a:prstGeom prst="line">
            <a:avLst/>
          </a:prstGeom>
          <a:ln w="9525">
            <a:solidFill>
              <a:schemeClr val="tx1">
                <a:lumMod val="50000"/>
                <a:lumOff val="50000"/>
              </a:schemeClr>
            </a:solidFill>
            <a:prstDash val="solid"/>
            <a:headEnd type="none"/>
            <a:tailEnd type="none"/>
          </a:ln>
          <a:effectLst/>
        </p:spPr>
        <p:style>
          <a:lnRef idx="2">
            <a:schemeClr val="accent6"/>
          </a:lnRef>
          <a:fillRef idx="0">
            <a:schemeClr val="accent6"/>
          </a:fillRef>
          <a:effectRef idx="1">
            <a:schemeClr val="accent6"/>
          </a:effectRef>
          <a:fontRef idx="minor">
            <a:schemeClr val="tx1"/>
          </a:fontRef>
        </p:style>
      </p:cxnSp>
      <p:sp>
        <p:nvSpPr>
          <p:cNvPr id="343" name="Freeform 36"/>
          <p:cNvSpPr/>
          <p:nvPr/>
        </p:nvSpPr>
        <p:spPr bwMode="auto">
          <a:xfrm>
            <a:off x="8995735" y="1655199"/>
            <a:ext cx="1800607" cy="1256000"/>
          </a:xfrm>
          <a:custGeom>
            <a:avLst/>
            <a:gdLst>
              <a:gd name="T0" fmla="*/ 252 w 15848"/>
              <a:gd name="T1" fmla="*/ 0 h 16212"/>
              <a:gd name="T2" fmla="*/ 504 w 15848"/>
              <a:gd name="T3" fmla="*/ 219 h 16212"/>
              <a:gd name="T4" fmla="*/ 475 w 15848"/>
              <a:gd name="T5" fmla="*/ 241 h 16212"/>
              <a:gd name="T6" fmla="*/ 420 w 15848"/>
              <a:gd name="T7" fmla="*/ 196 h 16212"/>
              <a:gd name="T8" fmla="*/ 420 w 15848"/>
              <a:gd name="T9" fmla="*/ 433 h 16212"/>
              <a:gd name="T10" fmla="*/ 391 w 15848"/>
              <a:gd name="T11" fmla="*/ 433 h 16212"/>
              <a:gd name="T12" fmla="*/ 366 w 15848"/>
              <a:gd name="T13" fmla="*/ 433 h 16212"/>
              <a:gd name="T14" fmla="*/ 342 w 15848"/>
              <a:gd name="T15" fmla="*/ 433 h 16212"/>
              <a:gd name="T16" fmla="*/ 321 w 15848"/>
              <a:gd name="T17" fmla="*/ 433 h 16212"/>
              <a:gd name="T18" fmla="*/ 301 w 15848"/>
              <a:gd name="T19" fmla="*/ 433 h 16212"/>
              <a:gd name="T20" fmla="*/ 282 w 15848"/>
              <a:gd name="T21" fmla="*/ 433 h 16212"/>
              <a:gd name="T22" fmla="*/ 264 w 15848"/>
              <a:gd name="T23" fmla="*/ 433 h 16212"/>
              <a:gd name="T24" fmla="*/ 247 w 15848"/>
              <a:gd name="T25" fmla="*/ 433 h 16212"/>
              <a:gd name="T26" fmla="*/ 230 w 15848"/>
              <a:gd name="T27" fmla="*/ 433 h 16212"/>
              <a:gd name="T28" fmla="*/ 212 w 15848"/>
              <a:gd name="T29" fmla="*/ 433 h 16212"/>
              <a:gd name="T30" fmla="*/ 194 w 15848"/>
              <a:gd name="T31" fmla="*/ 433 h 16212"/>
              <a:gd name="T32" fmla="*/ 175 w 15848"/>
              <a:gd name="T33" fmla="*/ 433 h 16212"/>
              <a:gd name="T34" fmla="*/ 155 w 15848"/>
              <a:gd name="T35" fmla="*/ 433 h 16212"/>
              <a:gd name="T36" fmla="*/ 133 w 15848"/>
              <a:gd name="T37" fmla="*/ 433 h 16212"/>
              <a:gd name="T38" fmla="*/ 109 w 15848"/>
              <a:gd name="T39" fmla="*/ 433 h 16212"/>
              <a:gd name="T40" fmla="*/ 83 w 15848"/>
              <a:gd name="T41" fmla="*/ 433 h 16212"/>
              <a:gd name="T42" fmla="*/ 83 w 15848"/>
              <a:gd name="T43" fmla="*/ 196 h 16212"/>
              <a:gd name="T44" fmla="*/ 29 w 15848"/>
              <a:gd name="T45" fmla="*/ 241 h 16212"/>
              <a:gd name="T46" fmla="*/ 0 w 15848"/>
              <a:gd name="T47" fmla="*/ 219 h 16212"/>
              <a:gd name="T48" fmla="*/ 252 w 15848"/>
              <a:gd name="T49" fmla="*/ 0 h 1621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848" h="16212">
                <a:moveTo>
                  <a:pt x="7919" y="0"/>
                </a:moveTo>
                <a:lnTo>
                  <a:pt x="15848" y="8200"/>
                </a:lnTo>
                <a:lnTo>
                  <a:pt x="14938" y="9012"/>
                </a:lnTo>
                <a:lnTo>
                  <a:pt x="13192" y="7330"/>
                </a:lnTo>
                <a:lnTo>
                  <a:pt x="13192" y="16212"/>
                </a:lnTo>
                <a:lnTo>
                  <a:pt x="12307" y="16212"/>
                </a:lnTo>
                <a:lnTo>
                  <a:pt x="11503" y="16212"/>
                </a:lnTo>
                <a:lnTo>
                  <a:pt x="10769" y="16212"/>
                </a:lnTo>
                <a:lnTo>
                  <a:pt x="10095" y="16212"/>
                </a:lnTo>
                <a:lnTo>
                  <a:pt x="9468" y="16212"/>
                </a:lnTo>
                <a:lnTo>
                  <a:pt x="8878" y="16212"/>
                </a:lnTo>
                <a:lnTo>
                  <a:pt x="8314" y="16212"/>
                </a:lnTo>
                <a:lnTo>
                  <a:pt x="7767" y="16212"/>
                </a:lnTo>
                <a:lnTo>
                  <a:pt x="7223" y="16212"/>
                </a:lnTo>
                <a:lnTo>
                  <a:pt x="6673" y="16212"/>
                </a:lnTo>
                <a:lnTo>
                  <a:pt x="6105" y="16212"/>
                </a:lnTo>
                <a:lnTo>
                  <a:pt x="5509" y="16212"/>
                </a:lnTo>
                <a:lnTo>
                  <a:pt x="4874" y="16212"/>
                </a:lnTo>
                <a:lnTo>
                  <a:pt x="4189" y="16212"/>
                </a:lnTo>
                <a:lnTo>
                  <a:pt x="3441" y="16212"/>
                </a:lnTo>
                <a:lnTo>
                  <a:pt x="2623" y="16212"/>
                </a:lnTo>
                <a:lnTo>
                  <a:pt x="2623" y="7330"/>
                </a:lnTo>
                <a:lnTo>
                  <a:pt x="905" y="9012"/>
                </a:lnTo>
                <a:lnTo>
                  <a:pt x="0" y="8200"/>
                </a:lnTo>
                <a:lnTo>
                  <a:pt x="7919" y="0"/>
                </a:lnTo>
                <a:close/>
              </a:path>
            </a:pathLst>
          </a:custGeom>
          <a:solidFill>
            <a:schemeClr val="bg1">
              <a:lumMod val="85000"/>
            </a:schemeClr>
          </a:solidFill>
          <a:ln>
            <a:noFill/>
          </a:ln>
          <a:extLst>
            <a:ext uri="{91240B29-F687-4F45-9708-019B960494DF}">
              <a14:hiddenLine xmlns:a14="http://schemas.microsoft.com/office/drawing/2010/main" w="1588">
                <a:solidFill>
                  <a:srgbClr val="1F1A17"/>
                </a:solidFill>
                <a:prstDash val="solid"/>
                <a:round/>
              </a14:hiddenLine>
            </a:ext>
          </a:extLst>
        </p:spPr>
        <p:txBody>
          <a:bodyPr lIns="121888" tIns="60944" rIns="121888" bIns="60944"/>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7295" eaLnBrk="0" hangingPunct="0">
              <a:defRPr/>
            </a:pPr>
            <a:endParaRPr lang="en-GB" kern="0" dirty="0">
              <a:solidFill>
                <a:srgbClr val="FFFFFF"/>
              </a:solidFill>
              <a:ea typeface="微软雅黑" panose="020B0503020204020204" charset="-122"/>
            </a:endParaRPr>
          </a:p>
        </p:txBody>
      </p:sp>
      <p:sp>
        <p:nvSpPr>
          <p:cNvPr id="344" name="TextBox 201"/>
          <p:cNvSpPr txBox="1"/>
          <p:nvPr/>
        </p:nvSpPr>
        <p:spPr>
          <a:xfrm>
            <a:off x="9579187" y="1819487"/>
            <a:ext cx="787400" cy="245745"/>
          </a:xfrm>
          <a:prstGeom prst="rect">
            <a:avLst/>
          </a:prstGeom>
          <a:noFill/>
        </p:spPr>
        <p:txBody>
          <a:bodyPr wrap="square" lIns="0" tIns="0" rIns="0" bIns="0" rtlCol="0">
            <a:spAutoFit/>
          </a:bodyPr>
          <a:lstStyle/>
          <a:p>
            <a:r>
              <a:rPr lang="en-US" altLang="zh-CN" sz="1600" b="1" dirty="0">
                <a:solidFill>
                  <a:srgbClr val="FF0000"/>
                </a:solidFill>
                <a:latin typeface="Arial" panose="020B0604020202020204" pitchFamily="34" charset="0"/>
                <a:ea typeface="微软雅黑" panose="020B0503020204020204" charset="-122"/>
              </a:rPr>
              <a:t>5G CU</a:t>
            </a:r>
            <a:endParaRPr lang="en-US" altLang="zh-CN" sz="1600" b="1" dirty="0">
              <a:solidFill>
                <a:srgbClr val="FF0000"/>
              </a:solidFill>
              <a:latin typeface="Arial" panose="020B0604020202020204" pitchFamily="34" charset="0"/>
              <a:ea typeface="微软雅黑" panose="020B0503020204020204" charset="-122"/>
            </a:endParaRPr>
          </a:p>
        </p:txBody>
      </p:sp>
      <p:sp>
        <p:nvSpPr>
          <p:cNvPr id="345" name="Freeform 3"/>
          <p:cNvSpPr>
            <a:spLocks noChangeAspect="1" noEditPoints="1"/>
          </p:cNvSpPr>
          <p:nvPr/>
        </p:nvSpPr>
        <p:spPr bwMode="auto">
          <a:xfrm>
            <a:off x="9633200" y="2050280"/>
            <a:ext cx="460464" cy="126433"/>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chemeClr val="accent6">
              <a:lumMod val="75000"/>
            </a:schemeClr>
          </a:solidFill>
          <a:ln>
            <a:solidFill>
              <a:srgbClr val="5B9BD5"/>
            </a:solidFill>
          </a:ln>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7295">
              <a:defRPr/>
            </a:pPr>
            <a:endParaRPr lang="en-US" kern="0" dirty="0">
              <a:solidFill>
                <a:sysClr val="windowText" lastClr="000000"/>
              </a:solidFill>
              <a:ea typeface="微软雅黑" panose="020B0503020204020204" charset="-122"/>
            </a:endParaRPr>
          </a:p>
        </p:txBody>
      </p:sp>
      <p:sp>
        <p:nvSpPr>
          <p:cNvPr id="346" name="Freeform 3"/>
          <p:cNvSpPr>
            <a:spLocks noChangeAspect="1" noEditPoints="1"/>
          </p:cNvSpPr>
          <p:nvPr/>
        </p:nvSpPr>
        <p:spPr bwMode="auto">
          <a:xfrm>
            <a:off x="9625972" y="2303152"/>
            <a:ext cx="460464" cy="126433"/>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chemeClr val="accent6">
              <a:lumMod val="75000"/>
            </a:schemeClr>
          </a:solidFill>
          <a:ln>
            <a:solidFill>
              <a:srgbClr val="5B9BD5"/>
            </a:solidFill>
          </a:ln>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7295">
              <a:defRPr/>
            </a:pPr>
            <a:endParaRPr lang="en-US" kern="0" dirty="0">
              <a:solidFill>
                <a:sysClr val="windowText" lastClr="000000"/>
              </a:solidFill>
              <a:ea typeface="微软雅黑" panose="020B0503020204020204" charset="-122"/>
            </a:endParaRPr>
          </a:p>
        </p:txBody>
      </p:sp>
      <p:sp>
        <p:nvSpPr>
          <p:cNvPr id="347" name="Freeform 3"/>
          <p:cNvSpPr>
            <a:spLocks noChangeAspect="1" noEditPoints="1"/>
          </p:cNvSpPr>
          <p:nvPr/>
        </p:nvSpPr>
        <p:spPr bwMode="auto">
          <a:xfrm>
            <a:off x="9633200" y="2434731"/>
            <a:ext cx="460464" cy="126433"/>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chemeClr val="accent6">
              <a:lumMod val="75000"/>
            </a:schemeClr>
          </a:solidFill>
          <a:ln>
            <a:solidFill>
              <a:srgbClr val="5B9BD5"/>
            </a:solidFill>
          </a:ln>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7295">
              <a:defRPr/>
            </a:pPr>
            <a:endParaRPr lang="en-US" kern="0" dirty="0">
              <a:solidFill>
                <a:sysClr val="windowText" lastClr="000000"/>
              </a:solidFill>
              <a:ea typeface="微软雅黑" panose="020B0503020204020204" charset="-122"/>
            </a:endParaRPr>
          </a:p>
        </p:txBody>
      </p:sp>
      <p:sp>
        <p:nvSpPr>
          <p:cNvPr id="348" name="Freeform 3"/>
          <p:cNvSpPr>
            <a:spLocks noChangeAspect="1" noEditPoints="1"/>
          </p:cNvSpPr>
          <p:nvPr/>
        </p:nvSpPr>
        <p:spPr bwMode="auto">
          <a:xfrm>
            <a:off x="9625972" y="2176719"/>
            <a:ext cx="460464" cy="126433"/>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chemeClr val="accent6">
              <a:lumMod val="75000"/>
            </a:schemeClr>
          </a:solidFill>
          <a:ln>
            <a:solidFill>
              <a:srgbClr val="5B9BD5"/>
            </a:solidFill>
          </a:ln>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7295">
              <a:defRPr/>
            </a:pPr>
            <a:endParaRPr lang="en-US" kern="0" dirty="0">
              <a:solidFill>
                <a:sysClr val="windowText" lastClr="000000"/>
              </a:solidFill>
              <a:ea typeface="微软雅黑" panose="020B0503020204020204" charset="-122"/>
            </a:endParaRPr>
          </a:p>
        </p:txBody>
      </p:sp>
      <p:sp>
        <p:nvSpPr>
          <p:cNvPr id="349" name="TextBox 206"/>
          <p:cNvSpPr txBox="1"/>
          <p:nvPr/>
        </p:nvSpPr>
        <p:spPr>
          <a:xfrm>
            <a:off x="9505336" y="2647455"/>
            <a:ext cx="1099925" cy="184150"/>
          </a:xfrm>
          <a:prstGeom prst="rect">
            <a:avLst/>
          </a:prstGeom>
          <a:noFill/>
        </p:spPr>
        <p:txBody>
          <a:bodyPr wrap="square" lIns="0" tIns="0" rIns="0" bIns="0" rtlCol="0">
            <a:spAutoFit/>
          </a:bodyPr>
          <a:lstStyle/>
          <a:p>
            <a:r>
              <a:rPr lang="zh-CN" altLang="en-US" sz="1200" b="1" dirty="0">
                <a:solidFill>
                  <a:schemeClr val="tx1">
                    <a:lumMod val="65000"/>
                    <a:lumOff val="35000"/>
                  </a:schemeClr>
                </a:solidFill>
                <a:latin typeface="微软雅黑" panose="020B0503020204020204" charset="-122"/>
                <a:ea typeface="微软雅黑" panose="020B0503020204020204" charset="-122"/>
              </a:rPr>
              <a:t>中心机房</a:t>
            </a:r>
            <a:endParaRPr lang="zh-CN" altLang="en-US" sz="1200" b="1" dirty="0">
              <a:solidFill>
                <a:schemeClr val="tx1">
                  <a:lumMod val="65000"/>
                  <a:lumOff val="35000"/>
                </a:schemeClr>
              </a:solidFill>
              <a:latin typeface="微软雅黑" panose="020B0503020204020204" charset="-122"/>
              <a:ea typeface="微软雅黑" panose="020B0503020204020204" charset="-122"/>
            </a:endParaRPr>
          </a:p>
        </p:txBody>
      </p:sp>
      <p:grpSp>
        <p:nvGrpSpPr>
          <p:cNvPr id="350" name="组合 236"/>
          <p:cNvGrpSpPr/>
          <p:nvPr/>
        </p:nvGrpSpPr>
        <p:grpSpPr>
          <a:xfrm>
            <a:off x="8369299" y="4494752"/>
            <a:ext cx="1314728" cy="1276061"/>
            <a:chOff x="832519" y="5017829"/>
            <a:chExt cx="1314728" cy="1276061"/>
          </a:xfrm>
        </p:grpSpPr>
        <p:cxnSp>
          <p:nvCxnSpPr>
            <p:cNvPr id="351" name="直线连接符 41"/>
            <p:cNvCxnSpPr>
              <a:endCxn id="361" idx="0"/>
            </p:cNvCxnSpPr>
            <p:nvPr/>
          </p:nvCxnSpPr>
          <p:spPr>
            <a:xfrm rot="5400000">
              <a:off x="1291301" y="5221931"/>
              <a:ext cx="996359" cy="588155"/>
            </a:xfrm>
            <a:prstGeom prst="line">
              <a:avLst/>
            </a:prstGeom>
            <a:ln w="9525">
              <a:solidFill>
                <a:schemeClr val="tx1">
                  <a:lumMod val="50000"/>
                  <a:lumOff val="50000"/>
                </a:schemeClr>
              </a:solidFill>
              <a:prstDash val="solid"/>
              <a:headEnd type="none"/>
              <a:tailEnd type="none"/>
            </a:ln>
            <a:effectLst/>
          </p:spPr>
          <p:style>
            <a:lnRef idx="2">
              <a:schemeClr val="accent6"/>
            </a:lnRef>
            <a:fillRef idx="0">
              <a:schemeClr val="accent6"/>
            </a:fillRef>
            <a:effectRef idx="1">
              <a:schemeClr val="accent6"/>
            </a:effectRef>
            <a:fontRef idx="minor">
              <a:schemeClr val="tx1"/>
            </a:fontRef>
          </p:style>
        </p:cxnSp>
        <p:cxnSp>
          <p:nvCxnSpPr>
            <p:cNvPr id="352" name="直线连接符 41"/>
            <p:cNvCxnSpPr>
              <a:endCxn id="363" idx="0"/>
            </p:cNvCxnSpPr>
            <p:nvPr/>
          </p:nvCxnSpPr>
          <p:spPr>
            <a:xfrm rot="10800000" flipV="1">
              <a:off x="1042756" y="5072420"/>
              <a:ext cx="972562" cy="789366"/>
            </a:xfrm>
            <a:prstGeom prst="line">
              <a:avLst/>
            </a:prstGeom>
            <a:ln w="9525">
              <a:solidFill>
                <a:schemeClr val="tx1">
                  <a:lumMod val="50000"/>
                  <a:lumOff val="50000"/>
                </a:schemeClr>
              </a:solidFill>
              <a:prstDash val="solid"/>
              <a:headEnd type="none"/>
              <a:tailEnd type="none"/>
            </a:ln>
            <a:effectLst/>
          </p:spPr>
          <p:style>
            <a:lnRef idx="2">
              <a:schemeClr val="accent6"/>
            </a:lnRef>
            <a:fillRef idx="0">
              <a:schemeClr val="accent6"/>
            </a:fillRef>
            <a:effectRef idx="1">
              <a:schemeClr val="accent6"/>
            </a:effectRef>
            <a:fontRef idx="minor">
              <a:schemeClr val="tx1"/>
            </a:fontRef>
          </p:style>
        </p:cxnSp>
        <p:grpSp>
          <p:nvGrpSpPr>
            <p:cNvPr id="353" name="组合 115"/>
            <p:cNvGrpSpPr/>
            <p:nvPr/>
          </p:nvGrpSpPr>
          <p:grpSpPr>
            <a:xfrm>
              <a:off x="832519" y="5086068"/>
              <a:ext cx="1314728" cy="1207822"/>
              <a:chOff x="832519" y="5086068"/>
              <a:chExt cx="1314728" cy="1207822"/>
            </a:xfrm>
          </p:grpSpPr>
          <p:grpSp>
            <p:nvGrpSpPr>
              <p:cNvPr id="354" name="组合 55"/>
              <p:cNvGrpSpPr/>
              <p:nvPr/>
            </p:nvGrpSpPr>
            <p:grpSpPr>
              <a:xfrm>
                <a:off x="832519" y="5816183"/>
                <a:ext cx="395785" cy="325305"/>
                <a:chOff x="8510123" y="5637231"/>
                <a:chExt cx="562351" cy="563648"/>
              </a:xfrm>
            </p:grpSpPr>
            <p:sp>
              <p:nvSpPr>
                <p:cNvPr id="362" name="六边形 361"/>
                <p:cNvSpPr/>
                <p:nvPr/>
              </p:nvSpPr>
              <p:spPr>
                <a:xfrm>
                  <a:off x="8510123" y="5637231"/>
                  <a:ext cx="562351" cy="563648"/>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295"/>
                  <a:endParaRPr lang="zh-CN" altLang="en-US" sz="135" dirty="0">
                    <a:solidFill>
                      <a:prstClr val="white"/>
                    </a:solidFill>
                  </a:endParaRPr>
                </a:p>
              </p:txBody>
            </p:sp>
            <p:pic>
              <p:nvPicPr>
                <p:cNvPr id="363" name="图片 362" descr="基站-1.wmf"/>
                <p:cNvPicPr>
                  <a:picLocks noChangeAspect="1"/>
                </p:cNvPicPr>
                <p:nvPr/>
              </p:nvPicPr>
              <p:blipFill>
                <a:blip r:embed="rId1" cstate="print"/>
                <a:stretch>
                  <a:fillRect/>
                </a:stretch>
              </p:blipFill>
              <p:spPr>
                <a:xfrm>
                  <a:off x="8625387" y="5716246"/>
                  <a:ext cx="366902" cy="418288"/>
                </a:xfrm>
                <a:prstGeom prst="rect">
                  <a:avLst/>
                </a:prstGeom>
              </p:spPr>
            </p:pic>
          </p:grpSp>
          <p:grpSp>
            <p:nvGrpSpPr>
              <p:cNvPr id="355" name="组合 55"/>
              <p:cNvGrpSpPr/>
              <p:nvPr/>
            </p:nvGrpSpPr>
            <p:grpSpPr>
              <a:xfrm>
                <a:off x="1285165" y="5968585"/>
                <a:ext cx="395785" cy="325305"/>
                <a:chOff x="8510123" y="5637231"/>
                <a:chExt cx="562351" cy="563648"/>
              </a:xfrm>
            </p:grpSpPr>
            <p:sp>
              <p:nvSpPr>
                <p:cNvPr id="360" name="六边形 359"/>
                <p:cNvSpPr/>
                <p:nvPr/>
              </p:nvSpPr>
              <p:spPr>
                <a:xfrm>
                  <a:off x="8510123" y="5637231"/>
                  <a:ext cx="562351" cy="563648"/>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295"/>
                  <a:endParaRPr lang="zh-CN" altLang="en-US" sz="135" dirty="0">
                    <a:solidFill>
                      <a:prstClr val="white"/>
                    </a:solidFill>
                  </a:endParaRPr>
                </a:p>
              </p:txBody>
            </p:sp>
            <p:pic>
              <p:nvPicPr>
                <p:cNvPr id="361" name="图片 360" descr="基站-1.wmf"/>
                <p:cNvPicPr>
                  <a:picLocks noChangeAspect="1"/>
                </p:cNvPicPr>
                <p:nvPr/>
              </p:nvPicPr>
              <p:blipFill>
                <a:blip r:embed="rId1" cstate="print"/>
                <a:stretch>
                  <a:fillRect/>
                </a:stretch>
              </p:blipFill>
              <p:spPr>
                <a:xfrm>
                  <a:off x="8625387" y="5716246"/>
                  <a:ext cx="366902" cy="418288"/>
                </a:xfrm>
                <a:prstGeom prst="rect">
                  <a:avLst/>
                </a:prstGeom>
              </p:spPr>
            </p:pic>
          </p:grpSp>
          <p:grpSp>
            <p:nvGrpSpPr>
              <p:cNvPr id="356" name="组合 55"/>
              <p:cNvGrpSpPr/>
              <p:nvPr/>
            </p:nvGrpSpPr>
            <p:grpSpPr>
              <a:xfrm>
                <a:off x="1751462" y="5848028"/>
                <a:ext cx="395785" cy="325305"/>
                <a:chOff x="8510123" y="5637231"/>
                <a:chExt cx="562351" cy="563648"/>
              </a:xfrm>
            </p:grpSpPr>
            <p:sp>
              <p:nvSpPr>
                <p:cNvPr id="358" name="六边形 357"/>
                <p:cNvSpPr/>
                <p:nvPr/>
              </p:nvSpPr>
              <p:spPr>
                <a:xfrm>
                  <a:off x="8510123" y="5637231"/>
                  <a:ext cx="562351" cy="563648"/>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295"/>
                  <a:endParaRPr lang="zh-CN" altLang="en-US" sz="135" dirty="0">
                    <a:solidFill>
                      <a:prstClr val="white"/>
                    </a:solidFill>
                  </a:endParaRPr>
                </a:p>
              </p:txBody>
            </p:sp>
            <p:pic>
              <p:nvPicPr>
                <p:cNvPr id="359" name="图片 358" descr="基站-1.wmf"/>
                <p:cNvPicPr>
                  <a:picLocks noChangeAspect="1"/>
                </p:cNvPicPr>
                <p:nvPr/>
              </p:nvPicPr>
              <p:blipFill>
                <a:blip r:embed="rId1" cstate="print"/>
                <a:stretch>
                  <a:fillRect/>
                </a:stretch>
              </p:blipFill>
              <p:spPr>
                <a:xfrm>
                  <a:off x="8625387" y="5716246"/>
                  <a:ext cx="366902" cy="418288"/>
                </a:xfrm>
                <a:prstGeom prst="rect">
                  <a:avLst/>
                </a:prstGeom>
              </p:spPr>
            </p:pic>
          </p:grpSp>
          <p:cxnSp>
            <p:nvCxnSpPr>
              <p:cNvPr id="357" name="直线连接符 41"/>
              <p:cNvCxnSpPr/>
              <p:nvPr/>
            </p:nvCxnSpPr>
            <p:spPr>
              <a:xfrm rot="5400000">
                <a:off x="1605201" y="5456214"/>
                <a:ext cx="807563" cy="67271"/>
              </a:xfrm>
              <a:prstGeom prst="line">
                <a:avLst/>
              </a:prstGeom>
              <a:ln w="9525">
                <a:solidFill>
                  <a:schemeClr val="tx1">
                    <a:lumMod val="50000"/>
                    <a:lumOff val="50000"/>
                  </a:schemeClr>
                </a:solidFill>
                <a:prstDash val="solid"/>
                <a:headEnd type="none"/>
                <a:tailEnd type="none"/>
              </a:ln>
              <a:effectLst/>
            </p:spPr>
            <p:style>
              <a:lnRef idx="2">
                <a:schemeClr val="accent6"/>
              </a:lnRef>
              <a:fillRef idx="0">
                <a:schemeClr val="accent6"/>
              </a:fillRef>
              <a:effectRef idx="1">
                <a:schemeClr val="accent6"/>
              </a:effectRef>
              <a:fontRef idx="minor">
                <a:schemeClr val="tx1"/>
              </a:fontRef>
            </p:style>
          </p:cxnSp>
        </p:grpSp>
      </p:grpSp>
      <p:sp>
        <p:nvSpPr>
          <p:cNvPr id="364" name="TextBox 135"/>
          <p:cNvSpPr txBox="1"/>
          <p:nvPr/>
        </p:nvSpPr>
        <p:spPr bwMode="auto">
          <a:xfrm>
            <a:off x="9010539" y="5617987"/>
            <a:ext cx="1515111" cy="320675"/>
          </a:xfrm>
          <a:prstGeom prst="rect">
            <a:avLst/>
          </a:prstGeom>
          <a:noFill/>
        </p:spPr>
        <p:txBody>
          <a:bodyPr wrap="square" lIns="91416" tIns="45716" rIns="91416" bIns="45716">
            <a:spAutoFit/>
          </a:bodyPr>
          <a:lstStyle/>
          <a:p>
            <a:pPr algn="ctr" defTabSz="607695">
              <a:defRPr/>
            </a:pPr>
            <a:r>
              <a:rPr lang="en-US" altLang="zh-CN" sz="1500" b="1" dirty="0">
                <a:solidFill>
                  <a:srgbClr val="1F497D">
                    <a:lumMod val="50000"/>
                  </a:srgbClr>
                </a:solidFill>
                <a:latin typeface="Calibri" panose="020F0502020204030204"/>
                <a:ea typeface="微软雅黑" panose="020B0503020204020204" charset="-122"/>
              </a:rPr>
              <a:t>AAU/RRU</a:t>
            </a:r>
            <a:endParaRPr lang="zh-CN" altLang="en-US" sz="1500" b="1" dirty="0">
              <a:solidFill>
                <a:srgbClr val="1F497D">
                  <a:lumMod val="50000"/>
                </a:srgbClr>
              </a:solidFill>
              <a:latin typeface="Calibri" panose="020F0502020204030204"/>
              <a:ea typeface="微软雅黑" panose="020B0503020204020204" charset="-122"/>
            </a:endParaRPr>
          </a:p>
        </p:txBody>
      </p:sp>
      <p:grpSp>
        <p:nvGrpSpPr>
          <p:cNvPr id="365" name="组合 37"/>
          <p:cNvGrpSpPr/>
          <p:nvPr/>
        </p:nvGrpSpPr>
        <p:grpSpPr>
          <a:xfrm>
            <a:off x="9470056" y="4124631"/>
            <a:ext cx="1875896" cy="516643"/>
            <a:chOff x="7236572" y="4788856"/>
            <a:chExt cx="1875896" cy="516642"/>
          </a:xfrm>
        </p:grpSpPr>
        <p:grpSp>
          <p:nvGrpSpPr>
            <p:cNvPr id="366" name="组合 294"/>
            <p:cNvGrpSpPr/>
            <p:nvPr/>
          </p:nvGrpSpPr>
          <p:grpSpPr bwMode="auto">
            <a:xfrm>
              <a:off x="7239129" y="5068344"/>
              <a:ext cx="791924" cy="237154"/>
              <a:chOff x="2681288" y="1384300"/>
              <a:chExt cx="1171575" cy="379413"/>
            </a:xfrm>
            <a:solidFill>
              <a:srgbClr val="C00000"/>
            </a:solidFill>
          </p:grpSpPr>
          <p:sp>
            <p:nvSpPr>
              <p:cNvPr id="377" name="Freeform 22"/>
              <p:cNvSpPr>
                <a:spLocks noEditPoints="1"/>
              </p:cNvSpPr>
              <p:nvPr/>
            </p:nvSpPr>
            <p:spPr bwMode="auto">
              <a:xfrm>
                <a:off x="2681288" y="1384300"/>
                <a:ext cx="1171575" cy="379413"/>
              </a:xfrm>
              <a:custGeom>
                <a:avLst/>
                <a:gdLst/>
                <a:ahLst/>
                <a:cxnLst>
                  <a:cxn ang="0">
                    <a:pos x="936" y="479"/>
                  </a:cxn>
                  <a:cxn ang="0">
                    <a:pos x="940" y="480"/>
                  </a:cxn>
                  <a:cxn ang="0">
                    <a:pos x="943" y="480"/>
                  </a:cxn>
                  <a:cxn ang="0">
                    <a:pos x="944" y="480"/>
                  </a:cxn>
                  <a:cxn ang="0">
                    <a:pos x="945" y="479"/>
                  </a:cxn>
                  <a:cxn ang="0">
                    <a:pos x="947" y="475"/>
                  </a:cxn>
                  <a:cxn ang="0">
                    <a:pos x="947" y="463"/>
                  </a:cxn>
                  <a:cxn ang="0">
                    <a:pos x="947" y="445"/>
                  </a:cxn>
                  <a:cxn ang="0">
                    <a:pos x="947" y="414"/>
                  </a:cxn>
                  <a:cxn ang="0">
                    <a:pos x="947" y="382"/>
                  </a:cxn>
                  <a:cxn ang="0">
                    <a:pos x="947" y="353"/>
                  </a:cxn>
                  <a:cxn ang="0">
                    <a:pos x="947" y="336"/>
                  </a:cxn>
                  <a:cxn ang="0">
                    <a:pos x="947" y="334"/>
                  </a:cxn>
                  <a:cxn ang="0">
                    <a:pos x="947" y="331"/>
                  </a:cxn>
                  <a:cxn ang="0">
                    <a:pos x="944" y="327"/>
                  </a:cxn>
                  <a:cxn ang="0">
                    <a:pos x="943" y="325"/>
                  </a:cxn>
                  <a:cxn ang="0">
                    <a:pos x="940" y="324"/>
                  </a:cxn>
                  <a:cxn ang="0">
                    <a:pos x="938" y="322"/>
                  </a:cxn>
                  <a:cxn ang="0">
                    <a:pos x="934" y="322"/>
                  </a:cxn>
                  <a:cxn ang="0">
                    <a:pos x="919" y="318"/>
                  </a:cxn>
                  <a:cxn ang="0">
                    <a:pos x="913" y="317"/>
                  </a:cxn>
                  <a:cxn ang="0">
                    <a:pos x="913" y="317"/>
                  </a:cxn>
                  <a:cxn ang="0">
                    <a:pos x="34" y="101"/>
                  </a:cxn>
                  <a:cxn ang="0">
                    <a:pos x="8" y="93"/>
                  </a:cxn>
                  <a:cxn ang="0">
                    <a:pos x="4" y="93"/>
                  </a:cxn>
                  <a:cxn ang="0">
                    <a:pos x="3" y="93"/>
                  </a:cxn>
                  <a:cxn ang="0">
                    <a:pos x="1" y="95"/>
                  </a:cxn>
                  <a:cxn ang="0">
                    <a:pos x="1" y="96"/>
                  </a:cxn>
                  <a:cxn ang="0">
                    <a:pos x="0" y="99"/>
                  </a:cxn>
                  <a:cxn ang="0">
                    <a:pos x="0" y="110"/>
                  </a:cxn>
                  <a:cxn ang="0">
                    <a:pos x="0" y="128"/>
                  </a:cxn>
                  <a:cxn ang="0">
                    <a:pos x="0" y="159"/>
                  </a:cxn>
                  <a:cxn ang="0">
                    <a:pos x="0" y="192"/>
                  </a:cxn>
                  <a:cxn ang="0">
                    <a:pos x="0" y="221"/>
                  </a:cxn>
                  <a:cxn ang="0">
                    <a:pos x="0" y="237"/>
                  </a:cxn>
                  <a:cxn ang="0">
                    <a:pos x="0" y="240"/>
                  </a:cxn>
                  <a:cxn ang="0">
                    <a:pos x="0" y="242"/>
                  </a:cxn>
                  <a:cxn ang="0">
                    <a:pos x="3" y="247"/>
                  </a:cxn>
                  <a:cxn ang="0">
                    <a:pos x="4" y="249"/>
                  </a:cxn>
                  <a:cxn ang="0">
                    <a:pos x="7" y="250"/>
                  </a:cxn>
                  <a:cxn ang="0">
                    <a:pos x="9" y="251"/>
                  </a:cxn>
                  <a:cxn ang="0">
                    <a:pos x="13" y="252"/>
                  </a:cxn>
                  <a:cxn ang="0">
                    <a:pos x="27" y="255"/>
                  </a:cxn>
                  <a:cxn ang="0">
                    <a:pos x="34" y="256"/>
                  </a:cxn>
                  <a:cxn ang="0">
                    <a:pos x="34" y="256"/>
                  </a:cxn>
                  <a:cxn ang="0">
                    <a:pos x="608" y="0"/>
                  </a:cxn>
                  <a:cxn ang="0">
                    <a:pos x="56" y="95"/>
                  </a:cxn>
                  <a:cxn ang="0">
                    <a:pos x="1477" y="174"/>
                  </a:cxn>
                  <a:cxn ang="0">
                    <a:pos x="958" y="333"/>
                  </a:cxn>
                  <a:cxn ang="0">
                    <a:pos x="958" y="327"/>
                  </a:cxn>
                  <a:cxn ang="0">
                    <a:pos x="957" y="322"/>
                  </a:cxn>
                  <a:cxn ang="0">
                    <a:pos x="956" y="320"/>
                  </a:cxn>
                  <a:cxn ang="0">
                    <a:pos x="953" y="318"/>
                  </a:cxn>
                  <a:cxn ang="0">
                    <a:pos x="950" y="316"/>
                  </a:cxn>
                  <a:cxn ang="0">
                    <a:pos x="947" y="315"/>
                  </a:cxn>
                  <a:cxn ang="0">
                    <a:pos x="943" y="313"/>
                  </a:cxn>
                  <a:cxn ang="0">
                    <a:pos x="938" y="312"/>
                  </a:cxn>
                  <a:cxn ang="0">
                    <a:pos x="932" y="311"/>
                  </a:cxn>
                  <a:cxn ang="0">
                    <a:pos x="927" y="311"/>
                  </a:cxn>
                  <a:cxn ang="0">
                    <a:pos x="1477" y="174"/>
                  </a:cxn>
                  <a:cxn ang="0">
                    <a:pos x="45" y="103"/>
                  </a:cxn>
                  <a:cxn ang="0">
                    <a:pos x="901" y="468"/>
                  </a:cxn>
                </a:cxnLst>
                <a:rect l="0" t="0" r="r" b="b"/>
                <a:pathLst>
                  <a:path w="1477" h="480">
                    <a:moveTo>
                      <a:pt x="913" y="317"/>
                    </a:moveTo>
                    <a:lnTo>
                      <a:pt x="913" y="472"/>
                    </a:lnTo>
                    <a:lnTo>
                      <a:pt x="936" y="479"/>
                    </a:lnTo>
                    <a:lnTo>
                      <a:pt x="938" y="480"/>
                    </a:lnTo>
                    <a:lnTo>
                      <a:pt x="939" y="480"/>
                    </a:lnTo>
                    <a:lnTo>
                      <a:pt x="940" y="480"/>
                    </a:lnTo>
                    <a:lnTo>
                      <a:pt x="941" y="480"/>
                    </a:lnTo>
                    <a:lnTo>
                      <a:pt x="943" y="480"/>
                    </a:lnTo>
                    <a:lnTo>
                      <a:pt x="943" y="480"/>
                    </a:lnTo>
                    <a:lnTo>
                      <a:pt x="944" y="480"/>
                    </a:lnTo>
                    <a:lnTo>
                      <a:pt x="944" y="480"/>
                    </a:lnTo>
                    <a:lnTo>
                      <a:pt x="944" y="480"/>
                    </a:lnTo>
                    <a:lnTo>
                      <a:pt x="944" y="479"/>
                    </a:lnTo>
                    <a:lnTo>
                      <a:pt x="945" y="479"/>
                    </a:lnTo>
                    <a:lnTo>
                      <a:pt x="945" y="479"/>
                    </a:lnTo>
                    <a:lnTo>
                      <a:pt x="945" y="477"/>
                    </a:lnTo>
                    <a:lnTo>
                      <a:pt x="947" y="476"/>
                    </a:lnTo>
                    <a:lnTo>
                      <a:pt x="947" y="475"/>
                    </a:lnTo>
                    <a:lnTo>
                      <a:pt x="947" y="473"/>
                    </a:lnTo>
                    <a:lnTo>
                      <a:pt x="947" y="468"/>
                    </a:lnTo>
                    <a:lnTo>
                      <a:pt x="947" y="463"/>
                    </a:lnTo>
                    <a:lnTo>
                      <a:pt x="947" y="459"/>
                    </a:lnTo>
                    <a:lnTo>
                      <a:pt x="947" y="453"/>
                    </a:lnTo>
                    <a:lnTo>
                      <a:pt x="947" y="445"/>
                    </a:lnTo>
                    <a:lnTo>
                      <a:pt x="947" y="436"/>
                    </a:lnTo>
                    <a:lnTo>
                      <a:pt x="947" y="426"/>
                    </a:lnTo>
                    <a:lnTo>
                      <a:pt x="947" y="414"/>
                    </a:lnTo>
                    <a:lnTo>
                      <a:pt x="947" y="404"/>
                    </a:lnTo>
                    <a:lnTo>
                      <a:pt x="947" y="392"/>
                    </a:lnTo>
                    <a:lnTo>
                      <a:pt x="947" y="382"/>
                    </a:lnTo>
                    <a:lnTo>
                      <a:pt x="947" y="371"/>
                    </a:lnTo>
                    <a:lnTo>
                      <a:pt x="947" y="361"/>
                    </a:lnTo>
                    <a:lnTo>
                      <a:pt x="947" y="353"/>
                    </a:lnTo>
                    <a:lnTo>
                      <a:pt x="947" y="346"/>
                    </a:lnTo>
                    <a:lnTo>
                      <a:pt x="947" y="340"/>
                    </a:lnTo>
                    <a:lnTo>
                      <a:pt x="947" y="336"/>
                    </a:lnTo>
                    <a:lnTo>
                      <a:pt x="947" y="336"/>
                    </a:lnTo>
                    <a:lnTo>
                      <a:pt x="947" y="335"/>
                    </a:lnTo>
                    <a:lnTo>
                      <a:pt x="947" y="334"/>
                    </a:lnTo>
                    <a:lnTo>
                      <a:pt x="947" y="333"/>
                    </a:lnTo>
                    <a:lnTo>
                      <a:pt x="947" y="333"/>
                    </a:lnTo>
                    <a:lnTo>
                      <a:pt x="947" y="331"/>
                    </a:lnTo>
                    <a:lnTo>
                      <a:pt x="945" y="330"/>
                    </a:lnTo>
                    <a:lnTo>
                      <a:pt x="945" y="329"/>
                    </a:lnTo>
                    <a:lnTo>
                      <a:pt x="944" y="327"/>
                    </a:lnTo>
                    <a:lnTo>
                      <a:pt x="944" y="326"/>
                    </a:lnTo>
                    <a:lnTo>
                      <a:pt x="943" y="326"/>
                    </a:lnTo>
                    <a:lnTo>
                      <a:pt x="943" y="325"/>
                    </a:lnTo>
                    <a:lnTo>
                      <a:pt x="941" y="325"/>
                    </a:lnTo>
                    <a:lnTo>
                      <a:pt x="941" y="325"/>
                    </a:lnTo>
                    <a:lnTo>
                      <a:pt x="940" y="324"/>
                    </a:lnTo>
                    <a:lnTo>
                      <a:pt x="939" y="324"/>
                    </a:lnTo>
                    <a:lnTo>
                      <a:pt x="938" y="324"/>
                    </a:lnTo>
                    <a:lnTo>
                      <a:pt x="938" y="322"/>
                    </a:lnTo>
                    <a:lnTo>
                      <a:pt x="936" y="322"/>
                    </a:lnTo>
                    <a:lnTo>
                      <a:pt x="935" y="322"/>
                    </a:lnTo>
                    <a:lnTo>
                      <a:pt x="934" y="322"/>
                    </a:lnTo>
                    <a:lnTo>
                      <a:pt x="927" y="321"/>
                    </a:lnTo>
                    <a:lnTo>
                      <a:pt x="922" y="320"/>
                    </a:lnTo>
                    <a:lnTo>
                      <a:pt x="919" y="318"/>
                    </a:lnTo>
                    <a:lnTo>
                      <a:pt x="917" y="318"/>
                    </a:lnTo>
                    <a:lnTo>
                      <a:pt x="914" y="318"/>
                    </a:lnTo>
                    <a:lnTo>
                      <a:pt x="913" y="317"/>
                    </a:lnTo>
                    <a:lnTo>
                      <a:pt x="913" y="317"/>
                    </a:lnTo>
                    <a:lnTo>
                      <a:pt x="913" y="317"/>
                    </a:lnTo>
                    <a:lnTo>
                      <a:pt x="913" y="317"/>
                    </a:lnTo>
                    <a:lnTo>
                      <a:pt x="913" y="317"/>
                    </a:lnTo>
                    <a:close/>
                    <a:moveTo>
                      <a:pt x="34" y="256"/>
                    </a:moveTo>
                    <a:lnTo>
                      <a:pt x="34" y="101"/>
                    </a:lnTo>
                    <a:lnTo>
                      <a:pt x="11" y="95"/>
                    </a:lnTo>
                    <a:lnTo>
                      <a:pt x="9" y="95"/>
                    </a:lnTo>
                    <a:lnTo>
                      <a:pt x="8" y="93"/>
                    </a:lnTo>
                    <a:lnTo>
                      <a:pt x="7" y="93"/>
                    </a:lnTo>
                    <a:lnTo>
                      <a:pt x="5" y="93"/>
                    </a:lnTo>
                    <a:lnTo>
                      <a:pt x="4" y="93"/>
                    </a:lnTo>
                    <a:lnTo>
                      <a:pt x="4" y="93"/>
                    </a:lnTo>
                    <a:lnTo>
                      <a:pt x="4" y="93"/>
                    </a:lnTo>
                    <a:lnTo>
                      <a:pt x="3" y="93"/>
                    </a:lnTo>
                    <a:lnTo>
                      <a:pt x="3" y="95"/>
                    </a:lnTo>
                    <a:lnTo>
                      <a:pt x="3" y="95"/>
                    </a:lnTo>
                    <a:lnTo>
                      <a:pt x="1" y="95"/>
                    </a:lnTo>
                    <a:lnTo>
                      <a:pt x="1" y="95"/>
                    </a:lnTo>
                    <a:lnTo>
                      <a:pt x="1" y="96"/>
                    </a:lnTo>
                    <a:lnTo>
                      <a:pt x="1" y="96"/>
                    </a:lnTo>
                    <a:lnTo>
                      <a:pt x="1" y="97"/>
                    </a:lnTo>
                    <a:lnTo>
                      <a:pt x="0" y="97"/>
                    </a:lnTo>
                    <a:lnTo>
                      <a:pt x="0" y="99"/>
                    </a:lnTo>
                    <a:lnTo>
                      <a:pt x="0" y="101"/>
                    </a:lnTo>
                    <a:lnTo>
                      <a:pt x="0" y="105"/>
                    </a:lnTo>
                    <a:lnTo>
                      <a:pt x="0" y="110"/>
                    </a:lnTo>
                    <a:lnTo>
                      <a:pt x="0" y="114"/>
                    </a:lnTo>
                    <a:lnTo>
                      <a:pt x="0" y="121"/>
                    </a:lnTo>
                    <a:lnTo>
                      <a:pt x="0" y="128"/>
                    </a:lnTo>
                    <a:lnTo>
                      <a:pt x="0" y="139"/>
                    </a:lnTo>
                    <a:lnTo>
                      <a:pt x="0" y="149"/>
                    </a:lnTo>
                    <a:lnTo>
                      <a:pt x="0" y="159"/>
                    </a:lnTo>
                    <a:lnTo>
                      <a:pt x="0" y="170"/>
                    </a:lnTo>
                    <a:lnTo>
                      <a:pt x="0" y="181"/>
                    </a:lnTo>
                    <a:lnTo>
                      <a:pt x="0" y="192"/>
                    </a:lnTo>
                    <a:lnTo>
                      <a:pt x="0" y="202"/>
                    </a:lnTo>
                    <a:lnTo>
                      <a:pt x="0" y="212"/>
                    </a:lnTo>
                    <a:lnTo>
                      <a:pt x="0" y="221"/>
                    </a:lnTo>
                    <a:lnTo>
                      <a:pt x="0" y="228"/>
                    </a:lnTo>
                    <a:lnTo>
                      <a:pt x="0" y="233"/>
                    </a:lnTo>
                    <a:lnTo>
                      <a:pt x="0" y="237"/>
                    </a:lnTo>
                    <a:lnTo>
                      <a:pt x="0" y="238"/>
                    </a:lnTo>
                    <a:lnTo>
                      <a:pt x="0" y="238"/>
                    </a:lnTo>
                    <a:lnTo>
                      <a:pt x="0" y="240"/>
                    </a:lnTo>
                    <a:lnTo>
                      <a:pt x="0" y="241"/>
                    </a:lnTo>
                    <a:lnTo>
                      <a:pt x="0" y="242"/>
                    </a:lnTo>
                    <a:lnTo>
                      <a:pt x="0" y="242"/>
                    </a:lnTo>
                    <a:lnTo>
                      <a:pt x="1" y="243"/>
                    </a:lnTo>
                    <a:lnTo>
                      <a:pt x="1" y="246"/>
                    </a:lnTo>
                    <a:lnTo>
                      <a:pt x="3" y="247"/>
                    </a:lnTo>
                    <a:lnTo>
                      <a:pt x="3" y="247"/>
                    </a:lnTo>
                    <a:lnTo>
                      <a:pt x="4" y="247"/>
                    </a:lnTo>
                    <a:lnTo>
                      <a:pt x="4" y="249"/>
                    </a:lnTo>
                    <a:lnTo>
                      <a:pt x="5" y="249"/>
                    </a:lnTo>
                    <a:lnTo>
                      <a:pt x="5" y="250"/>
                    </a:lnTo>
                    <a:lnTo>
                      <a:pt x="7" y="250"/>
                    </a:lnTo>
                    <a:lnTo>
                      <a:pt x="8" y="251"/>
                    </a:lnTo>
                    <a:lnTo>
                      <a:pt x="9" y="251"/>
                    </a:lnTo>
                    <a:lnTo>
                      <a:pt x="9" y="251"/>
                    </a:lnTo>
                    <a:lnTo>
                      <a:pt x="11" y="251"/>
                    </a:lnTo>
                    <a:lnTo>
                      <a:pt x="12" y="252"/>
                    </a:lnTo>
                    <a:lnTo>
                      <a:pt x="13" y="252"/>
                    </a:lnTo>
                    <a:lnTo>
                      <a:pt x="20" y="254"/>
                    </a:lnTo>
                    <a:lnTo>
                      <a:pt x="25" y="254"/>
                    </a:lnTo>
                    <a:lnTo>
                      <a:pt x="27" y="255"/>
                    </a:lnTo>
                    <a:lnTo>
                      <a:pt x="31" y="255"/>
                    </a:lnTo>
                    <a:lnTo>
                      <a:pt x="33" y="256"/>
                    </a:lnTo>
                    <a:lnTo>
                      <a:pt x="34" y="256"/>
                    </a:lnTo>
                    <a:lnTo>
                      <a:pt x="34" y="256"/>
                    </a:lnTo>
                    <a:lnTo>
                      <a:pt x="34" y="256"/>
                    </a:lnTo>
                    <a:lnTo>
                      <a:pt x="34" y="256"/>
                    </a:lnTo>
                    <a:lnTo>
                      <a:pt x="34" y="256"/>
                    </a:lnTo>
                    <a:close/>
                    <a:moveTo>
                      <a:pt x="56" y="95"/>
                    </a:moveTo>
                    <a:lnTo>
                      <a:pt x="608" y="0"/>
                    </a:lnTo>
                    <a:lnTo>
                      <a:pt x="1465" y="166"/>
                    </a:lnTo>
                    <a:lnTo>
                      <a:pt x="905" y="305"/>
                    </a:lnTo>
                    <a:lnTo>
                      <a:pt x="56" y="95"/>
                    </a:lnTo>
                    <a:lnTo>
                      <a:pt x="56" y="95"/>
                    </a:lnTo>
                    <a:lnTo>
                      <a:pt x="56" y="95"/>
                    </a:lnTo>
                    <a:close/>
                    <a:moveTo>
                      <a:pt x="1477" y="174"/>
                    </a:moveTo>
                    <a:lnTo>
                      <a:pt x="1477" y="325"/>
                    </a:lnTo>
                    <a:lnTo>
                      <a:pt x="958" y="457"/>
                    </a:lnTo>
                    <a:lnTo>
                      <a:pt x="958" y="333"/>
                    </a:lnTo>
                    <a:lnTo>
                      <a:pt x="958" y="331"/>
                    </a:lnTo>
                    <a:lnTo>
                      <a:pt x="958" y="329"/>
                    </a:lnTo>
                    <a:lnTo>
                      <a:pt x="958" y="327"/>
                    </a:lnTo>
                    <a:lnTo>
                      <a:pt x="958" y="326"/>
                    </a:lnTo>
                    <a:lnTo>
                      <a:pt x="957" y="324"/>
                    </a:lnTo>
                    <a:lnTo>
                      <a:pt x="957" y="322"/>
                    </a:lnTo>
                    <a:lnTo>
                      <a:pt x="957" y="322"/>
                    </a:lnTo>
                    <a:lnTo>
                      <a:pt x="956" y="321"/>
                    </a:lnTo>
                    <a:lnTo>
                      <a:pt x="956" y="320"/>
                    </a:lnTo>
                    <a:lnTo>
                      <a:pt x="954" y="320"/>
                    </a:lnTo>
                    <a:lnTo>
                      <a:pt x="954" y="318"/>
                    </a:lnTo>
                    <a:lnTo>
                      <a:pt x="953" y="318"/>
                    </a:lnTo>
                    <a:lnTo>
                      <a:pt x="953" y="317"/>
                    </a:lnTo>
                    <a:lnTo>
                      <a:pt x="952" y="317"/>
                    </a:lnTo>
                    <a:lnTo>
                      <a:pt x="950" y="316"/>
                    </a:lnTo>
                    <a:lnTo>
                      <a:pt x="949" y="316"/>
                    </a:lnTo>
                    <a:lnTo>
                      <a:pt x="948" y="315"/>
                    </a:lnTo>
                    <a:lnTo>
                      <a:pt x="947" y="315"/>
                    </a:lnTo>
                    <a:lnTo>
                      <a:pt x="947" y="315"/>
                    </a:lnTo>
                    <a:lnTo>
                      <a:pt x="944" y="315"/>
                    </a:lnTo>
                    <a:lnTo>
                      <a:pt x="943" y="313"/>
                    </a:lnTo>
                    <a:lnTo>
                      <a:pt x="941" y="313"/>
                    </a:lnTo>
                    <a:lnTo>
                      <a:pt x="939" y="313"/>
                    </a:lnTo>
                    <a:lnTo>
                      <a:pt x="938" y="312"/>
                    </a:lnTo>
                    <a:lnTo>
                      <a:pt x="936" y="312"/>
                    </a:lnTo>
                    <a:lnTo>
                      <a:pt x="934" y="312"/>
                    </a:lnTo>
                    <a:lnTo>
                      <a:pt x="932" y="311"/>
                    </a:lnTo>
                    <a:lnTo>
                      <a:pt x="930" y="311"/>
                    </a:lnTo>
                    <a:lnTo>
                      <a:pt x="928" y="311"/>
                    </a:lnTo>
                    <a:lnTo>
                      <a:pt x="927" y="311"/>
                    </a:lnTo>
                    <a:lnTo>
                      <a:pt x="1477" y="174"/>
                    </a:lnTo>
                    <a:lnTo>
                      <a:pt x="1477" y="174"/>
                    </a:lnTo>
                    <a:lnTo>
                      <a:pt x="1477" y="174"/>
                    </a:lnTo>
                    <a:close/>
                    <a:moveTo>
                      <a:pt x="901" y="468"/>
                    </a:moveTo>
                    <a:lnTo>
                      <a:pt x="43" y="262"/>
                    </a:lnTo>
                    <a:lnTo>
                      <a:pt x="45" y="103"/>
                    </a:lnTo>
                    <a:lnTo>
                      <a:pt x="901" y="315"/>
                    </a:lnTo>
                    <a:lnTo>
                      <a:pt x="901" y="468"/>
                    </a:lnTo>
                    <a:lnTo>
                      <a:pt x="901" y="468"/>
                    </a:lnTo>
                    <a:lnTo>
                      <a:pt x="901" y="468"/>
                    </a:lnTo>
                    <a:close/>
                  </a:path>
                </a:pathLst>
              </a:custGeom>
              <a:grpFill/>
              <a:ln w="9525">
                <a:noFill/>
                <a:round/>
              </a:ln>
            </p:spPr>
            <p:txBody>
              <a:bodyPr/>
              <a:lstStyle/>
              <a:p>
                <a:pPr defTabSz="607695">
                  <a:defRPr/>
                </a:pPr>
                <a:endParaRPr lang="zh-CN" altLang="en-US" sz="1100" dirty="0">
                  <a:solidFill>
                    <a:prstClr val="black"/>
                  </a:solidFill>
                  <a:latin typeface="Calibri" panose="020F0502020204030204"/>
                  <a:ea typeface="微软雅黑" panose="020B0503020204020204" charset="-122"/>
                </a:endParaRPr>
              </a:p>
            </p:txBody>
          </p:sp>
          <p:sp>
            <p:nvSpPr>
              <p:cNvPr id="378" name="Freeform 23"/>
              <p:cNvSpPr>
                <a:spLocks noEditPoints="1"/>
              </p:cNvSpPr>
              <p:nvPr/>
            </p:nvSpPr>
            <p:spPr bwMode="auto">
              <a:xfrm>
                <a:off x="2686050" y="1466850"/>
                <a:ext cx="741363" cy="287338"/>
              </a:xfrm>
              <a:custGeom>
                <a:avLst/>
                <a:gdLst/>
                <a:ahLst/>
                <a:cxnLst>
                  <a:cxn ang="0">
                    <a:pos x="16" y="3"/>
                  </a:cxn>
                  <a:cxn ang="0">
                    <a:pos x="20" y="7"/>
                  </a:cxn>
                  <a:cxn ang="0">
                    <a:pos x="20" y="12"/>
                  </a:cxn>
                  <a:cxn ang="0">
                    <a:pos x="18" y="16"/>
                  </a:cxn>
                  <a:cxn ang="0">
                    <a:pos x="6" y="14"/>
                  </a:cxn>
                  <a:cxn ang="0">
                    <a:pos x="2" y="12"/>
                  </a:cxn>
                  <a:cxn ang="0">
                    <a:pos x="0" y="7"/>
                  </a:cxn>
                  <a:cxn ang="0">
                    <a:pos x="1" y="3"/>
                  </a:cxn>
                  <a:cxn ang="0">
                    <a:pos x="4" y="0"/>
                  </a:cxn>
                  <a:cxn ang="0">
                    <a:pos x="836" y="220"/>
                  </a:cxn>
                  <a:cxn ang="0">
                    <a:pos x="876" y="268"/>
                  </a:cxn>
                  <a:cxn ang="0">
                    <a:pos x="876" y="312"/>
                  </a:cxn>
                  <a:cxn ang="0">
                    <a:pos x="836" y="301"/>
                  </a:cxn>
                  <a:cxn ang="0">
                    <a:pos x="836" y="257"/>
                  </a:cxn>
                  <a:cxn ang="0">
                    <a:pos x="836" y="220"/>
                  </a:cxn>
                  <a:cxn ang="0">
                    <a:pos x="195" y="105"/>
                  </a:cxn>
                  <a:cxn ang="0">
                    <a:pos x="195" y="132"/>
                  </a:cxn>
                  <a:cxn ang="0">
                    <a:pos x="195" y="159"/>
                  </a:cxn>
                  <a:cxn ang="0">
                    <a:pos x="550" y="246"/>
                  </a:cxn>
                  <a:cxn ang="0">
                    <a:pos x="550" y="219"/>
                  </a:cxn>
                  <a:cxn ang="0">
                    <a:pos x="550" y="191"/>
                  </a:cxn>
                  <a:cxn ang="0">
                    <a:pos x="550" y="163"/>
                  </a:cxn>
                  <a:cxn ang="0">
                    <a:pos x="821" y="313"/>
                  </a:cxn>
                  <a:cxn ang="0">
                    <a:pos x="821" y="286"/>
                  </a:cxn>
                  <a:cxn ang="0">
                    <a:pos x="821" y="259"/>
                  </a:cxn>
                  <a:cxn ang="0">
                    <a:pos x="821" y="231"/>
                  </a:cxn>
                  <a:cxn ang="0">
                    <a:pos x="929" y="349"/>
                  </a:cxn>
                  <a:cxn ang="0">
                    <a:pos x="932" y="353"/>
                  </a:cxn>
                  <a:cxn ang="0">
                    <a:pos x="933" y="358"/>
                  </a:cxn>
                  <a:cxn ang="0">
                    <a:pos x="931" y="362"/>
                  </a:cxn>
                  <a:cxn ang="0">
                    <a:pos x="927" y="362"/>
                  </a:cxn>
                  <a:cxn ang="0">
                    <a:pos x="915" y="358"/>
                  </a:cxn>
                  <a:cxn ang="0">
                    <a:pos x="912" y="354"/>
                  </a:cxn>
                  <a:cxn ang="0">
                    <a:pos x="912" y="350"/>
                  </a:cxn>
                  <a:cxn ang="0">
                    <a:pos x="916" y="347"/>
                  </a:cxn>
                  <a:cxn ang="0">
                    <a:pos x="919" y="347"/>
                  </a:cxn>
                  <a:cxn ang="0">
                    <a:pos x="929" y="226"/>
                  </a:cxn>
                  <a:cxn ang="0">
                    <a:pos x="933" y="230"/>
                  </a:cxn>
                  <a:cxn ang="0">
                    <a:pos x="933" y="235"/>
                  </a:cxn>
                  <a:cxn ang="0">
                    <a:pos x="931" y="238"/>
                  </a:cxn>
                  <a:cxn ang="0">
                    <a:pos x="919" y="237"/>
                  </a:cxn>
                  <a:cxn ang="0">
                    <a:pos x="915" y="234"/>
                  </a:cxn>
                  <a:cxn ang="0">
                    <a:pos x="912" y="230"/>
                  </a:cxn>
                  <a:cxn ang="0">
                    <a:pos x="914" y="225"/>
                  </a:cxn>
                  <a:cxn ang="0">
                    <a:pos x="916" y="222"/>
                  </a:cxn>
                  <a:cxn ang="0">
                    <a:pos x="6" y="124"/>
                  </a:cxn>
                  <a:cxn ang="0">
                    <a:pos x="18" y="127"/>
                  </a:cxn>
                  <a:cxn ang="0">
                    <a:pos x="20" y="132"/>
                  </a:cxn>
                  <a:cxn ang="0">
                    <a:pos x="20" y="136"/>
                  </a:cxn>
                  <a:cxn ang="0">
                    <a:pos x="16" y="138"/>
                  </a:cxn>
                  <a:cxn ang="0">
                    <a:pos x="6" y="137"/>
                  </a:cxn>
                  <a:cxn ang="0">
                    <a:pos x="2" y="135"/>
                  </a:cxn>
                  <a:cxn ang="0">
                    <a:pos x="0" y="129"/>
                  </a:cxn>
                  <a:cxn ang="0">
                    <a:pos x="1" y="125"/>
                  </a:cxn>
                  <a:cxn ang="0">
                    <a:pos x="5" y="124"/>
                  </a:cxn>
                </a:cxnLst>
                <a:rect l="0" t="0" r="r" b="b"/>
                <a:pathLst>
                  <a:path w="933" h="362">
                    <a:moveTo>
                      <a:pt x="6" y="0"/>
                    </a:moveTo>
                    <a:lnTo>
                      <a:pt x="14" y="1"/>
                    </a:lnTo>
                    <a:lnTo>
                      <a:pt x="14" y="1"/>
                    </a:lnTo>
                    <a:lnTo>
                      <a:pt x="15" y="1"/>
                    </a:lnTo>
                    <a:lnTo>
                      <a:pt x="15" y="3"/>
                    </a:lnTo>
                    <a:lnTo>
                      <a:pt x="16" y="3"/>
                    </a:lnTo>
                    <a:lnTo>
                      <a:pt x="16" y="3"/>
                    </a:lnTo>
                    <a:lnTo>
                      <a:pt x="18" y="4"/>
                    </a:lnTo>
                    <a:lnTo>
                      <a:pt x="18" y="4"/>
                    </a:lnTo>
                    <a:lnTo>
                      <a:pt x="18" y="5"/>
                    </a:lnTo>
                    <a:lnTo>
                      <a:pt x="19" y="5"/>
                    </a:lnTo>
                    <a:lnTo>
                      <a:pt x="19" y="7"/>
                    </a:lnTo>
                    <a:lnTo>
                      <a:pt x="19" y="7"/>
                    </a:lnTo>
                    <a:lnTo>
                      <a:pt x="20" y="7"/>
                    </a:lnTo>
                    <a:lnTo>
                      <a:pt x="20" y="8"/>
                    </a:lnTo>
                    <a:lnTo>
                      <a:pt x="20" y="9"/>
                    </a:lnTo>
                    <a:lnTo>
                      <a:pt x="20" y="9"/>
                    </a:lnTo>
                    <a:lnTo>
                      <a:pt x="20" y="10"/>
                    </a:lnTo>
                    <a:lnTo>
                      <a:pt x="20" y="10"/>
                    </a:lnTo>
                    <a:lnTo>
                      <a:pt x="20" y="12"/>
                    </a:lnTo>
                    <a:lnTo>
                      <a:pt x="20" y="12"/>
                    </a:lnTo>
                    <a:lnTo>
                      <a:pt x="20" y="13"/>
                    </a:lnTo>
                    <a:lnTo>
                      <a:pt x="19" y="13"/>
                    </a:lnTo>
                    <a:lnTo>
                      <a:pt x="19" y="14"/>
                    </a:lnTo>
                    <a:lnTo>
                      <a:pt x="19" y="14"/>
                    </a:lnTo>
                    <a:lnTo>
                      <a:pt x="18" y="14"/>
                    </a:lnTo>
                    <a:lnTo>
                      <a:pt x="18" y="14"/>
                    </a:lnTo>
                    <a:lnTo>
                      <a:pt x="18" y="16"/>
                    </a:lnTo>
                    <a:lnTo>
                      <a:pt x="16" y="16"/>
                    </a:lnTo>
                    <a:lnTo>
                      <a:pt x="16" y="16"/>
                    </a:lnTo>
                    <a:lnTo>
                      <a:pt x="15" y="16"/>
                    </a:lnTo>
                    <a:lnTo>
                      <a:pt x="15" y="16"/>
                    </a:lnTo>
                    <a:lnTo>
                      <a:pt x="14" y="16"/>
                    </a:lnTo>
                    <a:lnTo>
                      <a:pt x="14" y="16"/>
                    </a:lnTo>
                    <a:lnTo>
                      <a:pt x="6" y="14"/>
                    </a:lnTo>
                    <a:lnTo>
                      <a:pt x="6" y="14"/>
                    </a:lnTo>
                    <a:lnTo>
                      <a:pt x="5" y="13"/>
                    </a:lnTo>
                    <a:lnTo>
                      <a:pt x="5" y="13"/>
                    </a:lnTo>
                    <a:lnTo>
                      <a:pt x="4" y="13"/>
                    </a:lnTo>
                    <a:lnTo>
                      <a:pt x="4" y="13"/>
                    </a:lnTo>
                    <a:lnTo>
                      <a:pt x="2" y="12"/>
                    </a:lnTo>
                    <a:lnTo>
                      <a:pt x="2" y="12"/>
                    </a:lnTo>
                    <a:lnTo>
                      <a:pt x="2" y="10"/>
                    </a:lnTo>
                    <a:lnTo>
                      <a:pt x="1" y="10"/>
                    </a:lnTo>
                    <a:lnTo>
                      <a:pt x="1" y="10"/>
                    </a:lnTo>
                    <a:lnTo>
                      <a:pt x="1" y="9"/>
                    </a:lnTo>
                    <a:lnTo>
                      <a:pt x="0" y="8"/>
                    </a:lnTo>
                    <a:lnTo>
                      <a:pt x="0" y="8"/>
                    </a:lnTo>
                    <a:lnTo>
                      <a:pt x="0" y="7"/>
                    </a:lnTo>
                    <a:lnTo>
                      <a:pt x="0" y="7"/>
                    </a:lnTo>
                    <a:lnTo>
                      <a:pt x="0" y="5"/>
                    </a:lnTo>
                    <a:lnTo>
                      <a:pt x="0" y="5"/>
                    </a:lnTo>
                    <a:lnTo>
                      <a:pt x="0" y="4"/>
                    </a:lnTo>
                    <a:lnTo>
                      <a:pt x="0" y="4"/>
                    </a:lnTo>
                    <a:lnTo>
                      <a:pt x="0" y="3"/>
                    </a:lnTo>
                    <a:lnTo>
                      <a:pt x="1" y="3"/>
                    </a:lnTo>
                    <a:lnTo>
                      <a:pt x="1" y="1"/>
                    </a:lnTo>
                    <a:lnTo>
                      <a:pt x="1" y="1"/>
                    </a:lnTo>
                    <a:lnTo>
                      <a:pt x="2" y="1"/>
                    </a:lnTo>
                    <a:lnTo>
                      <a:pt x="2" y="0"/>
                    </a:lnTo>
                    <a:lnTo>
                      <a:pt x="2" y="0"/>
                    </a:lnTo>
                    <a:lnTo>
                      <a:pt x="4" y="0"/>
                    </a:lnTo>
                    <a:lnTo>
                      <a:pt x="4" y="0"/>
                    </a:lnTo>
                    <a:lnTo>
                      <a:pt x="5" y="0"/>
                    </a:lnTo>
                    <a:lnTo>
                      <a:pt x="5" y="0"/>
                    </a:lnTo>
                    <a:lnTo>
                      <a:pt x="6" y="0"/>
                    </a:lnTo>
                    <a:lnTo>
                      <a:pt x="6" y="0"/>
                    </a:lnTo>
                    <a:lnTo>
                      <a:pt x="6" y="0"/>
                    </a:lnTo>
                    <a:lnTo>
                      <a:pt x="6" y="0"/>
                    </a:lnTo>
                    <a:close/>
                    <a:moveTo>
                      <a:pt x="836" y="220"/>
                    </a:moveTo>
                    <a:lnTo>
                      <a:pt x="876" y="230"/>
                    </a:lnTo>
                    <a:lnTo>
                      <a:pt x="876" y="237"/>
                    </a:lnTo>
                    <a:lnTo>
                      <a:pt x="876" y="243"/>
                    </a:lnTo>
                    <a:lnTo>
                      <a:pt x="876" y="248"/>
                    </a:lnTo>
                    <a:lnTo>
                      <a:pt x="876" y="255"/>
                    </a:lnTo>
                    <a:lnTo>
                      <a:pt x="876" y="261"/>
                    </a:lnTo>
                    <a:lnTo>
                      <a:pt x="876" y="268"/>
                    </a:lnTo>
                    <a:lnTo>
                      <a:pt x="876" y="274"/>
                    </a:lnTo>
                    <a:lnTo>
                      <a:pt x="876" y="281"/>
                    </a:lnTo>
                    <a:lnTo>
                      <a:pt x="876" y="287"/>
                    </a:lnTo>
                    <a:lnTo>
                      <a:pt x="876" y="292"/>
                    </a:lnTo>
                    <a:lnTo>
                      <a:pt x="876" y="299"/>
                    </a:lnTo>
                    <a:lnTo>
                      <a:pt x="876" y="305"/>
                    </a:lnTo>
                    <a:lnTo>
                      <a:pt x="876" y="312"/>
                    </a:lnTo>
                    <a:lnTo>
                      <a:pt x="876" y="318"/>
                    </a:lnTo>
                    <a:lnTo>
                      <a:pt x="876" y="325"/>
                    </a:lnTo>
                    <a:lnTo>
                      <a:pt x="876" y="330"/>
                    </a:lnTo>
                    <a:lnTo>
                      <a:pt x="836" y="321"/>
                    </a:lnTo>
                    <a:lnTo>
                      <a:pt x="836" y="314"/>
                    </a:lnTo>
                    <a:lnTo>
                      <a:pt x="836" y="308"/>
                    </a:lnTo>
                    <a:lnTo>
                      <a:pt x="836" y="301"/>
                    </a:lnTo>
                    <a:lnTo>
                      <a:pt x="836" y="295"/>
                    </a:lnTo>
                    <a:lnTo>
                      <a:pt x="836" y="290"/>
                    </a:lnTo>
                    <a:lnTo>
                      <a:pt x="836" y="283"/>
                    </a:lnTo>
                    <a:lnTo>
                      <a:pt x="836" y="277"/>
                    </a:lnTo>
                    <a:lnTo>
                      <a:pt x="836" y="270"/>
                    </a:lnTo>
                    <a:lnTo>
                      <a:pt x="836" y="264"/>
                    </a:lnTo>
                    <a:lnTo>
                      <a:pt x="836" y="257"/>
                    </a:lnTo>
                    <a:lnTo>
                      <a:pt x="836" y="252"/>
                    </a:lnTo>
                    <a:lnTo>
                      <a:pt x="836" y="246"/>
                    </a:lnTo>
                    <a:lnTo>
                      <a:pt x="836" y="239"/>
                    </a:lnTo>
                    <a:lnTo>
                      <a:pt x="836" y="233"/>
                    </a:lnTo>
                    <a:lnTo>
                      <a:pt x="836" y="226"/>
                    </a:lnTo>
                    <a:lnTo>
                      <a:pt x="836" y="220"/>
                    </a:lnTo>
                    <a:lnTo>
                      <a:pt x="836" y="220"/>
                    </a:lnTo>
                    <a:lnTo>
                      <a:pt x="836" y="220"/>
                    </a:lnTo>
                    <a:close/>
                    <a:moveTo>
                      <a:pt x="195" y="105"/>
                    </a:moveTo>
                    <a:lnTo>
                      <a:pt x="55" y="71"/>
                    </a:lnTo>
                    <a:lnTo>
                      <a:pt x="55" y="23"/>
                    </a:lnTo>
                    <a:lnTo>
                      <a:pt x="195" y="58"/>
                    </a:lnTo>
                    <a:lnTo>
                      <a:pt x="195" y="105"/>
                    </a:lnTo>
                    <a:lnTo>
                      <a:pt x="195" y="105"/>
                    </a:lnTo>
                    <a:lnTo>
                      <a:pt x="195" y="105"/>
                    </a:lnTo>
                    <a:close/>
                    <a:moveTo>
                      <a:pt x="195" y="132"/>
                    </a:moveTo>
                    <a:lnTo>
                      <a:pt x="55" y="98"/>
                    </a:lnTo>
                    <a:lnTo>
                      <a:pt x="55" y="82"/>
                    </a:lnTo>
                    <a:lnTo>
                      <a:pt x="195" y="116"/>
                    </a:lnTo>
                    <a:lnTo>
                      <a:pt x="195" y="132"/>
                    </a:lnTo>
                    <a:lnTo>
                      <a:pt x="195" y="132"/>
                    </a:lnTo>
                    <a:lnTo>
                      <a:pt x="195" y="132"/>
                    </a:lnTo>
                    <a:close/>
                    <a:moveTo>
                      <a:pt x="195" y="159"/>
                    </a:moveTo>
                    <a:lnTo>
                      <a:pt x="55" y="125"/>
                    </a:lnTo>
                    <a:lnTo>
                      <a:pt x="55" y="107"/>
                    </a:lnTo>
                    <a:lnTo>
                      <a:pt x="195" y="142"/>
                    </a:lnTo>
                    <a:lnTo>
                      <a:pt x="195" y="159"/>
                    </a:lnTo>
                    <a:lnTo>
                      <a:pt x="195" y="159"/>
                    </a:lnTo>
                    <a:lnTo>
                      <a:pt x="195" y="159"/>
                    </a:lnTo>
                    <a:close/>
                    <a:moveTo>
                      <a:pt x="550" y="246"/>
                    </a:moveTo>
                    <a:lnTo>
                      <a:pt x="218" y="164"/>
                    </a:lnTo>
                    <a:lnTo>
                      <a:pt x="218" y="147"/>
                    </a:lnTo>
                    <a:lnTo>
                      <a:pt x="550" y="230"/>
                    </a:lnTo>
                    <a:lnTo>
                      <a:pt x="550" y="246"/>
                    </a:lnTo>
                    <a:lnTo>
                      <a:pt x="550" y="246"/>
                    </a:lnTo>
                    <a:lnTo>
                      <a:pt x="550" y="246"/>
                    </a:lnTo>
                    <a:close/>
                    <a:moveTo>
                      <a:pt x="550" y="219"/>
                    </a:moveTo>
                    <a:lnTo>
                      <a:pt x="218" y="137"/>
                    </a:lnTo>
                    <a:lnTo>
                      <a:pt x="218" y="120"/>
                    </a:lnTo>
                    <a:lnTo>
                      <a:pt x="550" y="203"/>
                    </a:lnTo>
                    <a:lnTo>
                      <a:pt x="550" y="219"/>
                    </a:lnTo>
                    <a:lnTo>
                      <a:pt x="550" y="219"/>
                    </a:lnTo>
                    <a:lnTo>
                      <a:pt x="550" y="219"/>
                    </a:lnTo>
                    <a:close/>
                    <a:moveTo>
                      <a:pt x="550" y="191"/>
                    </a:moveTo>
                    <a:lnTo>
                      <a:pt x="218" y="109"/>
                    </a:lnTo>
                    <a:lnTo>
                      <a:pt x="218" y="92"/>
                    </a:lnTo>
                    <a:lnTo>
                      <a:pt x="550" y="176"/>
                    </a:lnTo>
                    <a:lnTo>
                      <a:pt x="550" y="191"/>
                    </a:lnTo>
                    <a:lnTo>
                      <a:pt x="550" y="191"/>
                    </a:lnTo>
                    <a:lnTo>
                      <a:pt x="550" y="191"/>
                    </a:lnTo>
                    <a:close/>
                    <a:moveTo>
                      <a:pt x="550" y="163"/>
                    </a:moveTo>
                    <a:lnTo>
                      <a:pt x="218" y="83"/>
                    </a:lnTo>
                    <a:lnTo>
                      <a:pt x="218" y="66"/>
                    </a:lnTo>
                    <a:lnTo>
                      <a:pt x="550" y="149"/>
                    </a:lnTo>
                    <a:lnTo>
                      <a:pt x="550" y="163"/>
                    </a:lnTo>
                    <a:lnTo>
                      <a:pt x="550" y="163"/>
                    </a:lnTo>
                    <a:lnTo>
                      <a:pt x="550" y="163"/>
                    </a:lnTo>
                    <a:close/>
                    <a:moveTo>
                      <a:pt x="821" y="313"/>
                    </a:moveTo>
                    <a:lnTo>
                      <a:pt x="570" y="252"/>
                    </a:lnTo>
                    <a:lnTo>
                      <a:pt x="570" y="235"/>
                    </a:lnTo>
                    <a:lnTo>
                      <a:pt x="821" y="297"/>
                    </a:lnTo>
                    <a:lnTo>
                      <a:pt x="821" y="313"/>
                    </a:lnTo>
                    <a:lnTo>
                      <a:pt x="821" y="313"/>
                    </a:lnTo>
                    <a:lnTo>
                      <a:pt x="821" y="313"/>
                    </a:lnTo>
                    <a:close/>
                    <a:moveTo>
                      <a:pt x="821" y="286"/>
                    </a:moveTo>
                    <a:lnTo>
                      <a:pt x="570" y="225"/>
                    </a:lnTo>
                    <a:lnTo>
                      <a:pt x="570" y="208"/>
                    </a:lnTo>
                    <a:lnTo>
                      <a:pt x="821" y="270"/>
                    </a:lnTo>
                    <a:lnTo>
                      <a:pt x="821" y="286"/>
                    </a:lnTo>
                    <a:lnTo>
                      <a:pt x="821" y="286"/>
                    </a:lnTo>
                    <a:lnTo>
                      <a:pt x="821" y="286"/>
                    </a:lnTo>
                    <a:close/>
                    <a:moveTo>
                      <a:pt x="821" y="259"/>
                    </a:moveTo>
                    <a:lnTo>
                      <a:pt x="570" y="198"/>
                    </a:lnTo>
                    <a:lnTo>
                      <a:pt x="570" y="181"/>
                    </a:lnTo>
                    <a:lnTo>
                      <a:pt x="821" y="243"/>
                    </a:lnTo>
                    <a:lnTo>
                      <a:pt x="821" y="259"/>
                    </a:lnTo>
                    <a:lnTo>
                      <a:pt x="821" y="259"/>
                    </a:lnTo>
                    <a:lnTo>
                      <a:pt x="821" y="259"/>
                    </a:lnTo>
                    <a:close/>
                    <a:moveTo>
                      <a:pt x="821" y="231"/>
                    </a:moveTo>
                    <a:lnTo>
                      <a:pt x="570" y="171"/>
                    </a:lnTo>
                    <a:lnTo>
                      <a:pt x="570" y="154"/>
                    </a:lnTo>
                    <a:lnTo>
                      <a:pt x="821" y="216"/>
                    </a:lnTo>
                    <a:lnTo>
                      <a:pt x="821" y="231"/>
                    </a:lnTo>
                    <a:lnTo>
                      <a:pt x="821" y="231"/>
                    </a:lnTo>
                    <a:lnTo>
                      <a:pt x="821" y="231"/>
                    </a:lnTo>
                    <a:close/>
                    <a:moveTo>
                      <a:pt x="919" y="347"/>
                    </a:moveTo>
                    <a:lnTo>
                      <a:pt x="927" y="348"/>
                    </a:lnTo>
                    <a:lnTo>
                      <a:pt x="927" y="349"/>
                    </a:lnTo>
                    <a:lnTo>
                      <a:pt x="928" y="349"/>
                    </a:lnTo>
                    <a:lnTo>
                      <a:pt x="928" y="349"/>
                    </a:lnTo>
                    <a:lnTo>
                      <a:pt x="929" y="349"/>
                    </a:lnTo>
                    <a:lnTo>
                      <a:pt x="929" y="350"/>
                    </a:lnTo>
                    <a:lnTo>
                      <a:pt x="931" y="350"/>
                    </a:lnTo>
                    <a:lnTo>
                      <a:pt x="931" y="350"/>
                    </a:lnTo>
                    <a:lnTo>
                      <a:pt x="931" y="352"/>
                    </a:lnTo>
                    <a:lnTo>
                      <a:pt x="932" y="352"/>
                    </a:lnTo>
                    <a:lnTo>
                      <a:pt x="932" y="353"/>
                    </a:lnTo>
                    <a:lnTo>
                      <a:pt x="932" y="353"/>
                    </a:lnTo>
                    <a:lnTo>
                      <a:pt x="933" y="354"/>
                    </a:lnTo>
                    <a:lnTo>
                      <a:pt x="933" y="354"/>
                    </a:lnTo>
                    <a:lnTo>
                      <a:pt x="933" y="356"/>
                    </a:lnTo>
                    <a:lnTo>
                      <a:pt x="933" y="356"/>
                    </a:lnTo>
                    <a:lnTo>
                      <a:pt x="933" y="357"/>
                    </a:lnTo>
                    <a:lnTo>
                      <a:pt x="933" y="358"/>
                    </a:lnTo>
                    <a:lnTo>
                      <a:pt x="933" y="358"/>
                    </a:lnTo>
                    <a:lnTo>
                      <a:pt x="933" y="358"/>
                    </a:lnTo>
                    <a:lnTo>
                      <a:pt x="933" y="359"/>
                    </a:lnTo>
                    <a:lnTo>
                      <a:pt x="932" y="359"/>
                    </a:lnTo>
                    <a:lnTo>
                      <a:pt x="932" y="361"/>
                    </a:lnTo>
                    <a:lnTo>
                      <a:pt x="932" y="361"/>
                    </a:lnTo>
                    <a:lnTo>
                      <a:pt x="931" y="361"/>
                    </a:lnTo>
                    <a:lnTo>
                      <a:pt x="931" y="362"/>
                    </a:lnTo>
                    <a:lnTo>
                      <a:pt x="931" y="362"/>
                    </a:lnTo>
                    <a:lnTo>
                      <a:pt x="929" y="362"/>
                    </a:lnTo>
                    <a:lnTo>
                      <a:pt x="929" y="362"/>
                    </a:lnTo>
                    <a:lnTo>
                      <a:pt x="928" y="362"/>
                    </a:lnTo>
                    <a:lnTo>
                      <a:pt x="928" y="362"/>
                    </a:lnTo>
                    <a:lnTo>
                      <a:pt x="927" y="362"/>
                    </a:lnTo>
                    <a:lnTo>
                      <a:pt x="927" y="362"/>
                    </a:lnTo>
                    <a:lnTo>
                      <a:pt x="919" y="361"/>
                    </a:lnTo>
                    <a:lnTo>
                      <a:pt x="919" y="361"/>
                    </a:lnTo>
                    <a:lnTo>
                      <a:pt x="918" y="361"/>
                    </a:lnTo>
                    <a:lnTo>
                      <a:pt x="918" y="359"/>
                    </a:lnTo>
                    <a:lnTo>
                      <a:pt x="916" y="359"/>
                    </a:lnTo>
                    <a:lnTo>
                      <a:pt x="916" y="359"/>
                    </a:lnTo>
                    <a:lnTo>
                      <a:pt x="915" y="358"/>
                    </a:lnTo>
                    <a:lnTo>
                      <a:pt x="915" y="358"/>
                    </a:lnTo>
                    <a:lnTo>
                      <a:pt x="915" y="358"/>
                    </a:lnTo>
                    <a:lnTo>
                      <a:pt x="914" y="357"/>
                    </a:lnTo>
                    <a:lnTo>
                      <a:pt x="914" y="357"/>
                    </a:lnTo>
                    <a:lnTo>
                      <a:pt x="914" y="356"/>
                    </a:lnTo>
                    <a:lnTo>
                      <a:pt x="912" y="356"/>
                    </a:lnTo>
                    <a:lnTo>
                      <a:pt x="912" y="354"/>
                    </a:lnTo>
                    <a:lnTo>
                      <a:pt x="912" y="354"/>
                    </a:lnTo>
                    <a:lnTo>
                      <a:pt x="912" y="353"/>
                    </a:lnTo>
                    <a:lnTo>
                      <a:pt x="912" y="353"/>
                    </a:lnTo>
                    <a:lnTo>
                      <a:pt x="912" y="352"/>
                    </a:lnTo>
                    <a:lnTo>
                      <a:pt x="912" y="350"/>
                    </a:lnTo>
                    <a:lnTo>
                      <a:pt x="912" y="350"/>
                    </a:lnTo>
                    <a:lnTo>
                      <a:pt x="912" y="350"/>
                    </a:lnTo>
                    <a:lnTo>
                      <a:pt x="914" y="349"/>
                    </a:lnTo>
                    <a:lnTo>
                      <a:pt x="914" y="349"/>
                    </a:lnTo>
                    <a:lnTo>
                      <a:pt x="914" y="348"/>
                    </a:lnTo>
                    <a:lnTo>
                      <a:pt x="915" y="348"/>
                    </a:lnTo>
                    <a:lnTo>
                      <a:pt x="915" y="348"/>
                    </a:lnTo>
                    <a:lnTo>
                      <a:pt x="915" y="348"/>
                    </a:lnTo>
                    <a:lnTo>
                      <a:pt x="916" y="347"/>
                    </a:lnTo>
                    <a:lnTo>
                      <a:pt x="916" y="347"/>
                    </a:lnTo>
                    <a:lnTo>
                      <a:pt x="918" y="347"/>
                    </a:lnTo>
                    <a:lnTo>
                      <a:pt x="918" y="347"/>
                    </a:lnTo>
                    <a:lnTo>
                      <a:pt x="919" y="347"/>
                    </a:lnTo>
                    <a:lnTo>
                      <a:pt x="919" y="347"/>
                    </a:lnTo>
                    <a:lnTo>
                      <a:pt x="919" y="347"/>
                    </a:lnTo>
                    <a:lnTo>
                      <a:pt x="919" y="347"/>
                    </a:lnTo>
                    <a:close/>
                    <a:moveTo>
                      <a:pt x="919" y="222"/>
                    </a:moveTo>
                    <a:lnTo>
                      <a:pt x="927" y="225"/>
                    </a:lnTo>
                    <a:lnTo>
                      <a:pt x="927" y="225"/>
                    </a:lnTo>
                    <a:lnTo>
                      <a:pt x="928" y="225"/>
                    </a:lnTo>
                    <a:lnTo>
                      <a:pt x="928" y="225"/>
                    </a:lnTo>
                    <a:lnTo>
                      <a:pt x="929" y="226"/>
                    </a:lnTo>
                    <a:lnTo>
                      <a:pt x="929" y="226"/>
                    </a:lnTo>
                    <a:lnTo>
                      <a:pt x="931" y="226"/>
                    </a:lnTo>
                    <a:lnTo>
                      <a:pt x="931" y="228"/>
                    </a:lnTo>
                    <a:lnTo>
                      <a:pt x="931" y="228"/>
                    </a:lnTo>
                    <a:lnTo>
                      <a:pt x="932" y="228"/>
                    </a:lnTo>
                    <a:lnTo>
                      <a:pt x="932" y="229"/>
                    </a:lnTo>
                    <a:lnTo>
                      <a:pt x="932" y="230"/>
                    </a:lnTo>
                    <a:lnTo>
                      <a:pt x="933" y="230"/>
                    </a:lnTo>
                    <a:lnTo>
                      <a:pt x="933" y="231"/>
                    </a:lnTo>
                    <a:lnTo>
                      <a:pt x="933" y="231"/>
                    </a:lnTo>
                    <a:lnTo>
                      <a:pt x="933" y="233"/>
                    </a:lnTo>
                    <a:lnTo>
                      <a:pt x="933" y="233"/>
                    </a:lnTo>
                    <a:lnTo>
                      <a:pt x="933" y="234"/>
                    </a:lnTo>
                    <a:lnTo>
                      <a:pt x="933" y="234"/>
                    </a:lnTo>
                    <a:lnTo>
                      <a:pt x="933" y="235"/>
                    </a:lnTo>
                    <a:lnTo>
                      <a:pt x="933" y="235"/>
                    </a:lnTo>
                    <a:lnTo>
                      <a:pt x="932" y="237"/>
                    </a:lnTo>
                    <a:lnTo>
                      <a:pt x="932" y="237"/>
                    </a:lnTo>
                    <a:lnTo>
                      <a:pt x="932" y="237"/>
                    </a:lnTo>
                    <a:lnTo>
                      <a:pt x="931" y="238"/>
                    </a:lnTo>
                    <a:lnTo>
                      <a:pt x="931" y="238"/>
                    </a:lnTo>
                    <a:lnTo>
                      <a:pt x="931" y="238"/>
                    </a:lnTo>
                    <a:lnTo>
                      <a:pt x="929" y="238"/>
                    </a:lnTo>
                    <a:lnTo>
                      <a:pt x="929" y="239"/>
                    </a:lnTo>
                    <a:lnTo>
                      <a:pt x="928" y="239"/>
                    </a:lnTo>
                    <a:lnTo>
                      <a:pt x="928" y="239"/>
                    </a:lnTo>
                    <a:lnTo>
                      <a:pt x="927" y="239"/>
                    </a:lnTo>
                    <a:lnTo>
                      <a:pt x="927" y="239"/>
                    </a:lnTo>
                    <a:lnTo>
                      <a:pt x="919" y="237"/>
                    </a:lnTo>
                    <a:lnTo>
                      <a:pt x="919" y="237"/>
                    </a:lnTo>
                    <a:lnTo>
                      <a:pt x="918" y="237"/>
                    </a:lnTo>
                    <a:lnTo>
                      <a:pt x="918" y="237"/>
                    </a:lnTo>
                    <a:lnTo>
                      <a:pt x="916" y="235"/>
                    </a:lnTo>
                    <a:lnTo>
                      <a:pt x="916" y="235"/>
                    </a:lnTo>
                    <a:lnTo>
                      <a:pt x="915" y="235"/>
                    </a:lnTo>
                    <a:lnTo>
                      <a:pt x="915" y="234"/>
                    </a:lnTo>
                    <a:lnTo>
                      <a:pt x="915" y="234"/>
                    </a:lnTo>
                    <a:lnTo>
                      <a:pt x="914" y="234"/>
                    </a:lnTo>
                    <a:lnTo>
                      <a:pt x="914" y="233"/>
                    </a:lnTo>
                    <a:lnTo>
                      <a:pt x="914" y="231"/>
                    </a:lnTo>
                    <a:lnTo>
                      <a:pt x="912" y="231"/>
                    </a:lnTo>
                    <a:lnTo>
                      <a:pt x="912" y="231"/>
                    </a:lnTo>
                    <a:lnTo>
                      <a:pt x="912" y="230"/>
                    </a:lnTo>
                    <a:lnTo>
                      <a:pt x="912" y="229"/>
                    </a:lnTo>
                    <a:lnTo>
                      <a:pt x="912" y="229"/>
                    </a:lnTo>
                    <a:lnTo>
                      <a:pt x="912" y="228"/>
                    </a:lnTo>
                    <a:lnTo>
                      <a:pt x="912" y="228"/>
                    </a:lnTo>
                    <a:lnTo>
                      <a:pt x="912" y="226"/>
                    </a:lnTo>
                    <a:lnTo>
                      <a:pt x="912" y="226"/>
                    </a:lnTo>
                    <a:lnTo>
                      <a:pt x="914" y="225"/>
                    </a:lnTo>
                    <a:lnTo>
                      <a:pt x="914" y="225"/>
                    </a:lnTo>
                    <a:lnTo>
                      <a:pt x="914" y="225"/>
                    </a:lnTo>
                    <a:lnTo>
                      <a:pt x="915" y="224"/>
                    </a:lnTo>
                    <a:lnTo>
                      <a:pt x="915" y="224"/>
                    </a:lnTo>
                    <a:lnTo>
                      <a:pt x="915" y="224"/>
                    </a:lnTo>
                    <a:lnTo>
                      <a:pt x="916" y="224"/>
                    </a:lnTo>
                    <a:lnTo>
                      <a:pt x="916" y="222"/>
                    </a:lnTo>
                    <a:lnTo>
                      <a:pt x="918" y="222"/>
                    </a:lnTo>
                    <a:lnTo>
                      <a:pt x="918" y="222"/>
                    </a:lnTo>
                    <a:lnTo>
                      <a:pt x="919" y="222"/>
                    </a:lnTo>
                    <a:lnTo>
                      <a:pt x="919" y="222"/>
                    </a:lnTo>
                    <a:lnTo>
                      <a:pt x="919" y="222"/>
                    </a:lnTo>
                    <a:lnTo>
                      <a:pt x="919" y="222"/>
                    </a:lnTo>
                    <a:close/>
                    <a:moveTo>
                      <a:pt x="6" y="124"/>
                    </a:moveTo>
                    <a:lnTo>
                      <a:pt x="14" y="125"/>
                    </a:lnTo>
                    <a:lnTo>
                      <a:pt x="14" y="125"/>
                    </a:lnTo>
                    <a:lnTo>
                      <a:pt x="15" y="125"/>
                    </a:lnTo>
                    <a:lnTo>
                      <a:pt x="15" y="125"/>
                    </a:lnTo>
                    <a:lnTo>
                      <a:pt x="16" y="127"/>
                    </a:lnTo>
                    <a:lnTo>
                      <a:pt x="16" y="127"/>
                    </a:lnTo>
                    <a:lnTo>
                      <a:pt x="18" y="127"/>
                    </a:lnTo>
                    <a:lnTo>
                      <a:pt x="18" y="128"/>
                    </a:lnTo>
                    <a:lnTo>
                      <a:pt x="18" y="128"/>
                    </a:lnTo>
                    <a:lnTo>
                      <a:pt x="19" y="129"/>
                    </a:lnTo>
                    <a:lnTo>
                      <a:pt x="19" y="129"/>
                    </a:lnTo>
                    <a:lnTo>
                      <a:pt x="19" y="131"/>
                    </a:lnTo>
                    <a:lnTo>
                      <a:pt x="20" y="131"/>
                    </a:lnTo>
                    <a:lnTo>
                      <a:pt x="20" y="132"/>
                    </a:lnTo>
                    <a:lnTo>
                      <a:pt x="20" y="132"/>
                    </a:lnTo>
                    <a:lnTo>
                      <a:pt x="20" y="133"/>
                    </a:lnTo>
                    <a:lnTo>
                      <a:pt x="20" y="133"/>
                    </a:lnTo>
                    <a:lnTo>
                      <a:pt x="20" y="135"/>
                    </a:lnTo>
                    <a:lnTo>
                      <a:pt x="20" y="135"/>
                    </a:lnTo>
                    <a:lnTo>
                      <a:pt x="20" y="136"/>
                    </a:lnTo>
                    <a:lnTo>
                      <a:pt x="20" y="136"/>
                    </a:lnTo>
                    <a:lnTo>
                      <a:pt x="19" y="137"/>
                    </a:lnTo>
                    <a:lnTo>
                      <a:pt x="19" y="137"/>
                    </a:lnTo>
                    <a:lnTo>
                      <a:pt x="19" y="137"/>
                    </a:lnTo>
                    <a:lnTo>
                      <a:pt x="18" y="138"/>
                    </a:lnTo>
                    <a:lnTo>
                      <a:pt x="18" y="138"/>
                    </a:lnTo>
                    <a:lnTo>
                      <a:pt x="18" y="138"/>
                    </a:lnTo>
                    <a:lnTo>
                      <a:pt x="16" y="138"/>
                    </a:lnTo>
                    <a:lnTo>
                      <a:pt x="16" y="140"/>
                    </a:lnTo>
                    <a:lnTo>
                      <a:pt x="15" y="140"/>
                    </a:lnTo>
                    <a:lnTo>
                      <a:pt x="15" y="140"/>
                    </a:lnTo>
                    <a:lnTo>
                      <a:pt x="14" y="140"/>
                    </a:lnTo>
                    <a:lnTo>
                      <a:pt x="14" y="138"/>
                    </a:lnTo>
                    <a:lnTo>
                      <a:pt x="6" y="137"/>
                    </a:lnTo>
                    <a:lnTo>
                      <a:pt x="6" y="137"/>
                    </a:lnTo>
                    <a:lnTo>
                      <a:pt x="5" y="137"/>
                    </a:lnTo>
                    <a:lnTo>
                      <a:pt x="5" y="137"/>
                    </a:lnTo>
                    <a:lnTo>
                      <a:pt x="4" y="137"/>
                    </a:lnTo>
                    <a:lnTo>
                      <a:pt x="4" y="136"/>
                    </a:lnTo>
                    <a:lnTo>
                      <a:pt x="2" y="136"/>
                    </a:lnTo>
                    <a:lnTo>
                      <a:pt x="2" y="135"/>
                    </a:lnTo>
                    <a:lnTo>
                      <a:pt x="2" y="135"/>
                    </a:lnTo>
                    <a:lnTo>
                      <a:pt x="1" y="133"/>
                    </a:lnTo>
                    <a:lnTo>
                      <a:pt x="1" y="133"/>
                    </a:lnTo>
                    <a:lnTo>
                      <a:pt x="1" y="133"/>
                    </a:lnTo>
                    <a:lnTo>
                      <a:pt x="0" y="132"/>
                    </a:lnTo>
                    <a:lnTo>
                      <a:pt x="0" y="132"/>
                    </a:lnTo>
                    <a:lnTo>
                      <a:pt x="0" y="131"/>
                    </a:lnTo>
                    <a:lnTo>
                      <a:pt x="0" y="129"/>
                    </a:lnTo>
                    <a:lnTo>
                      <a:pt x="0" y="129"/>
                    </a:lnTo>
                    <a:lnTo>
                      <a:pt x="0" y="128"/>
                    </a:lnTo>
                    <a:lnTo>
                      <a:pt x="0" y="128"/>
                    </a:lnTo>
                    <a:lnTo>
                      <a:pt x="0" y="127"/>
                    </a:lnTo>
                    <a:lnTo>
                      <a:pt x="0" y="127"/>
                    </a:lnTo>
                    <a:lnTo>
                      <a:pt x="1" y="125"/>
                    </a:lnTo>
                    <a:lnTo>
                      <a:pt x="1" y="125"/>
                    </a:lnTo>
                    <a:lnTo>
                      <a:pt x="1" y="125"/>
                    </a:lnTo>
                    <a:lnTo>
                      <a:pt x="2" y="125"/>
                    </a:lnTo>
                    <a:lnTo>
                      <a:pt x="2" y="124"/>
                    </a:lnTo>
                    <a:lnTo>
                      <a:pt x="2" y="124"/>
                    </a:lnTo>
                    <a:lnTo>
                      <a:pt x="4" y="124"/>
                    </a:lnTo>
                    <a:lnTo>
                      <a:pt x="4" y="124"/>
                    </a:lnTo>
                    <a:lnTo>
                      <a:pt x="5" y="124"/>
                    </a:lnTo>
                    <a:lnTo>
                      <a:pt x="5" y="124"/>
                    </a:lnTo>
                    <a:lnTo>
                      <a:pt x="6" y="124"/>
                    </a:lnTo>
                    <a:lnTo>
                      <a:pt x="6" y="124"/>
                    </a:lnTo>
                    <a:lnTo>
                      <a:pt x="6" y="124"/>
                    </a:lnTo>
                    <a:lnTo>
                      <a:pt x="6" y="124"/>
                    </a:lnTo>
                    <a:close/>
                  </a:path>
                </a:pathLst>
              </a:custGeom>
              <a:grpFill/>
              <a:ln w="9525">
                <a:noFill/>
                <a:round/>
              </a:ln>
            </p:spPr>
            <p:txBody>
              <a:bodyPr/>
              <a:lstStyle/>
              <a:p>
                <a:pPr defTabSz="607695">
                  <a:defRPr/>
                </a:pPr>
                <a:endParaRPr lang="zh-CN" altLang="en-US" sz="1100" dirty="0">
                  <a:solidFill>
                    <a:prstClr val="black"/>
                  </a:solidFill>
                  <a:latin typeface="Calibri" panose="020F0502020204030204"/>
                  <a:ea typeface="微软雅黑" panose="020B0503020204020204" charset="-122"/>
                </a:endParaRPr>
              </a:p>
            </p:txBody>
          </p:sp>
        </p:grpSp>
        <p:grpSp>
          <p:nvGrpSpPr>
            <p:cNvPr id="367" name="组合 297"/>
            <p:cNvGrpSpPr/>
            <p:nvPr/>
          </p:nvGrpSpPr>
          <p:grpSpPr bwMode="auto">
            <a:xfrm>
              <a:off x="7236572" y="4982408"/>
              <a:ext cx="791924" cy="237154"/>
              <a:chOff x="2681288" y="1384300"/>
              <a:chExt cx="1171575" cy="379413"/>
            </a:xfrm>
            <a:solidFill>
              <a:srgbClr val="C00000"/>
            </a:solidFill>
          </p:grpSpPr>
          <p:sp>
            <p:nvSpPr>
              <p:cNvPr id="375" name="Freeform 22"/>
              <p:cNvSpPr>
                <a:spLocks noEditPoints="1"/>
              </p:cNvSpPr>
              <p:nvPr/>
            </p:nvSpPr>
            <p:spPr bwMode="auto">
              <a:xfrm>
                <a:off x="2681288" y="1384300"/>
                <a:ext cx="1171575" cy="379413"/>
              </a:xfrm>
              <a:custGeom>
                <a:avLst/>
                <a:gdLst/>
                <a:ahLst/>
                <a:cxnLst>
                  <a:cxn ang="0">
                    <a:pos x="936" y="479"/>
                  </a:cxn>
                  <a:cxn ang="0">
                    <a:pos x="940" y="480"/>
                  </a:cxn>
                  <a:cxn ang="0">
                    <a:pos x="943" y="480"/>
                  </a:cxn>
                  <a:cxn ang="0">
                    <a:pos x="944" y="480"/>
                  </a:cxn>
                  <a:cxn ang="0">
                    <a:pos x="945" y="479"/>
                  </a:cxn>
                  <a:cxn ang="0">
                    <a:pos x="947" y="475"/>
                  </a:cxn>
                  <a:cxn ang="0">
                    <a:pos x="947" y="463"/>
                  </a:cxn>
                  <a:cxn ang="0">
                    <a:pos x="947" y="445"/>
                  </a:cxn>
                  <a:cxn ang="0">
                    <a:pos x="947" y="414"/>
                  </a:cxn>
                  <a:cxn ang="0">
                    <a:pos x="947" y="382"/>
                  </a:cxn>
                  <a:cxn ang="0">
                    <a:pos x="947" y="353"/>
                  </a:cxn>
                  <a:cxn ang="0">
                    <a:pos x="947" y="336"/>
                  </a:cxn>
                  <a:cxn ang="0">
                    <a:pos x="947" y="334"/>
                  </a:cxn>
                  <a:cxn ang="0">
                    <a:pos x="947" y="331"/>
                  </a:cxn>
                  <a:cxn ang="0">
                    <a:pos x="944" y="327"/>
                  </a:cxn>
                  <a:cxn ang="0">
                    <a:pos x="943" y="325"/>
                  </a:cxn>
                  <a:cxn ang="0">
                    <a:pos x="940" y="324"/>
                  </a:cxn>
                  <a:cxn ang="0">
                    <a:pos x="938" y="322"/>
                  </a:cxn>
                  <a:cxn ang="0">
                    <a:pos x="934" y="322"/>
                  </a:cxn>
                  <a:cxn ang="0">
                    <a:pos x="919" y="318"/>
                  </a:cxn>
                  <a:cxn ang="0">
                    <a:pos x="913" y="317"/>
                  </a:cxn>
                  <a:cxn ang="0">
                    <a:pos x="913" y="317"/>
                  </a:cxn>
                  <a:cxn ang="0">
                    <a:pos x="34" y="101"/>
                  </a:cxn>
                  <a:cxn ang="0">
                    <a:pos x="8" y="93"/>
                  </a:cxn>
                  <a:cxn ang="0">
                    <a:pos x="4" y="93"/>
                  </a:cxn>
                  <a:cxn ang="0">
                    <a:pos x="3" y="93"/>
                  </a:cxn>
                  <a:cxn ang="0">
                    <a:pos x="1" y="95"/>
                  </a:cxn>
                  <a:cxn ang="0">
                    <a:pos x="1" y="96"/>
                  </a:cxn>
                  <a:cxn ang="0">
                    <a:pos x="0" y="99"/>
                  </a:cxn>
                  <a:cxn ang="0">
                    <a:pos x="0" y="110"/>
                  </a:cxn>
                  <a:cxn ang="0">
                    <a:pos x="0" y="128"/>
                  </a:cxn>
                  <a:cxn ang="0">
                    <a:pos x="0" y="159"/>
                  </a:cxn>
                  <a:cxn ang="0">
                    <a:pos x="0" y="192"/>
                  </a:cxn>
                  <a:cxn ang="0">
                    <a:pos x="0" y="221"/>
                  </a:cxn>
                  <a:cxn ang="0">
                    <a:pos x="0" y="237"/>
                  </a:cxn>
                  <a:cxn ang="0">
                    <a:pos x="0" y="240"/>
                  </a:cxn>
                  <a:cxn ang="0">
                    <a:pos x="0" y="242"/>
                  </a:cxn>
                  <a:cxn ang="0">
                    <a:pos x="3" y="247"/>
                  </a:cxn>
                  <a:cxn ang="0">
                    <a:pos x="4" y="249"/>
                  </a:cxn>
                  <a:cxn ang="0">
                    <a:pos x="7" y="250"/>
                  </a:cxn>
                  <a:cxn ang="0">
                    <a:pos x="9" y="251"/>
                  </a:cxn>
                  <a:cxn ang="0">
                    <a:pos x="13" y="252"/>
                  </a:cxn>
                  <a:cxn ang="0">
                    <a:pos x="27" y="255"/>
                  </a:cxn>
                  <a:cxn ang="0">
                    <a:pos x="34" y="256"/>
                  </a:cxn>
                  <a:cxn ang="0">
                    <a:pos x="34" y="256"/>
                  </a:cxn>
                  <a:cxn ang="0">
                    <a:pos x="608" y="0"/>
                  </a:cxn>
                  <a:cxn ang="0">
                    <a:pos x="56" y="95"/>
                  </a:cxn>
                  <a:cxn ang="0">
                    <a:pos x="1477" y="174"/>
                  </a:cxn>
                  <a:cxn ang="0">
                    <a:pos x="958" y="333"/>
                  </a:cxn>
                  <a:cxn ang="0">
                    <a:pos x="958" y="327"/>
                  </a:cxn>
                  <a:cxn ang="0">
                    <a:pos x="957" y="322"/>
                  </a:cxn>
                  <a:cxn ang="0">
                    <a:pos x="956" y="320"/>
                  </a:cxn>
                  <a:cxn ang="0">
                    <a:pos x="953" y="318"/>
                  </a:cxn>
                  <a:cxn ang="0">
                    <a:pos x="950" y="316"/>
                  </a:cxn>
                  <a:cxn ang="0">
                    <a:pos x="947" y="315"/>
                  </a:cxn>
                  <a:cxn ang="0">
                    <a:pos x="943" y="313"/>
                  </a:cxn>
                  <a:cxn ang="0">
                    <a:pos x="938" y="312"/>
                  </a:cxn>
                  <a:cxn ang="0">
                    <a:pos x="932" y="311"/>
                  </a:cxn>
                  <a:cxn ang="0">
                    <a:pos x="927" y="311"/>
                  </a:cxn>
                  <a:cxn ang="0">
                    <a:pos x="1477" y="174"/>
                  </a:cxn>
                  <a:cxn ang="0">
                    <a:pos x="45" y="103"/>
                  </a:cxn>
                  <a:cxn ang="0">
                    <a:pos x="901" y="468"/>
                  </a:cxn>
                </a:cxnLst>
                <a:rect l="0" t="0" r="r" b="b"/>
                <a:pathLst>
                  <a:path w="1477" h="480">
                    <a:moveTo>
                      <a:pt x="913" y="317"/>
                    </a:moveTo>
                    <a:lnTo>
                      <a:pt x="913" y="472"/>
                    </a:lnTo>
                    <a:lnTo>
                      <a:pt x="936" y="479"/>
                    </a:lnTo>
                    <a:lnTo>
                      <a:pt x="938" y="480"/>
                    </a:lnTo>
                    <a:lnTo>
                      <a:pt x="939" y="480"/>
                    </a:lnTo>
                    <a:lnTo>
                      <a:pt x="940" y="480"/>
                    </a:lnTo>
                    <a:lnTo>
                      <a:pt x="941" y="480"/>
                    </a:lnTo>
                    <a:lnTo>
                      <a:pt x="943" y="480"/>
                    </a:lnTo>
                    <a:lnTo>
                      <a:pt x="943" y="480"/>
                    </a:lnTo>
                    <a:lnTo>
                      <a:pt x="944" y="480"/>
                    </a:lnTo>
                    <a:lnTo>
                      <a:pt x="944" y="480"/>
                    </a:lnTo>
                    <a:lnTo>
                      <a:pt x="944" y="480"/>
                    </a:lnTo>
                    <a:lnTo>
                      <a:pt x="944" y="479"/>
                    </a:lnTo>
                    <a:lnTo>
                      <a:pt x="945" y="479"/>
                    </a:lnTo>
                    <a:lnTo>
                      <a:pt x="945" y="479"/>
                    </a:lnTo>
                    <a:lnTo>
                      <a:pt x="945" y="477"/>
                    </a:lnTo>
                    <a:lnTo>
                      <a:pt x="947" y="476"/>
                    </a:lnTo>
                    <a:lnTo>
                      <a:pt x="947" y="475"/>
                    </a:lnTo>
                    <a:lnTo>
                      <a:pt x="947" y="473"/>
                    </a:lnTo>
                    <a:lnTo>
                      <a:pt x="947" y="468"/>
                    </a:lnTo>
                    <a:lnTo>
                      <a:pt x="947" y="463"/>
                    </a:lnTo>
                    <a:lnTo>
                      <a:pt x="947" y="459"/>
                    </a:lnTo>
                    <a:lnTo>
                      <a:pt x="947" y="453"/>
                    </a:lnTo>
                    <a:lnTo>
                      <a:pt x="947" y="445"/>
                    </a:lnTo>
                    <a:lnTo>
                      <a:pt x="947" y="436"/>
                    </a:lnTo>
                    <a:lnTo>
                      <a:pt x="947" y="426"/>
                    </a:lnTo>
                    <a:lnTo>
                      <a:pt x="947" y="414"/>
                    </a:lnTo>
                    <a:lnTo>
                      <a:pt x="947" y="404"/>
                    </a:lnTo>
                    <a:lnTo>
                      <a:pt x="947" y="392"/>
                    </a:lnTo>
                    <a:lnTo>
                      <a:pt x="947" y="382"/>
                    </a:lnTo>
                    <a:lnTo>
                      <a:pt x="947" y="371"/>
                    </a:lnTo>
                    <a:lnTo>
                      <a:pt x="947" y="361"/>
                    </a:lnTo>
                    <a:lnTo>
                      <a:pt x="947" y="353"/>
                    </a:lnTo>
                    <a:lnTo>
                      <a:pt x="947" y="346"/>
                    </a:lnTo>
                    <a:lnTo>
                      <a:pt x="947" y="340"/>
                    </a:lnTo>
                    <a:lnTo>
                      <a:pt x="947" y="336"/>
                    </a:lnTo>
                    <a:lnTo>
                      <a:pt x="947" y="336"/>
                    </a:lnTo>
                    <a:lnTo>
                      <a:pt x="947" y="335"/>
                    </a:lnTo>
                    <a:lnTo>
                      <a:pt x="947" y="334"/>
                    </a:lnTo>
                    <a:lnTo>
                      <a:pt x="947" y="333"/>
                    </a:lnTo>
                    <a:lnTo>
                      <a:pt x="947" y="333"/>
                    </a:lnTo>
                    <a:lnTo>
                      <a:pt x="947" y="331"/>
                    </a:lnTo>
                    <a:lnTo>
                      <a:pt x="945" y="330"/>
                    </a:lnTo>
                    <a:lnTo>
                      <a:pt x="945" y="329"/>
                    </a:lnTo>
                    <a:lnTo>
                      <a:pt x="944" y="327"/>
                    </a:lnTo>
                    <a:lnTo>
                      <a:pt x="944" y="326"/>
                    </a:lnTo>
                    <a:lnTo>
                      <a:pt x="943" y="326"/>
                    </a:lnTo>
                    <a:lnTo>
                      <a:pt x="943" y="325"/>
                    </a:lnTo>
                    <a:lnTo>
                      <a:pt x="941" y="325"/>
                    </a:lnTo>
                    <a:lnTo>
                      <a:pt x="941" y="325"/>
                    </a:lnTo>
                    <a:lnTo>
                      <a:pt x="940" y="324"/>
                    </a:lnTo>
                    <a:lnTo>
                      <a:pt x="939" y="324"/>
                    </a:lnTo>
                    <a:lnTo>
                      <a:pt x="938" y="324"/>
                    </a:lnTo>
                    <a:lnTo>
                      <a:pt x="938" y="322"/>
                    </a:lnTo>
                    <a:lnTo>
                      <a:pt x="936" y="322"/>
                    </a:lnTo>
                    <a:lnTo>
                      <a:pt x="935" y="322"/>
                    </a:lnTo>
                    <a:lnTo>
                      <a:pt x="934" y="322"/>
                    </a:lnTo>
                    <a:lnTo>
                      <a:pt x="927" y="321"/>
                    </a:lnTo>
                    <a:lnTo>
                      <a:pt x="922" y="320"/>
                    </a:lnTo>
                    <a:lnTo>
                      <a:pt x="919" y="318"/>
                    </a:lnTo>
                    <a:lnTo>
                      <a:pt x="917" y="318"/>
                    </a:lnTo>
                    <a:lnTo>
                      <a:pt x="914" y="318"/>
                    </a:lnTo>
                    <a:lnTo>
                      <a:pt x="913" y="317"/>
                    </a:lnTo>
                    <a:lnTo>
                      <a:pt x="913" y="317"/>
                    </a:lnTo>
                    <a:lnTo>
                      <a:pt x="913" y="317"/>
                    </a:lnTo>
                    <a:lnTo>
                      <a:pt x="913" y="317"/>
                    </a:lnTo>
                    <a:lnTo>
                      <a:pt x="913" y="317"/>
                    </a:lnTo>
                    <a:close/>
                    <a:moveTo>
                      <a:pt x="34" y="256"/>
                    </a:moveTo>
                    <a:lnTo>
                      <a:pt x="34" y="101"/>
                    </a:lnTo>
                    <a:lnTo>
                      <a:pt x="11" y="95"/>
                    </a:lnTo>
                    <a:lnTo>
                      <a:pt x="9" y="95"/>
                    </a:lnTo>
                    <a:lnTo>
                      <a:pt x="8" y="93"/>
                    </a:lnTo>
                    <a:lnTo>
                      <a:pt x="7" y="93"/>
                    </a:lnTo>
                    <a:lnTo>
                      <a:pt x="5" y="93"/>
                    </a:lnTo>
                    <a:lnTo>
                      <a:pt x="4" y="93"/>
                    </a:lnTo>
                    <a:lnTo>
                      <a:pt x="4" y="93"/>
                    </a:lnTo>
                    <a:lnTo>
                      <a:pt x="4" y="93"/>
                    </a:lnTo>
                    <a:lnTo>
                      <a:pt x="3" y="93"/>
                    </a:lnTo>
                    <a:lnTo>
                      <a:pt x="3" y="95"/>
                    </a:lnTo>
                    <a:lnTo>
                      <a:pt x="3" y="95"/>
                    </a:lnTo>
                    <a:lnTo>
                      <a:pt x="1" y="95"/>
                    </a:lnTo>
                    <a:lnTo>
                      <a:pt x="1" y="95"/>
                    </a:lnTo>
                    <a:lnTo>
                      <a:pt x="1" y="96"/>
                    </a:lnTo>
                    <a:lnTo>
                      <a:pt x="1" y="96"/>
                    </a:lnTo>
                    <a:lnTo>
                      <a:pt x="1" y="97"/>
                    </a:lnTo>
                    <a:lnTo>
                      <a:pt x="0" y="97"/>
                    </a:lnTo>
                    <a:lnTo>
                      <a:pt x="0" y="99"/>
                    </a:lnTo>
                    <a:lnTo>
                      <a:pt x="0" y="101"/>
                    </a:lnTo>
                    <a:lnTo>
                      <a:pt x="0" y="105"/>
                    </a:lnTo>
                    <a:lnTo>
                      <a:pt x="0" y="110"/>
                    </a:lnTo>
                    <a:lnTo>
                      <a:pt x="0" y="114"/>
                    </a:lnTo>
                    <a:lnTo>
                      <a:pt x="0" y="121"/>
                    </a:lnTo>
                    <a:lnTo>
                      <a:pt x="0" y="128"/>
                    </a:lnTo>
                    <a:lnTo>
                      <a:pt x="0" y="139"/>
                    </a:lnTo>
                    <a:lnTo>
                      <a:pt x="0" y="149"/>
                    </a:lnTo>
                    <a:lnTo>
                      <a:pt x="0" y="159"/>
                    </a:lnTo>
                    <a:lnTo>
                      <a:pt x="0" y="170"/>
                    </a:lnTo>
                    <a:lnTo>
                      <a:pt x="0" y="181"/>
                    </a:lnTo>
                    <a:lnTo>
                      <a:pt x="0" y="192"/>
                    </a:lnTo>
                    <a:lnTo>
                      <a:pt x="0" y="202"/>
                    </a:lnTo>
                    <a:lnTo>
                      <a:pt x="0" y="212"/>
                    </a:lnTo>
                    <a:lnTo>
                      <a:pt x="0" y="221"/>
                    </a:lnTo>
                    <a:lnTo>
                      <a:pt x="0" y="228"/>
                    </a:lnTo>
                    <a:lnTo>
                      <a:pt x="0" y="233"/>
                    </a:lnTo>
                    <a:lnTo>
                      <a:pt x="0" y="237"/>
                    </a:lnTo>
                    <a:lnTo>
                      <a:pt x="0" y="238"/>
                    </a:lnTo>
                    <a:lnTo>
                      <a:pt x="0" y="238"/>
                    </a:lnTo>
                    <a:lnTo>
                      <a:pt x="0" y="240"/>
                    </a:lnTo>
                    <a:lnTo>
                      <a:pt x="0" y="241"/>
                    </a:lnTo>
                    <a:lnTo>
                      <a:pt x="0" y="242"/>
                    </a:lnTo>
                    <a:lnTo>
                      <a:pt x="0" y="242"/>
                    </a:lnTo>
                    <a:lnTo>
                      <a:pt x="1" y="243"/>
                    </a:lnTo>
                    <a:lnTo>
                      <a:pt x="1" y="246"/>
                    </a:lnTo>
                    <a:lnTo>
                      <a:pt x="3" y="247"/>
                    </a:lnTo>
                    <a:lnTo>
                      <a:pt x="3" y="247"/>
                    </a:lnTo>
                    <a:lnTo>
                      <a:pt x="4" y="247"/>
                    </a:lnTo>
                    <a:lnTo>
                      <a:pt x="4" y="249"/>
                    </a:lnTo>
                    <a:lnTo>
                      <a:pt x="5" y="249"/>
                    </a:lnTo>
                    <a:lnTo>
                      <a:pt x="5" y="250"/>
                    </a:lnTo>
                    <a:lnTo>
                      <a:pt x="7" y="250"/>
                    </a:lnTo>
                    <a:lnTo>
                      <a:pt x="8" y="251"/>
                    </a:lnTo>
                    <a:lnTo>
                      <a:pt x="9" y="251"/>
                    </a:lnTo>
                    <a:lnTo>
                      <a:pt x="9" y="251"/>
                    </a:lnTo>
                    <a:lnTo>
                      <a:pt x="11" y="251"/>
                    </a:lnTo>
                    <a:lnTo>
                      <a:pt x="12" y="252"/>
                    </a:lnTo>
                    <a:lnTo>
                      <a:pt x="13" y="252"/>
                    </a:lnTo>
                    <a:lnTo>
                      <a:pt x="20" y="254"/>
                    </a:lnTo>
                    <a:lnTo>
                      <a:pt x="25" y="254"/>
                    </a:lnTo>
                    <a:lnTo>
                      <a:pt x="27" y="255"/>
                    </a:lnTo>
                    <a:lnTo>
                      <a:pt x="31" y="255"/>
                    </a:lnTo>
                    <a:lnTo>
                      <a:pt x="33" y="256"/>
                    </a:lnTo>
                    <a:lnTo>
                      <a:pt x="34" y="256"/>
                    </a:lnTo>
                    <a:lnTo>
                      <a:pt x="34" y="256"/>
                    </a:lnTo>
                    <a:lnTo>
                      <a:pt x="34" y="256"/>
                    </a:lnTo>
                    <a:lnTo>
                      <a:pt x="34" y="256"/>
                    </a:lnTo>
                    <a:lnTo>
                      <a:pt x="34" y="256"/>
                    </a:lnTo>
                    <a:close/>
                    <a:moveTo>
                      <a:pt x="56" y="95"/>
                    </a:moveTo>
                    <a:lnTo>
                      <a:pt x="608" y="0"/>
                    </a:lnTo>
                    <a:lnTo>
                      <a:pt x="1465" y="166"/>
                    </a:lnTo>
                    <a:lnTo>
                      <a:pt x="905" y="305"/>
                    </a:lnTo>
                    <a:lnTo>
                      <a:pt x="56" y="95"/>
                    </a:lnTo>
                    <a:lnTo>
                      <a:pt x="56" y="95"/>
                    </a:lnTo>
                    <a:lnTo>
                      <a:pt x="56" y="95"/>
                    </a:lnTo>
                    <a:close/>
                    <a:moveTo>
                      <a:pt x="1477" y="174"/>
                    </a:moveTo>
                    <a:lnTo>
                      <a:pt x="1477" y="325"/>
                    </a:lnTo>
                    <a:lnTo>
                      <a:pt x="958" y="457"/>
                    </a:lnTo>
                    <a:lnTo>
                      <a:pt x="958" y="333"/>
                    </a:lnTo>
                    <a:lnTo>
                      <a:pt x="958" y="331"/>
                    </a:lnTo>
                    <a:lnTo>
                      <a:pt x="958" y="329"/>
                    </a:lnTo>
                    <a:lnTo>
                      <a:pt x="958" y="327"/>
                    </a:lnTo>
                    <a:lnTo>
                      <a:pt x="958" y="326"/>
                    </a:lnTo>
                    <a:lnTo>
                      <a:pt x="957" y="324"/>
                    </a:lnTo>
                    <a:lnTo>
                      <a:pt x="957" y="322"/>
                    </a:lnTo>
                    <a:lnTo>
                      <a:pt x="957" y="322"/>
                    </a:lnTo>
                    <a:lnTo>
                      <a:pt x="956" y="321"/>
                    </a:lnTo>
                    <a:lnTo>
                      <a:pt x="956" y="320"/>
                    </a:lnTo>
                    <a:lnTo>
                      <a:pt x="954" y="320"/>
                    </a:lnTo>
                    <a:lnTo>
                      <a:pt x="954" y="318"/>
                    </a:lnTo>
                    <a:lnTo>
                      <a:pt x="953" y="318"/>
                    </a:lnTo>
                    <a:lnTo>
                      <a:pt x="953" y="317"/>
                    </a:lnTo>
                    <a:lnTo>
                      <a:pt x="952" y="317"/>
                    </a:lnTo>
                    <a:lnTo>
                      <a:pt x="950" y="316"/>
                    </a:lnTo>
                    <a:lnTo>
                      <a:pt x="949" y="316"/>
                    </a:lnTo>
                    <a:lnTo>
                      <a:pt x="948" y="315"/>
                    </a:lnTo>
                    <a:lnTo>
                      <a:pt x="947" y="315"/>
                    </a:lnTo>
                    <a:lnTo>
                      <a:pt x="947" y="315"/>
                    </a:lnTo>
                    <a:lnTo>
                      <a:pt x="944" y="315"/>
                    </a:lnTo>
                    <a:lnTo>
                      <a:pt x="943" y="313"/>
                    </a:lnTo>
                    <a:lnTo>
                      <a:pt x="941" y="313"/>
                    </a:lnTo>
                    <a:lnTo>
                      <a:pt x="939" y="313"/>
                    </a:lnTo>
                    <a:lnTo>
                      <a:pt x="938" y="312"/>
                    </a:lnTo>
                    <a:lnTo>
                      <a:pt x="936" y="312"/>
                    </a:lnTo>
                    <a:lnTo>
                      <a:pt x="934" y="312"/>
                    </a:lnTo>
                    <a:lnTo>
                      <a:pt x="932" y="311"/>
                    </a:lnTo>
                    <a:lnTo>
                      <a:pt x="930" y="311"/>
                    </a:lnTo>
                    <a:lnTo>
                      <a:pt x="928" y="311"/>
                    </a:lnTo>
                    <a:lnTo>
                      <a:pt x="927" y="311"/>
                    </a:lnTo>
                    <a:lnTo>
                      <a:pt x="1477" y="174"/>
                    </a:lnTo>
                    <a:lnTo>
                      <a:pt x="1477" y="174"/>
                    </a:lnTo>
                    <a:lnTo>
                      <a:pt x="1477" y="174"/>
                    </a:lnTo>
                    <a:close/>
                    <a:moveTo>
                      <a:pt x="901" y="468"/>
                    </a:moveTo>
                    <a:lnTo>
                      <a:pt x="43" y="262"/>
                    </a:lnTo>
                    <a:lnTo>
                      <a:pt x="45" y="103"/>
                    </a:lnTo>
                    <a:lnTo>
                      <a:pt x="901" y="315"/>
                    </a:lnTo>
                    <a:lnTo>
                      <a:pt x="901" y="468"/>
                    </a:lnTo>
                    <a:lnTo>
                      <a:pt x="901" y="468"/>
                    </a:lnTo>
                    <a:lnTo>
                      <a:pt x="901" y="468"/>
                    </a:lnTo>
                    <a:close/>
                  </a:path>
                </a:pathLst>
              </a:custGeom>
              <a:grpFill/>
              <a:ln w="9525">
                <a:noFill/>
                <a:round/>
              </a:ln>
            </p:spPr>
            <p:txBody>
              <a:bodyPr/>
              <a:lstStyle/>
              <a:p>
                <a:pPr defTabSz="607695">
                  <a:defRPr/>
                </a:pPr>
                <a:endParaRPr lang="zh-CN" altLang="en-US" sz="1100" kern="0" dirty="0">
                  <a:solidFill>
                    <a:prstClr val="black"/>
                  </a:solidFill>
                  <a:latin typeface="Calibri" panose="020F0502020204030204"/>
                  <a:ea typeface="微软雅黑" panose="020B0503020204020204" charset="-122"/>
                </a:endParaRPr>
              </a:p>
            </p:txBody>
          </p:sp>
          <p:sp>
            <p:nvSpPr>
              <p:cNvPr id="376" name="Freeform 23"/>
              <p:cNvSpPr>
                <a:spLocks noEditPoints="1"/>
              </p:cNvSpPr>
              <p:nvPr/>
            </p:nvSpPr>
            <p:spPr bwMode="auto">
              <a:xfrm>
                <a:off x="2686049" y="1466850"/>
                <a:ext cx="741363" cy="287339"/>
              </a:xfrm>
              <a:custGeom>
                <a:avLst/>
                <a:gdLst/>
                <a:ahLst/>
                <a:cxnLst>
                  <a:cxn ang="0">
                    <a:pos x="16" y="3"/>
                  </a:cxn>
                  <a:cxn ang="0">
                    <a:pos x="20" y="7"/>
                  </a:cxn>
                  <a:cxn ang="0">
                    <a:pos x="20" y="12"/>
                  </a:cxn>
                  <a:cxn ang="0">
                    <a:pos x="18" y="16"/>
                  </a:cxn>
                  <a:cxn ang="0">
                    <a:pos x="6" y="14"/>
                  </a:cxn>
                  <a:cxn ang="0">
                    <a:pos x="2" y="12"/>
                  </a:cxn>
                  <a:cxn ang="0">
                    <a:pos x="0" y="7"/>
                  </a:cxn>
                  <a:cxn ang="0">
                    <a:pos x="1" y="3"/>
                  </a:cxn>
                  <a:cxn ang="0">
                    <a:pos x="4" y="0"/>
                  </a:cxn>
                  <a:cxn ang="0">
                    <a:pos x="836" y="220"/>
                  </a:cxn>
                  <a:cxn ang="0">
                    <a:pos x="876" y="268"/>
                  </a:cxn>
                  <a:cxn ang="0">
                    <a:pos x="876" y="312"/>
                  </a:cxn>
                  <a:cxn ang="0">
                    <a:pos x="836" y="301"/>
                  </a:cxn>
                  <a:cxn ang="0">
                    <a:pos x="836" y="257"/>
                  </a:cxn>
                  <a:cxn ang="0">
                    <a:pos x="836" y="220"/>
                  </a:cxn>
                  <a:cxn ang="0">
                    <a:pos x="195" y="105"/>
                  </a:cxn>
                  <a:cxn ang="0">
                    <a:pos x="195" y="132"/>
                  </a:cxn>
                  <a:cxn ang="0">
                    <a:pos x="195" y="159"/>
                  </a:cxn>
                  <a:cxn ang="0">
                    <a:pos x="550" y="246"/>
                  </a:cxn>
                  <a:cxn ang="0">
                    <a:pos x="550" y="219"/>
                  </a:cxn>
                  <a:cxn ang="0">
                    <a:pos x="550" y="191"/>
                  </a:cxn>
                  <a:cxn ang="0">
                    <a:pos x="550" y="163"/>
                  </a:cxn>
                  <a:cxn ang="0">
                    <a:pos x="821" y="313"/>
                  </a:cxn>
                  <a:cxn ang="0">
                    <a:pos x="821" y="286"/>
                  </a:cxn>
                  <a:cxn ang="0">
                    <a:pos x="821" y="259"/>
                  </a:cxn>
                  <a:cxn ang="0">
                    <a:pos x="821" y="231"/>
                  </a:cxn>
                  <a:cxn ang="0">
                    <a:pos x="929" y="349"/>
                  </a:cxn>
                  <a:cxn ang="0">
                    <a:pos x="932" y="353"/>
                  </a:cxn>
                  <a:cxn ang="0">
                    <a:pos x="933" y="358"/>
                  </a:cxn>
                  <a:cxn ang="0">
                    <a:pos x="931" y="362"/>
                  </a:cxn>
                  <a:cxn ang="0">
                    <a:pos x="927" y="362"/>
                  </a:cxn>
                  <a:cxn ang="0">
                    <a:pos x="915" y="358"/>
                  </a:cxn>
                  <a:cxn ang="0">
                    <a:pos x="912" y="354"/>
                  </a:cxn>
                  <a:cxn ang="0">
                    <a:pos x="912" y="350"/>
                  </a:cxn>
                  <a:cxn ang="0">
                    <a:pos x="916" y="347"/>
                  </a:cxn>
                  <a:cxn ang="0">
                    <a:pos x="919" y="347"/>
                  </a:cxn>
                  <a:cxn ang="0">
                    <a:pos x="929" y="226"/>
                  </a:cxn>
                  <a:cxn ang="0">
                    <a:pos x="933" y="230"/>
                  </a:cxn>
                  <a:cxn ang="0">
                    <a:pos x="933" y="235"/>
                  </a:cxn>
                  <a:cxn ang="0">
                    <a:pos x="931" y="238"/>
                  </a:cxn>
                  <a:cxn ang="0">
                    <a:pos x="919" y="237"/>
                  </a:cxn>
                  <a:cxn ang="0">
                    <a:pos x="915" y="234"/>
                  </a:cxn>
                  <a:cxn ang="0">
                    <a:pos x="912" y="230"/>
                  </a:cxn>
                  <a:cxn ang="0">
                    <a:pos x="914" y="225"/>
                  </a:cxn>
                  <a:cxn ang="0">
                    <a:pos x="916" y="222"/>
                  </a:cxn>
                  <a:cxn ang="0">
                    <a:pos x="6" y="124"/>
                  </a:cxn>
                  <a:cxn ang="0">
                    <a:pos x="18" y="127"/>
                  </a:cxn>
                  <a:cxn ang="0">
                    <a:pos x="20" y="132"/>
                  </a:cxn>
                  <a:cxn ang="0">
                    <a:pos x="20" y="136"/>
                  </a:cxn>
                  <a:cxn ang="0">
                    <a:pos x="16" y="138"/>
                  </a:cxn>
                  <a:cxn ang="0">
                    <a:pos x="6" y="137"/>
                  </a:cxn>
                  <a:cxn ang="0">
                    <a:pos x="2" y="135"/>
                  </a:cxn>
                  <a:cxn ang="0">
                    <a:pos x="0" y="129"/>
                  </a:cxn>
                  <a:cxn ang="0">
                    <a:pos x="1" y="125"/>
                  </a:cxn>
                  <a:cxn ang="0">
                    <a:pos x="5" y="124"/>
                  </a:cxn>
                </a:cxnLst>
                <a:rect l="0" t="0" r="r" b="b"/>
                <a:pathLst>
                  <a:path w="933" h="362">
                    <a:moveTo>
                      <a:pt x="6" y="0"/>
                    </a:moveTo>
                    <a:lnTo>
                      <a:pt x="14" y="1"/>
                    </a:lnTo>
                    <a:lnTo>
                      <a:pt x="14" y="1"/>
                    </a:lnTo>
                    <a:lnTo>
                      <a:pt x="15" y="1"/>
                    </a:lnTo>
                    <a:lnTo>
                      <a:pt x="15" y="3"/>
                    </a:lnTo>
                    <a:lnTo>
                      <a:pt x="16" y="3"/>
                    </a:lnTo>
                    <a:lnTo>
                      <a:pt x="16" y="3"/>
                    </a:lnTo>
                    <a:lnTo>
                      <a:pt x="18" y="4"/>
                    </a:lnTo>
                    <a:lnTo>
                      <a:pt x="18" y="4"/>
                    </a:lnTo>
                    <a:lnTo>
                      <a:pt x="18" y="5"/>
                    </a:lnTo>
                    <a:lnTo>
                      <a:pt x="19" y="5"/>
                    </a:lnTo>
                    <a:lnTo>
                      <a:pt x="19" y="7"/>
                    </a:lnTo>
                    <a:lnTo>
                      <a:pt x="19" y="7"/>
                    </a:lnTo>
                    <a:lnTo>
                      <a:pt x="20" y="7"/>
                    </a:lnTo>
                    <a:lnTo>
                      <a:pt x="20" y="8"/>
                    </a:lnTo>
                    <a:lnTo>
                      <a:pt x="20" y="9"/>
                    </a:lnTo>
                    <a:lnTo>
                      <a:pt x="20" y="9"/>
                    </a:lnTo>
                    <a:lnTo>
                      <a:pt x="20" y="10"/>
                    </a:lnTo>
                    <a:lnTo>
                      <a:pt x="20" y="10"/>
                    </a:lnTo>
                    <a:lnTo>
                      <a:pt x="20" y="12"/>
                    </a:lnTo>
                    <a:lnTo>
                      <a:pt x="20" y="12"/>
                    </a:lnTo>
                    <a:lnTo>
                      <a:pt x="20" y="13"/>
                    </a:lnTo>
                    <a:lnTo>
                      <a:pt x="19" y="13"/>
                    </a:lnTo>
                    <a:lnTo>
                      <a:pt x="19" y="14"/>
                    </a:lnTo>
                    <a:lnTo>
                      <a:pt x="19" y="14"/>
                    </a:lnTo>
                    <a:lnTo>
                      <a:pt x="18" y="14"/>
                    </a:lnTo>
                    <a:lnTo>
                      <a:pt x="18" y="14"/>
                    </a:lnTo>
                    <a:lnTo>
                      <a:pt x="18" y="16"/>
                    </a:lnTo>
                    <a:lnTo>
                      <a:pt x="16" y="16"/>
                    </a:lnTo>
                    <a:lnTo>
                      <a:pt x="16" y="16"/>
                    </a:lnTo>
                    <a:lnTo>
                      <a:pt x="15" y="16"/>
                    </a:lnTo>
                    <a:lnTo>
                      <a:pt x="15" y="16"/>
                    </a:lnTo>
                    <a:lnTo>
                      <a:pt x="14" y="16"/>
                    </a:lnTo>
                    <a:lnTo>
                      <a:pt x="14" y="16"/>
                    </a:lnTo>
                    <a:lnTo>
                      <a:pt x="6" y="14"/>
                    </a:lnTo>
                    <a:lnTo>
                      <a:pt x="6" y="14"/>
                    </a:lnTo>
                    <a:lnTo>
                      <a:pt x="5" y="13"/>
                    </a:lnTo>
                    <a:lnTo>
                      <a:pt x="5" y="13"/>
                    </a:lnTo>
                    <a:lnTo>
                      <a:pt x="4" y="13"/>
                    </a:lnTo>
                    <a:lnTo>
                      <a:pt x="4" y="13"/>
                    </a:lnTo>
                    <a:lnTo>
                      <a:pt x="2" y="12"/>
                    </a:lnTo>
                    <a:lnTo>
                      <a:pt x="2" y="12"/>
                    </a:lnTo>
                    <a:lnTo>
                      <a:pt x="2" y="10"/>
                    </a:lnTo>
                    <a:lnTo>
                      <a:pt x="1" y="10"/>
                    </a:lnTo>
                    <a:lnTo>
                      <a:pt x="1" y="10"/>
                    </a:lnTo>
                    <a:lnTo>
                      <a:pt x="1" y="9"/>
                    </a:lnTo>
                    <a:lnTo>
                      <a:pt x="0" y="8"/>
                    </a:lnTo>
                    <a:lnTo>
                      <a:pt x="0" y="8"/>
                    </a:lnTo>
                    <a:lnTo>
                      <a:pt x="0" y="7"/>
                    </a:lnTo>
                    <a:lnTo>
                      <a:pt x="0" y="7"/>
                    </a:lnTo>
                    <a:lnTo>
                      <a:pt x="0" y="5"/>
                    </a:lnTo>
                    <a:lnTo>
                      <a:pt x="0" y="5"/>
                    </a:lnTo>
                    <a:lnTo>
                      <a:pt x="0" y="4"/>
                    </a:lnTo>
                    <a:lnTo>
                      <a:pt x="0" y="4"/>
                    </a:lnTo>
                    <a:lnTo>
                      <a:pt x="0" y="3"/>
                    </a:lnTo>
                    <a:lnTo>
                      <a:pt x="1" y="3"/>
                    </a:lnTo>
                    <a:lnTo>
                      <a:pt x="1" y="1"/>
                    </a:lnTo>
                    <a:lnTo>
                      <a:pt x="1" y="1"/>
                    </a:lnTo>
                    <a:lnTo>
                      <a:pt x="2" y="1"/>
                    </a:lnTo>
                    <a:lnTo>
                      <a:pt x="2" y="0"/>
                    </a:lnTo>
                    <a:lnTo>
                      <a:pt x="2" y="0"/>
                    </a:lnTo>
                    <a:lnTo>
                      <a:pt x="4" y="0"/>
                    </a:lnTo>
                    <a:lnTo>
                      <a:pt x="4" y="0"/>
                    </a:lnTo>
                    <a:lnTo>
                      <a:pt x="5" y="0"/>
                    </a:lnTo>
                    <a:lnTo>
                      <a:pt x="5" y="0"/>
                    </a:lnTo>
                    <a:lnTo>
                      <a:pt x="6" y="0"/>
                    </a:lnTo>
                    <a:lnTo>
                      <a:pt x="6" y="0"/>
                    </a:lnTo>
                    <a:lnTo>
                      <a:pt x="6" y="0"/>
                    </a:lnTo>
                    <a:lnTo>
                      <a:pt x="6" y="0"/>
                    </a:lnTo>
                    <a:close/>
                    <a:moveTo>
                      <a:pt x="836" y="220"/>
                    </a:moveTo>
                    <a:lnTo>
                      <a:pt x="876" y="230"/>
                    </a:lnTo>
                    <a:lnTo>
                      <a:pt x="876" y="237"/>
                    </a:lnTo>
                    <a:lnTo>
                      <a:pt x="876" y="243"/>
                    </a:lnTo>
                    <a:lnTo>
                      <a:pt x="876" y="248"/>
                    </a:lnTo>
                    <a:lnTo>
                      <a:pt x="876" y="255"/>
                    </a:lnTo>
                    <a:lnTo>
                      <a:pt x="876" y="261"/>
                    </a:lnTo>
                    <a:lnTo>
                      <a:pt x="876" y="268"/>
                    </a:lnTo>
                    <a:lnTo>
                      <a:pt x="876" y="274"/>
                    </a:lnTo>
                    <a:lnTo>
                      <a:pt x="876" y="281"/>
                    </a:lnTo>
                    <a:lnTo>
                      <a:pt x="876" y="287"/>
                    </a:lnTo>
                    <a:lnTo>
                      <a:pt x="876" y="292"/>
                    </a:lnTo>
                    <a:lnTo>
                      <a:pt x="876" y="299"/>
                    </a:lnTo>
                    <a:lnTo>
                      <a:pt x="876" y="305"/>
                    </a:lnTo>
                    <a:lnTo>
                      <a:pt x="876" y="312"/>
                    </a:lnTo>
                    <a:lnTo>
                      <a:pt x="876" y="318"/>
                    </a:lnTo>
                    <a:lnTo>
                      <a:pt x="876" y="325"/>
                    </a:lnTo>
                    <a:lnTo>
                      <a:pt x="876" y="330"/>
                    </a:lnTo>
                    <a:lnTo>
                      <a:pt x="836" y="321"/>
                    </a:lnTo>
                    <a:lnTo>
                      <a:pt x="836" y="314"/>
                    </a:lnTo>
                    <a:lnTo>
                      <a:pt x="836" y="308"/>
                    </a:lnTo>
                    <a:lnTo>
                      <a:pt x="836" y="301"/>
                    </a:lnTo>
                    <a:lnTo>
                      <a:pt x="836" y="295"/>
                    </a:lnTo>
                    <a:lnTo>
                      <a:pt x="836" y="290"/>
                    </a:lnTo>
                    <a:lnTo>
                      <a:pt x="836" y="283"/>
                    </a:lnTo>
                    <a:lnTo>
                      <a:pt x="836" y="277"/>
                    </a:lnTo>
                    <a:lnTo>
                      <a:pt x="836" y="270"/>
                    </a:lnTo>
                    <a:lnTo>
                      <a:pt x="836" y="264"/>
                    </a:lnTo>
                    <a:lnTo>
                      <a:pt x="836" y="257"/>
                    </a:lnTo>
                    <a:lnTo>
                      <a:pt x="836" y="252"/>
                    </a:lnTo>
                    <a:lnTo>
                      <a:pt x="836" y="246"/>
                    </a:lnTo>
                    <a:lnTo>
                      <a:pt x="836" y="239"/>
                    </a:lnTo>
                    <a:lnTo>
                      <a:pt x="836" y="233"/>
                    </a:lnTo>
                    <a:lnTo>
                      <a:pt x="836" y="226"/>
                    </a:lnTo>
                    <a:lnTo>
                      <a:pt x="836" y="220"/>
                    </a:lnTo>
                    <a:lnTo>
                      <a:pt x="836" y="220"/>
                    </a:lnTo>
                    <a:lnTo>
                      <a:pt x="836" y="220"/>
                    </a:lnTo>
                    <a:close/>
                    <a:moveTo>
                      <a:pt x="195" y="105"/>
                    </a:moveTo>
                    <a:lnTo>
                      <a:pt x="55" y="71"/>
                    </a:lnTo>
                    <a:lnTo>
                      <a:pt x="55" y="23"/>
                    </a:lnTo>
                    <a:lnTo>
                      <a:pt x="195" y="58"/>
                    </a:lnTo>
                    <a:lnTo>
                      <a:pt x="195" y="105"/>
                    </a:lnTo>
                    <a:lnTo>
                      <a:pt x="195" y="105"/>
                    </a:lnTo>
                    <a:lnTo>
                      <a:pt x="195" y="105"/>
                    </a:lnTo>
                    <a:close/>
                    <a:moveTo>
                      <a:pt x="195" y="132"/>
                    </a:moveTo>
                    <a:lnTo>
                      <a:pt x="55" y="98"/>
                    </a:lnTo>
                    <a:lnTo>
                      <a:pt x="55" y="82"/>
                    </a:lnTo>
                    <a:lnTo>
                      <a:pt x="195" y="116"/>
                    </a:lnTo>
                    <a:lnTo>
                      <a:pt x="195" y="132"/>
                    </a:lnTo>
                    <a:lnTo>
                      <a:pt x="195" y="132"/>
                    </a:lnTo>
                    <a:lnTo>
                      <a:pt x="195" y="132"/>
                    </a:lnTo>
                    <a:close/>
                    <a:moveTo>
                      <a:pt x="195" y="159"/>
                    </a:moveTo>
                    <a:lnTo>
                      <a:pt x="55" y="125"/>
                    </a:lnTo>
                    <a:lnTo>
                      <a:pt x="55" y="107"/>
                    </a:lnTo>
                    <a:lnTo>
                      <a:pt x="195" y="142"/>
                    </a:lnTo>
                    <a:lnTo>
                      <a:pt x="195" y="159"/>
                    </a:lnTo>
                    <a:lnTo>
                      <a:pt x="195" y="159"/>
                    </a:lnTo>
                    <a:lnTo>
                      <a:pt x="195" y="159"/>
                    </a:lnTo>
                    <a:close/>
                    <a:moveTo>
                      <a:pt x="550" y="246"/>
                    </a:moveTo>
                    <a:lnTo>
                      <a:pt x="218" y="164"/>
                    </a:lnTo>
                    <a:lnTo>
                      <a:pt x="218" y="147"/>
                    </a:lnTo>
                    <a:lnTo>
                      <a:pt x="550" y="230"/>
                    </a:lnTo>
                    <a:lnTo>
                      <a:pt x="550" y="246"/>
                    </a:lnTo>
                    <a:lnTo>
                      <a:pt x="550" y="246"/>
                    </a:lnTo>
                    <a:lnTo>
                      <a:pt x="550" y="246"/>
                    </a:lnTo>
                    <a:close/>
                    <a:moveTo>
                      <a:pt x="550" y="219"/>
                    </a:moveTo>
                    <a:lnTo>
                      <a:pt x="218" y="137"/>
                    </a:lnTo>
                    <a:lnTo>
                      <a:pt x="218" y="120"/>
                    </a:lnTo>
                    <a:lnTo>
                      <a:pt x="550" y="203"/>
                    </a:lnTo>
                    <a:lnTo>
                      <a:pt x="550" y="219"/>
                    </a:lnTo>
                    <a:lnTo>
                      <a:pt x="550" y="219"/>
                    </a:lnTo>
                    <a:lnTo>
                      <a:pt x="550" y="219"/>
                    </a:lnTo>
                    <a:close/>
                    <a:moveTo>
                      <a:pt x="550" y="191"/>
                    </a:moveTo>
                    <a:lnTo>
                      <a:pt x="218" y="109"/>
                    </a:lnTo>
                    <a:lnTo>
                      <a:pt x="218" y="92"/>
                    </a:lnTo>
                    <a:lnTo>
                      <a:pt x="550" y="176"/>
                    </a:lnTo>
                    <a:lnTo>
                      <a:pt x="550" y="191"/>
                    </a:lnTo>
                    <a:lnTo>
                      <a:pt x="550" y="191"/>
                    </a:lnTo>
                    <a:lnTo>
                      <a:pt x="550" y="191"/>
                    </a:lnTo>
                    <a:close/>
                    <a:moveTo>
                      <a:pt x="550" y="163"/>
                    </a:moveTo>
                    <a:lnTo>
                      <a:pt x="218" y="83"/>
                    </a:lnTo>
                    <a:lnTo>
                      <a:pt x="218" y="66"/>
                    </a:lnTo>
                    <a:lnTo>
                      <a:pt x="550" y="149"/>
                    </a:lnTo>
                    <a:lnTo>
                      <a:pt x="550" y="163"/>
                    </a:lnTo>
                    <a:lnTo>
                      <a:pt x="550" y="163"/>
                    </a:lnTo>
                    <a:lnTo>
                      <a:pt x="550" y="163"/>
                    </a:lnTo>
                    <a:close/>
                    <a:moveTo>
                      <a:pt x="821" y="313"/>
                    </a:moveTo>
                    <a:lnTo>
                      <a:pt x="570" y="252"/>
                    </a:lnTo>
                    <a:lnTo>
                      <a:pt x="570" y="235"/>
                    </a:lnTo>
                    <a:lnTo>
                      <a:pt x="821" y="297"/>
                    </a:lnTo>
                    <a:lnTo>
                      <a:pt x="821" y="313"/>
                    </a:lnTo>
                    <a:lnTo>
                      <a:pt x="821" y="313"/>
                    </a:lnTo>
                    <a:lnTo>
                      <a:pt x="821" y="313"/>
                    </a:lnTo>
                    <a:close/>
                    <a:moveTo>
                      <a:pt x="821" y="286"/>
                    </a:moveTo>
                    <a:lnTo>
                      <a:pt x="570" y="225"/>
                    </a:lnTo>
                    <a:lnTo>
                      <a:pt x="570" y="208"/>
                    </a:lnTo>
                    <a:lnTo>
                      <a:pt x="821" y="270"/>
                    </a:lnTo>
                    <a:lnTo>
                      <a:pt x="821" y="286"/>
                    </a:lnTo>
                    <a:lnTo>
                      <a:pt x="821" y="286"/>
                    </a:lnTo>
                    <a:lnTo>
                      <a:pt x="821" y="286"/>
                    </a:lnTo>
                    <a:close/>
                    <a:moveTo>
                      <a:pt x="821" y="259"/>
                    </a:moveTo>
                    <a:lnTo>
                      <a:pt x="570" y="198"/>
                    </a:lnTo>
                    <a:lnTo>
                      <a:pt x="570" y="181"/>
                    </a:lnTo>
                    <a:lnTo>
                      <a:pt x="821" y="243"/>
                    </a:lnTo>
                    <a:lnTo>
                      <a:pt x="821" y="259"/>
                    </a:lnTo>
                    <a:lnTo>
                      <a:pt x="821" y="259"/>
                    </a:lnTo>
                    <a:lnTo>
                      <a:pt x="821" y="259"/>
                    </a:lnTo>
                    <a:close/>
                    <a:moveTo>
                      <a:pt x="821" y="231"/>
                    </a:moveTo>
                    <a:lnTo>
                      <a:pt x="570" y="171"/>
                    </a:lnTo>
                    <a:lnTo>
                      <a:pt x="570" y="154"/>
                    </a:lnTo>
                    <a:lnTo>
                      <a:pt x="821" y="216"/>
                    </a:lnTo>
                    <a:lnTo>
                      <a:pt x="821" y="231"/>
                    </a:lnTo>
                    <a:lnTo>
                      <a:pt x="821" y="231"/>
                    </a:lnTo>
                    <a:lnTo>
                      <a:pt x="821" y="231"/>
                    </a:lnTo>
                    <a:close/>
                    <a:moveTo>
                      <a:pt x="919" y="347"/>
                    </a:moveTo>
                    <a:lnTo>
                      <a:pt x="927" y="348"/>
                    </a:lnTo>
                    <a:lnTo>
                      <a:pt x="927" y="349"/>
                    </a:lnTo>
                    <a:lnTo>
                      <a:pt x="928" y="349"/>
                    </a:lnTo>
                    <a:lnTo>
                      <a:pt x="928" y="349"/>
                    </a:lnTo>
                    <a:lnTo>
                      <a:pt x="929" y="349"/>
                    </a:lnTo>
                    <a:lnTo>
                      <a:pt x="929" y="350"/>
                    </a:lnTo>
                    <a:lnTo>
                      <a:pt x="931" y="350"/>
                    </a:lnTo>
                    <a:lnTo>
                      <a:pt x="931" y="350"/>
                    </a:lnTo>
                    <a:lnTo>
                      <a:pt x="931" y="352"/>
                    </a:lnTo>
                    <a:lnTo>
                      <a:pt x="932" y="352"/>
                    </a:lnTo>
                    <a:lnTo>
                      <a:pt x="932" y="353"/>
                    </a:lnTo>
                    <a:lnTo>
                      <a:pt x="932" y="353"/>
                    </a:lnTo>
                    <a:lnTo>
                      <a:pt x="933" y="354"/>
                    </a:lnTo>
                    <a:lnTo>
                      <a:pt x="933" y="354"/>
                    </a:lnTo>
                    <a:lnTo>
                      <a:pt x="933" y="356"/>
                    </a:lnTo>
                    <a:lnTo>
                      <a:pt x="933" y="356"/>
                    </a:lnTo>
                    <a:lnTo>
                      <a:pt x="933" y="357"/>
                    </a:lnTo>
                    <a:lnTo>
                      <a:pt x="933" y="358"/>
                    </a:lnTo>
                    <a:lnTo>
                      <a:pt x="933" y="358"/>
                    </a:lnTo>
                    <a:lnTo>
                      <a:pt x="933" y="358"/>
                    </a:lnTo>
                    <a:lnTo>
                      <a:pt x="933" y="359"/>
                    </a:lnTo>
                    <a:lnTo>
                      <a:pt x="932" y="359"/>
                    </a:lnTo>
                    <a:lnTo>
                      <a:pt x="932" y="361"/>
                    </a:lnTo>
                    <a:lnTo>
                      <a:pt x="932" y="361"/>
                    </a:lnTo>
                    <a:lnTo>
                      <a:pt x="931" y="361"/>
                    </a:lnTo>
                    <a:lnTo>
                      <a:pt x="931" y="362"/>
                    </a:lnTo>
                    <a:lnTo>
                      <a:pt x="931" y="362"/>
                    </a:lnTo>
                    <a:lnTo>
                      <a:pt x="929" y="362"/>
                    </a:lnTo>
                    <a:lnTo>
                      <a:pt x="929" y="362"/>
                    </a:lnTo>
                    <a:lnTo>
                      <a:pt x="928" y="362"/>
                    </a:lnTo>
                    <a:lnTo>
                      <a:pt x="928" y="362"/>
                    </a:lnTo>
                    <a:lnTo>
                      <a:pt x="927" y="362"/>
                    </a:lnTo>
                    <a:lnTo>
                      <a:pt x="927" y="362"/>
                    </a:lnTo>
                    <a:lnTo>
                      <a:pt x="919" y="361"/>
                    </a:lnTo>
                    <a:lnTo>
                      <a:pt x="919" y="361"/>
                    </a:lnTo>
                    <a:lnTo>
                      <a:pt x="918" y="361"/>
                    </a:lnTo>
                    <a:lnTo>
                      <a:pt x="918" y="359"/>
                    </a:lnTo>
                    <a:lnTo>
                      <a:pt x="916" y="359"/>
                    </a:lnTo>
                    <a:lnTo>
                      <a:pt x="916" y="359"/>
                    </a:lnTo>
                    <a:lnTo>
                      <a:pt x="915" y="358"/>
                    </a:lnTo>
                    <a:lnTo>
                      <a:pt x="915" y="358"/>
                    </a:lnTo>
                    <a:lnTo>
                      <a:pt x="915" y="358"/>
                    </a:lnTo>
                    <a:lnTo>
                      <a:pt x="914" y="357"/>
                    </a:lnTo>
                    <a:lnTo>
                      <a:pt x="914" y="357"/>
                    </a:lnTo>
                    <a:lnTo>
                      <a:pt x="914" y="356"/>
                    </a:lnTo>
                    <a:lnTo>
                      <a:pt x="912" y="356"/>
                    </a:lnTo>
                    <a:lnTo>
                      <a:pt x="912" y="354"/>
                    </a:lnTo>
                    <a:lnTo>
                      <a:pt x="912" y="354"/>
                    </a:lnTo>
                    <a:lnTo>
                      <a:pt x="912" y="353"/>
                    </a:lnTo>
                    <a:lnTo>
                      <a:pt x="912" y="353"/>
                    </a:lnTo>
                    <a:lnTo>
                      <a:pt x="912" y="352"/>
                    </a:lnTo>
                    <a:lnTo>
                      <a:pt x="912" y="350"/>
                    </a:lnTo>
                    <a:lnTo>
                      <a:pt x="912" y="350"/>
                    </a:lnTo>
                    <a:lnTo>
                      <a:pt x="912" y="350"/>
                    </a:lnTo>
                    <a:lnTo>
                      <a:pt x="914" y="349"/>
                    </a:lnTo>
                    <a:lnTo>
                      <a:pt x="914" y="349"/>
                    </a:lnTo>
                    <a:lnTo>
                      <a:pt x="914" y="348"/>
                    </a:lnTo>
                    <a:lnTo>
                      <a:pt x="915" y="348"/>
                    </a:lnTo>
                    <a:lnTo>
                      <a:pt x="915" y="348"/>
                    </a:lnTo>
                    <a:lnTo>
                      <a:pt x="915" y="348"/>
                    </a:lnTo>
                    <a:lnTo>
                      <a:pt x="916" y="347"/>
                    </a:lnTo>
                    <a:lnTo>
                      <a:pt x="916" y="347"/>
                    </a:lnTo>
                    <a:lnTo>
                      <a:pt x="918" y="347"/>
                    </a:lnTo>
                    <a:lnTo>
                      <a:pt x="918" y="347"/>
                    </a:lnTo>
                    <a:lnTo>
                      <a:pt x="919" y="347"/>
                    </a:lnTo>
                    <a:lnTo>
                      <a:pt x="919" y="347"/>
                    </a:lnTo>
                    <a:lnTo>
                      <a:pt x="919" y="347"/>
                    </a:lnTo>
                    <a:lnTo>
                      <a:pt x="919" y="347"/>
                    </a:lnTo>
                    <a:close/>
                    <a:moveTo>
                      <a:pt x="919" y="222"/>
                    </a:moveTo>
                    <a:lnTo>
                      <a:pt x="927" y="225"/>
                    </a:lnTo>
                    <a:lnTo>
                      <a:pt x="927" y="225"/>
                    </a:lnTo>
                    <a:lnTo>
                      <a:pt x="928" y="225"/>
                    </a:lnTo>
                    <a:lnTo>
                      <a:pt x="928" y="225"/>
                    </a:lnTo>
                    <a:lnTo>
                      <a:pt x="929" y="226"/>
                    </a:lnTo>
                    <a:lnTo>
                      <a:pt x="929" y="226"/>
                    </a:lnTo>
                    <a:lnTo>
                      <a:pt x="931" y="226"/>
                    </a:lnTo>
                    <a:lnTo>
                      <a:pt x="931" y="228"/>
                    </a:lnTo>
                    <a:lnTo>
                      <a:pt x="931" y="228"/>
                    </a:lnTo>
                    <a:lnTo>
                      <a:pt x="932" y="228"/>
                    </a:lnTo>
                    <a:lnTo>
                      <a:pt x="932" y="229"/>
                    </a:lnTo>
                    <a:lnTo>
                      <a:pt x="932" y="230"/>
                    </a:lnTo>
                    <a:lnTo>
                      <a:pt x="933" y="230"/>
                    </a:lnTo>
                    <a:lnTo>
                      <a:pt x="933" y="231"/>
                    </a:lnTo>
                    <a:lnTo>
                      <a:pt x="933" y="231"/>
                    </a:lnTo>
                    <a:lnTo>
                      <a:pt x="933" y="233"/>
                    </a:lnTo>
                    <a:lnTo>
                      <a:pt x="933" y="233"/>
                    </a:lnTo>
                    <a:lnTo>
                      <a:pt x="933" y="234"/>
                    </a:lnTo>
                    <a:lnTo>
                      <a:pt x="933" y="234"/>
                    </a:lnTo>
                    <a:lnTo>
                      <a:pt x="933" y="235"/>
                    </a:lnTo>
                    <a:lnTo>
                      <a:pt x="933" y="235"/>
                    </a:lnTo>
                    <a:lnTo>
                      <a:pt x="932" y="237"/>
                    </a:lnTo>
                    <a:lnTo>
                      <a:pt x="932" y="237"/>
                    </a:lnTo>
                    <a:lnTo>
                      <a:pt x="932" y="237"/>
                    </a:lnTo>
                    <a:lnTo>
                      <a:pt x="931" y="238"/>
                    </a:lnTo>
                    <a:lnTo>
                      <a:pt x="931" y="238"/>
                    </a:lnTo>
                    <a:lnTo>
                      <a:pt x="931" y="238"/>
                    </a:lnTo>
                    <a:lnTo>
                      <a:pt x="929" y="238"/>
                    </a:lnTo>
                    <a:lnTo>
                      <a:pt x="929" y="239"/>
                    </a:lnTo>
                    <a:lnTo>
                      <a:pt x="928" y="239"/>
                    </a:lnTo>
                    <a:lnTo>
                      <a:pt x="928" y="239"/>
                    </a:lnTo>
                    <a:lnTo>
                      <a:pt x="927" y="239"/>
                    </a:lnTo>
                    <a:lnTo>
                      <a:pt x="927" y="239"/>
                    </a:lnTo>
                    <a:lnTo>
                      <a:pt x="919" y="237"/>
                    </a:lnTo>
                    <a:lnTo>
                      <a:pt x="919" y="237"/>
                    </a:lnTo>
                    <a:lnTo>
                      <a:pt x="918" y="237"/>
                    </a:lnTo>
                    <a:lnTo>
                      <a:pt x="918" y="237"/>
                    </a:lnTo>
                    <a:lnTo>
                      <a:pt x="916" y="235"/>
                    </a:lnTo>
                    <a:lnTo>
                      <a:pt x="916" y="235"/>
                    </a:lnTo>
                    <a:lnTo>
                      <a:pt x="915" y="235"/>
                    </a:lnTo>
                    <a:lnTo>
                      <a:pt x="915" y="234"/>
                    </a:lnTo>
                    <a:lnTo>
                      <a:pt x="915" y="234"/>
                    </a:lnTo>
                    <a:lnTo>
                      <a:pt x="914" y="234"/>
                    </a:lnTo>
                    <a:lnTo>
                      <a:pt x="914" y="233"/>
                    </a:lnTo>
                    <a:lnTo>
                      <a:pt x="914" y="231"/>
                    </a:lnTo>
                    <a:lnTo>
                      <a:pt x="912" y="231"/>
                    </a:lnTo>
                    <a:lnTo>
                      <a:pt x="912" y="231"/>
                    </a:lnTo>
                    <a:lnTo>
                      <a:pt x="912" y="230"/>
                    </a:lnTo>
                    <a:lnTo>
                      <a:pt x="912" y="229"/>
                    </a:lnTo>
                    <a:lnTo>
                      <a:pt x="912" y="229"/>
                    </a:lnTo>
                    <a:lnTo>
                      <a:pt x="912" y="228"/>
                    </a:lnTo>
                    <a:lnTo>
                      <a:pt x="912" y="228"/>
                    </a:lnTo>
                    <a:lnTo>
                      <a:pt x="912" y="226"/>
                    </a:lnTo>
                    <a:lnTo>
                      <a:pt x="912" y="226"/>
                    </a:lnTo>
                    <a:lnTo>
                      <a:pt x="914" y="225"/>
                    </a:lnTo>
                    <a:lnTo>
                      <a:pt x="914" y="225"/>
                    </a:lnTo>
                    <a:lnTo>
                      <a:pt x="914" y="225"/>
                    </a:lnTo>
                    <a:lnTo>
                      <a:pt x="915" y="224"/>
                    </a:lnTo>
                    <a:lnTo>
                      <a:pt x="915" y="224"/>
                    </a:lnTo>
                    <a:lnTo>
                      <a:pt x="915" y="224"/>
                    </a:lnTo>
                    <a:lnTo>
                      <a:pt x="916" y="224"/>
                    </a:lnTo>
                    <a:lnTo>
                      <a:pt x="916" y="222"/>
                    </a:lnTo>
                    <a:lnTo>
                      <a:pt x="918" y="222"/>
                    </a:lnTo>
                    <a:lnTo>
                      <a:pt x="918" y="222"/>
                    </a:lnTo>
                    <a:lnTo>
                      <a:pt x="919" y="222"/>
                    </a:lnTo>
                    <a:lnTo>
                      <a:pt x="919" y="222"/>
                    </a:lnTo>
                    <a:lnTo>
                      <a:pt x="919" y="222"/>
                    </a:lnTo>
                    <a:lnTo>
                      <a:pt x="919" y="222"/>
                    </a:lnTo>
                    <a:close/>
                    <a:moveTo>
                      <a:pt x="6" y="124"/>
                    </a:moveTo>
                    <a:lnTo>
                      <a:pt x="14" y="125"/>
                    </a:lnTo>
                    <a:lnTo>
                      <a:pt x="14" y="125"/>
                    </a:lnTo>
                    <a:lnTo>
                      <a:pt x="15" y="125"/>
                    </a:lnTo>
                    <a:lnTo>
                      <a:pt x="15" y="125"/>
                    </a:lnTo>
                    <a:lnTo>
                      <a:pt x="16" y="127"/>
                    </a:lnTo>
                    <a:lnTo>
                      <a:pt x="16" y="127"/>
                    </a:lnTo>
                    <a:lnTo>
                      <a:pt x="18" y="127"/>
                    </a:lnTo>
                    <a:lnTo>
                      <a:pt x="18" y="128"/>
                    </a:lnTo>
                    <a:lnTo>
                      <a:pt x="18" y="128"/>
                    </a:lnTo>
                    <a:lnTo>
                      <a:pt x="19" y="129"/>
                    </a:lnTo>
                    <a:lnTo>
                      <a:pt x="19" y="129"/>
                    </a:lnTo>
                    <a:lnTo>
                      <a:pt x="19" y="131"/>
                    </a:lnTo>
                    <a:lnTo>
                      <a:pt x="20" y="131"/>
                    </a:lnTo>
                    <a:lnTo>
                      <a:pt x="20" y="132"/>
                    </a:lnTo>
                    <a:lnTo>
                      <a:pt x="20" y="132"/>
                    </a:lnTo>
                    <a:lnTo>
                      <a:pt x="20" y="133"/>
                    </a:lnTo>
                    <a:lnTo>
                      <a:pt x="20" y="133"/>
                    </a:lnTo>
                    <a:lnTo>
                      <a:pt x="20" y="135"/>
                    </a:lnTo>
                    <a:lnTo>
                      <a:pt x="20" y="135"/>
                    </a:lnTo>
                    <a:lnTo>
                      <a:pt x="20" y="136"/>
                    </a:lnTo>
                    <a:lnTo>
                      <a:pt x="20" y="136"/>
                    </a:lnTo>
                    <a:lnTo>
                      <a:pt x="19" y="137"/>
                    </a:lnTo>
                    <a:lnTo>
                      <a:pt x="19" y="137"/>
                    </a:lnTo>
                    <a:lnTo>
                      <a:pt x="19" y="137"/>
                    </a:lnTo>
                    <a:lnTo>
                      <a:pt x="18" y="138"/>
                    </a:lnTo>
                    <a:lnTo>
                      <a:pt x="18" y="138"/>
                    </a:lnTo>
                    <a:lnTo>
                      <a:pt x="18" y="138"/>
                    </a:lnTo>
                    <a:lnTo>
                      <a:pt x="16" y="138"/>
                    </a:lnTo>
                    <a:lnTo>
                      <a:pt x="16" y="140"/>
                    </a:lnTo>
                    <a:lnTo>
                      <a:pt x="15" y="140"/>
                    </a:lnTo>
                    <a:lnTo>
                      <a:pt x="15" y="140"/>
                    </a:lnTo>
                    <a:lnTo>
                      <a:pt x="14" y="140"/>
                    </a:lnTo>
                    <a:lnTo>
                      <a:pt x="14" y="138"/>
                    </a:lnTo>
                    <a:lnTo>
                      <a:pt x="6" y="137"/>
                    </a:lnTo>
                    <a:lnTo>
                      <a:pt x="6" y="137"/>
                    </a:lnTo>
                    <a:lnTo>
                      <a:pt x="5" y="137"/>
                    </a:lnTo>
                    <a:lnTo>
                      <a:pt x="5" y="137"/>
                    </a:lnTo>
                    <a:lnTo>
                      <a:pt x="4" y="137"/>
                    </a:lnTo>
                    <a:lnTo>
                      <a:pt x="4" y="136"/>
                    </a:lnTo>
                    <a:lnTo>
                      <a:pt x="2" y="136"/>
                    </a:lnTo>
                    <a:lnTo>
                      <a:pt x="2" y="135"/>
                    </a:lnTo>
                    <a:lnTo>
                      <a:pt x="2" y="135"/>
                    </a:lnTo>
                    <a:lnTo>
                      <a:pt x="1" y="133"/>
                    </a:lnTo>
                    <a:lnTo>
                      <a:pt x="1" y="133"/>
                    </a:lnTo>
                    <a:lnTo>
                      <a:pt x="1" y="133"/>
                    </a:lnTo>
                    <a:lnTo>
                      <a:pt x="0" y="132"/>
                    </a:lnTo>
                    <a:lnTo>
                      <a:pt x="0" y="132"/>
                    </a:lnTo>
                    <a:lnTo>
                      <a:pt x="0" y="131"/>
                    </a:lnTo>
                    <a:lnTo>
                      <a:pt x="0" y="129"/>
                    </a:lnTo>
                    <a:lnTo>
                      <a:pt x="0" y="129"/>
                    </a:lnTo>
                    <a:lnTo>
                      <a:pt x="0" y="128"/>
                    </a:lnTo>
                    <a:lnTo>
                      <a:pt x="0" y="128"/>
                    </a:lnTo>
                    <a:lnTo>
                      <a:pt x="0" y="127"/>
                    </a:lnTo>
                    <a:lnTo>
                      <a:pt x="0" y="127"/>
                    </a:lnTo>
                    <a:lnTo>
                      <a:pt x="1" y="125"/>
                    </a:lnTo>
                    <a:lnTo>
                      <a:pt x="1" y="125"/>
                    </a:lnTo>
                    <a:lnTo>
                      <a:pt x="1" y="125"/>
                    </a:lnTo>
                    <a:lnTo>
                      <a:pt x="2" y="125"/>
                    </a:lnTo>
                    <a:lnTo>
                      <a:pt x="2" y="124"/>
                    </a:lnTo>
                    <a:lnTo>
                      <a:pt x="2" y="124"/>
                    </a:lnTo>
                    <a:lnTo>
                      <a:pt x="4" y="124"/>
                    </a:lnTo>
                    <a:lnTo>
                      <a:pt x="4" y="124"/>
                    </a:lnTo>
                    <a:lnTo>
                      <a:pt x="5" y="124"/>
                    </a:lnTo>
                    <a:lnTo>
                      <a:pt x="5" y="124"/>
                    </a:lnTo>
                    <a:lnTo>
                      <a:pt x="6" y="124"/>
                    </a:lnTo>
                    <a:lnTo>
                      <a:pt x="6" y="124"/>
                    </a:lnTo>
                    <a:lnTo>
                      <a:pt x="6" y="124"/>
                    </a:lnTo>
                    <a:lnTo>
                      <a:pt x="6" y="124"/>
                    </a:lnTo>
                    <a:close/>
                  </a:path>
                </a:pathLst>
              </a:custGeom>
              <a:grpFill/>
              <a:ln w="9525">
                <a:noFill/>
                <a:round/>
              </a:ln>
            </p:spPr>
            <p:txBody>
              <a:bodyPr/>
              <a:lstStyle/>
              <a:p>
                <a:pPr defTabSz="607695">
                  <a:defRPr/>
                </a:pPr>
                <a:endParaRPr lang="zh-CN" altLang="en-US" sz="1100" kern="0" dirty="0">
                  <a:solidFill>
                    <a:prstClr val="black"/>
                  </a:solidFill>
                  <a:latin typeface="Calibri" panose="020F0502020204030204"/>
                  <a:ea typeface="微软雅黑" panose="020B0503020204020204" charset="-122"/>
                </a:endParaRPr>
              </a:p>
            </p:txBody>
          </p:sp>
        </p:grpSp>
        <p:grpSp>
          <p:nvGrpSpPr>
            <p:cNvPr id="368" name="组合 300"/>
            <p:cNvGrpSpPr/>
            <p:nvPr/>
          </p:nvGrpSpPr>
          <p:grpSpPr bwMode="auto">
            <a:xfrm>
              <a:off x="7236572" y="4788856"/>
              <a:ext cx="791924" cy="237154"/>
              <a:chOff x="2681288" y="1384300"/>
              <a:chExt cx="1171575" cy="379413"/>
            </a:xfrm>
            <a:solidFill>
              <a:srgbClr val="C00000"/>
            </a:solidFill>
          </p:grpSpPr>
          <p:sp>
            <p:nvSpPr>
              <p:cNvPr id="373" name="Freeform 22"/>
              <p:cNvSpPr>
                <a:spLocks noEditPoints="1"/>
              </p:cNvSpPr>
              <p:nvPr/>
            </p:nvSpPr>
            <p:spPr bwMode="auto">
              <a:xfrm>
                <a:off x="2681288" y="1384300"/>
                <a:ext cx="1171575" cy="379413"/>
              </a:xfrm>
              <a:custGeom>
                <a:avLst/>
                <a:gdLst/>
                <a:ahLst/>
                <a:cxnLst>
                  <a:cxn ang="0">
                    <a:pos x="936" y="479"/>
                  </a:cxn>
                  <a:cxn ang="0">
                    <a:pos x="940" y="480"/>
                  </a:cxn>
                  <a:cxn ang="0">
                    <a:pos x="943" y="480"/>
                  </a:cxn>
                  <a:cxn ang="0">
                    <a:pos x="944" y="480"/>
                  </a:cxn>
                  <a:cxn ang="0">
                    <a:pos x="945" y="479"/>
                  </a:cxn>
                  <a:cxn ang="0">
                    <a:pos x="947" y="475"/>
                  </a:cxn>
                  <a:cxn ang="0">
                    <a:pos x="947" y="463"/>
                  </a:cxn>
                  <a:cxn ang="0">
                    <a:pos x="947" y="445"/>
                  </a:cxn>
                  <a:cxn ang="0">
                    <a:pos x="947" y="414"/>
                  </a:cxn>
                  <a:cxn ang="0">
                    <a:pos x="947" y="382"/>
                  </a:cxn>
                  <a:cxn ang="0">
                    <a:pos x="947" y="353"/>
                  </a:cxn>
                  <a:cxn ang="0">
                    <a:pos x="947" y="336"/>
                  </a:cxn>
                  <a:cxn ang="0">
                    <a:pos x="947" y="334"/>
                  </a:cxn>
                  <a:cxn ang="0">
                    <a:pos x="947" y="331"/>
                  </a:cxn>
                  <a:cxn ang="0">
                    <a:pos x="944" y="327"/>
                  </a:cxn>
                  <a:cxn ang="0">
                    <a:pos x="943" y="325"/>
                  </a:cxn>
                  <a:cxn ang="0">
                    <a:pos x="940" y="324"/>
                  </a:cxn>
                  <a:cxn ang="0">
                    <a:pos x="938" y="322"/>
                  </a:cxn>
                  <a:cxn ang="0">
                    <a:pos x="934" y="322"/>
                  </a:cxn>
                  <a:cxn ang="0">
                    <a:pos x="919" y="318"/>
                  </a:cxn>
                  <a:cxn ang="0">
                    <a:pos x="913" y="317"/>
                  </a:cxn>
                  <a:cxn ang="0">
                    <a:pos x="913" y="317"/>
                  </a:cxn>
                  <a:cxn ang="0">
                    <a:pos x="34" y="101"/>
                  </a:cxn>
                  <a:cxn ang="0">
                    <a:pos x="8" y="93"/>
                  </a:cxn>
                  <a:cxn ang="0">
                    <a:pos x="4" y="93"/>
                  </a:cxn>
                  <a:cxn ang="0">
                    <a:pos x="3" y="93"/>
                  </a:cxn>
                  <a:cxn ang="0">
                    <a:pos x="1" y="95"/>
                  </a:cxn>
                  <a:cxn ang="0">
                    <a:pos x="1" y="96"/>
                  </a:cxn>
                  <a:cxn ang="0">
                    <a:pos x="0" y="99"/>
                  </a:cxn>
                  <a:cxn ang="0">
                    <a:pos x="0" y="110"/>
                  </a:cxn>
                  <a:cxn ang="0">
                    <a:pos x="0" y="128"/>
                  </a:cxn>
                  <a:cxn ang="0">
                    <a:pos x="0" y="159"/>
                  </a:cxn>
                  <a:cxn ang="0">
                    <a:pos x="0" y="192"/>
                  </a:cxn>
                  <a:cxn ang="0">
                    <a:pos x="0" y="221"/>
                  </a:cxn>
                  <a:cxn ang="0">
                    <a:pos x="0" y="237"/>
                  </a:cxn>
                  <a:cxn ang="0">
                    <a:pos x="0" y="240"/>
                  </a:cxn>
                  <a:cxn ang="0">
                    <a:pos x="0" y="242"/>
                  </a:cxn>
                  <a:cxn ang="0">
                    <a:pos x="3" y="247"/>
                  </a:cxn>
                  <a:cxn ang="0">
                    <a:pos x="4" y="249"/>
                  </a:cxn>
                  <a:cxn ang="0">
                    <a:pos x="7" y="250"/>
                  </a:cxn>
                  <a:cxn ang="0">
                    <a:pos x="9" y="251"/>
                  </a:cxn>
                  <a:cxn ang="0">
                    <a:pos x="13" y="252"/>
                  </a:cxn>
                  <a:cxn ang="0">
                    <a:pos x="27" y="255"/>
                  </a:cxn>
                  <a:cxn ang="0">
                    <a:pos x="34" y="256"/>
                  </a:cxn>
                  <a:cxn ang="0">
                    <a:pos x="34" y="256"/>
                  </a:cxn>
                  <a:cxn ang="0">
                    <a:pos x="608" y="0"/>
                  </a:cxn>
                  <a:cxn ang="0">
                    <a:pos x="56" y="95"/>
                  </a:cxn>
                  <a:cxn ang="0">
                    <a:pos x="1477" y="174"/>
                  </a:cxn>
                  <a:cxn ang="0">
                    <a:pos x="958" y="333"/>
                  </a:cxn>
                  <a:cxn ang="0">
                    <a:pos x="958" y="327"/>
                  </a:cxn>
                  <a:cxn ang="0">
                    <a:pos x="957" y="322"/>
                  </a:cxn>
                  <a:cxn ang="0">
                    <a:pos x="956" y="320"/>
                  </a:cxn>
                  <a:cxn ang="0">
                    <a:pos x="953" y="318"/>
                  </a:cxn>
                  <a:cxn ang="0">
                    <a:pos x="950" y="316"/>
                  </a:cxn>
                  <a:cxn ang="0">
                    <a:pos x="947" y="315"/>
                  </a:cxn>
                  <a:cxn ang="0">
                    <a:pos x="943" y="313"/>
                  </a:cxn>
                  <a:cxn ang="0">
                    <a:pos x="938" y="312"/>
                  </a:cxn>
                  <a:cxn ang="0">
                    <a:pos x="932" y="311"/>
                  </a:cxn>
                  <a:cxn ang="0">
                    <a:pos x="927" y="311"/>
                  </a:cxn>
                  <a:cxn ang="0">
                    <a:pos x="1477" y="174"/>
                  </a:cxn>
                  <a:cxn ang="0">
                    <a:pos x="45" y="103"/>
                  </a:cxn>
                  <a:cxn ang="0">
                    <a:pos x="901" y="468"/>
                  </a:cxn>
                </a:cxnLst>
                <a:rect l="0" t="0" r="r" b="b"/>
                <a:pathLst>
                  <a:path w="1477" h="480">
                    <a:moveTo>
                      <a:pt x="913" y="317"/>
                    </a:moveTo>
                    <a:lnTo>
                      <a:pt x="913" y="472"/>
                    </a:lnTo>
                    <a:lnTo>
                      <a:pt x="936" y="479"/>
                    </a:lnTo>
                    <a:lnTo>
                      <a:pt x="938" y="480"/>
                    </a:lnTo>
                    <a:lnTo>
                      <a:pt x="939" y="480"/>
                    </a:lnTo>
                    <a:lnTo>
                      <a:pt x="940" y="480"/>
                    </a:lnTo>
                    <a:lnTo>
                      <a:pt x="941" y="480"/>
                    </a:lnTo>
                    <a:lnTo>
                      <a:pt x="943" y="480"/>
                    </a:lnTo>
                    <a:lnTo>
                      <a:pt x="943" y="480"/>
                    </a:lnTo>
                    <a:lnTo>
                      <a:pt x="944" y="480"/>
                    </a:lnTo>
                    <a:lnTo>
                      <a:pt x="944" y="480"/>
                    </a:lnTo>
                    <a:lnTo>
                      <a:pt x="944" y="480"/>
                    </a:lnTo>
                    <a:lnTo>
                      <a:pt x="944" y="479"/>
                    </a:lnTo>
                    <a:lnTo>
                      <a:pt x="945" y="479"/>
                    </a:lnTo>
                    <a:lnTo>
                      <a:pt x="945" y="479"/>
                    </a:lnTo>
                    <a:lnTo>
                      <a:pt x="945" y="477"/>
                    </a:lnTo>
                    <a:lnTo>
                      <a:pt x="947" y="476"/>
                    </a:lnTo>
                    <a:lnTo>
                      <a:pt x="947" y="475"/>
                    </a:lnTo>
                    <a:lnTo>
                      <a:pt x="947" y="473"/>
                    </a:lnTo>
                    <a:lnTo>
                      <a:pt x="947" y="468"/>
                    </a:lnTo>
                    <a:lnTo>
                      <a:pt x="947" y="463"/>
                    </a:lnTo>
                    <a:lnTo>
                      <a:pt x="947" y="459"/>
                    </a:lnTo>
                    <a:lnTo>
                      <a:pt x="947" y="453"/>
                    </a:lnTo>
                    <a:lnTo>
                      <a:pt x="947" y="445"/>
                    </a:lnTo>
                    <a:lnTo>
                      <a:pt x="947" y="436"/>
                    </a:lnTo>
                    <a:lnTo>
                      <a:pt x="947" y="426"/>
                    </a:lnTo>
                    <a:lnTo>
                      <a:pt x="947" y="414"/>
                    </a:lnTo>
                    <a:lnTo>
                      <a:pt x="947" y="404"/>
                    </a:lnTo>
                    <a:lnTo>
                      <a:pt x="947" y="392"/>
                    </a:lnTo>
                    <a:lnTo>
                      <a:pt x="947" y="382"/>
                    </a:lnTo>
                    <a:lnTo>
                      <a:pt x="947" y="371"/>
                    </a:lnTo>
                    <a:lnTo>
                      <a:pt x="947" y="361"/>
                    </a:lnTo>
                    <a:lnTo>
                      <a:pt x="947" y="353"/>
                    </a:lnTo>
                    <a:lnTo>
                      <a:pt x="947" y="346"/>
                    </a:lnTo>
                    <a:lnTo>
                      <a:pt x="947" y="340"/>
                    </a:lnTo>
                    <a:lnTo>
                      <a:pt x="947" y="336"/>
                    </a:lnTo>
                    <a:lnTo>
                      <a:pt x="947" y="336"/>
                    </a:lnTo>
                    <a:lnTo>
                      <a:pt x="947" y="335"/>
                    </a:lnTo>
                    <a:lnTo>
                      <a:pt x="947" y="334"/>
                    </a:lnTo>
                    <a:lnTo>
                      <a:pt x="947" y="333"/>
                    </a:lnTo>
                    <a:lnTo>
                      <a:pt x="947" y="333"/>
                    </a:lnTo>
                    <a:lnTo>
                      <a:pt x="947" y="331"/>
                    </a:lnTo>
                    <a:lnTo>
                      <a:pt x="945" y="330"/>
                    </a:lnTo>
                    <a:lnTo>
                      <a:pt x="945" y="329"/>
                    </a:lnTo>
                    <a:lnTo>
                      <a:pt x="944" y="327"/>
                    </a:lnTo>
                    <a:lnTo>
                      <a:pt x="944" y="326"/>
                    </a:lnTo>
                    <a:lnTo>
                      <a:pt x="943" y="326"/>
                    </a:lnTo>
                    <a:lnTo>
                      <a:pt x="943" y="325"/>
                    </a:lnTo>
                    <a:lnTo>
                      <a:pt x="941" y="325"/>
                    </a:lnTo>
                    <a:lnTo>
                      <a:pt x="941" y="325"/>
                    </a:lnTo>
                    <a:lnTo>
                      <a:pt x="940" y="324"/>
                    </a:lnTo>
                    <a:lnTo>
                      <a:pt x="939" y="324"/>
                    </a:lnTo>
                    <a:lnTo>
                      <a:pt x="938" y="324"/>
                    </a:lnTo>
                    <a:lnTo>
                      <a:pt x="938" y="322"/>
                    </a:lnTo>
                    <a:lnTo>
                      <a:pt x="936" y="322"/>
                    </a:lnTo>
                    <a:lnTo>
                      <a:pt x="935" y="322"/>
                    </a:lnTo>
                    <a:lnTo>
                      <a:pt x="934" y="322"/>
                    </a:lnTo>
                    <a:lnTo>
                      <a:pt x="927" y="321"/>
                    </a:lnTo>
                    <a:lnTo>
                      <a:pt x="922" y="320"/>
                    </a:lnTo>
                    <a:lnTo>
                      <a:pt x="919" y="318"/>
                    </a:lnTo>
                    <a:lnTo>
                      <a:pt x="917" y="318"/>
                    </a:lnTo>
                    <a:lnTo>
                      <a:pt x="914" y="318"/>
                    </a:lnTo>
                    <a:lnTo>
                      <a:pt x="913" y="317"/>
                    </a:lnTo>
                    <a:lnTo>
                      <a:pt x="913" y="317"/>
                    </a:lnTo>
                    <a:lnTo>
                      <a:pt x="913" y="317"/>
                    </a:lnTo>
                    <a:lnTo>
                      <a:pt x="913" y="317"/>
                    </a:lnTo>
                    <a:lnTo>
                      <a:pt x="913" y="317"/>
                    </a:lnTo>
                    <a:close/>
                    <a:moveTo>
                      <a:pt x="34" y="256"/>
                    </a:moveTo>
                    <a:lnTo>
                      <a:pt x="34" y="101"/>
                    </a:lnTo>
                    <a:lnTo>
                      <a:pt x="11" y="95"/>
                    </a:lnTo>
                    <a:lnTo>
                      <a:pt x="9" y="95"/>
                    </a:lnTo>
                    <a:lnTo>
                      <a:pt x="8" y="93"/>
                    </a:lnTo>
                    <a:lnTo>
                      <a:pt x="7" y="93"/>
                    </a:lnTo>
                    <a:lnTo>
                      <a:pt x="5" y="93"/>
                    </a:lnTo>
                    <a:lnTo>
                      <a:pt x="4" y="93"/>
                    </a:lnTo>
                    <a:lnTo>
                      <a:pt x="4" y="93"/>
                    </a:lnTo>
                    <a:lnTo>
                      <a:pt x="4" y="93"/>
                    </a:lnTo>
                    <a:lnTo>
                      <a:pt x="3" y="93"/>
                    </a:lnTo>
                    <a:lnTo>
                      <a:pt x="3" y="95"/>
                    </a:lnTo>
                    <a:lnTo>
                      <a:pt x="3" y="95"/>
                    </a:lnTo>
                    <a:lnTo>
                      <a:pt x="1" y="95"/>
                    </a:lnTo>
                    <a:lnTo>
                      <a:pt x="1" y="95"/>
                    </a:lnTo>
                    <a:lnTo>
                      <a:pt x="1" y="96"/>
                    </a:lnTo>
                    <a:lnTo>
                      <a:pt x="1" y="96"/>
                    </a:lnTo>
                    <a:lnTo>
                      <a:pt x="1" y="97"/>
                    </a:lnTo>
                    <a:lnTo>
                      <a:pt x="0" y="97"/>
                    </a:lnTo>
                    <a:lnTo>
                      <a:pt x="0" y="99"/>
                    </a:lnTo>
                    <a:lnTo>
                      <a:pt x="0" y="101"/>
                    </a:lnTo>
                    <a:lnTo>
                      <a:pt x="0" y="105"/>
                    </a:lnTo>
                    <a:lnTo>
                      <a:pt x="0" y="110"/>
                    </a:lnTo>
                    <a:lnTo>
                      <a:pt x="0" y="114"/>
                    </a:lnTo>
                    <a:lnTo>
                      <a:pt x="0" y="121"/>
                    </a:lnTo>
                    <a:lnTo>
                      <a:pt x="0" y="128"/>
                    </a:lnTo>
                    <a:lnTo>
                      <a:pt x="0" y="139"/>
                    </a:lnTo>
                    <a:lnTo>
                      <a:pt x="0" y="149"/>
                    </a:lnTo>
                    <a:lnTo>
                      <a:pt x="0" y="159"/>
                    </a:lnTo>
                    <a:lnTo>
                      <a:pt x="0" y="170"/>
                    </a:lnTo>
                    <a:lnTo>
                      <a:pt x="0" y="181"/>
                    </a:lnTo>
                    <a:lnTo>
                      <a:pt x="0" y="192"/>
                    </a:lnTo>
                    <a:lnTo>
                      <a:pt x="0" y="202"/>
                    </a:lnTo>
                    <a:lnTo>
                      <a:pt x="0" y="212"/>
                    </a:lnTo>
                    <a:lnTo>
                      <a:pt x="0" y="221"/>
                    </a:lnTo>
                    <a:lnTo>
                      <a:pt x="0" y="228"/>
                    </a:lnTo>
                    <a:lnTo>
                      <a:pt x="0" y="233"/>
                    </a:lnTo>
                    <a:lnTo>
                      <a:pt x="0" y="237"/>
                    </a:lnTo>
                    <a:lnTo>
                      <a:pt x="0" y="238"/>
                    </a:lnTo>
                    <a:lnTo>
                      <a:pt x="0" y="238"/>
                    </a:lnTo>
                    <a:lnTo>
                      <a:pt x="0" y="240"/>
                    </a:lnTo>
                    <a:lnTo>
                      <a:pt x="0" y="241"/>
                    </a:lnTo>
                    <a:lnTo>
                      <a:pt x="0" y="242"/>
                    </a:lnTo>
                    <a:lnTo>
                      <a:pt x="0" y="242"/>
                    </a:lnTo>
                    <a:lnTo>
                      <a:pt x="1" y="243"/>
                    </a:lnTo>
                    <a:lnTo>
                      <a:pt x="1" y="246"/>
                    </a:lnTo>
                    <a:lnTo>
                      <a:pt x="3" y="247"/>
                    </a:lnTo>
                    <a:lnTo>
                      <a:pt x="3" y="247"/>
                    </a:lnTo>
                    <a:lnTo>
                      <a:pt x="4" y="247"/>
                    </a:lnTo>
                    <a:lnTo>
                      <a:pt x="4" y="249"/>
                    </a:lnTo>
                    <a:lnTo>
                      <a:pt x="5" y="249"/>
                    </a:lnTo>
                    <a:lnTo>
                      <a:pt x="5" y="250"/>
                    </a:lnTo>
                    <a:lnTo>
                      <a:pt x="7" y="250"/>
                    </a:lnTo>
                    <a:lnTo>
                      <a:pt x="8" y="251"/>
                    </a:lnTo>
                    <a:lnTo>
                      <a:pt x="9" y="251"/>
                    </a:lnTo>
                    <a:lnTo>
                      <a:pt x="9" y="251"/>
                    </a:lnTo>
                    <a:lnTo>
                      <a:pt x="11" y="251"/>
                    </a:lnTo>
                    <a:lnTo>
                      <a:pt x="12" y="252"/>
                    </a:lnTo>
                    <a:lnTo>
                      <a:pt x="13" y="252"/>
                    </a:lnTo>
                    <a:lnTo>
                      <a:pt x="20" y="254"/>
                    </a:lnTo>
                    <a:lnTo>
                      <a:pt x="25" y="254"/>
                    </a:lnTo>
                    <a:lnTo>
                      <a:pt x="27" y="255"/>
                    </a:lnTo>
                    <a:lnTo>
                      <a:pt x="31" y="255"/>
                    </a:lnTo>
                    <a:lnTo>
                      <a:pt x="33" y="256"/>
                    </a:lnTo>
                    <a:lnTo>
                      <a:pt x="34" y="256"/>
                    </a:lnTo>
                    <a:lnTo>
                      <a:pt x="34" y="256"/>
                    </a:lnTo>
                    <a:lnTo>
                      <a:pt x="34" y="256"/>
                    </a:lnTo>
                    <a:lnTo>
                      <a:pt x="34" y="256"/>
                    </a:lnTo>
                    <a:lnTo>
                      <a:pt x="34" y="256"/>
                    </a:lnTo>
                    <a:close/>
                    <a:moveTo>
                      <a:pt x="56" y="95"/>
                    </a:moveTo>
                    <a:lnTo>
                      <a:pt x="608" y="0"/>
                    </a:lnTo>
                    <a:lnTo>
                      <a:pt x="1465" y="166"/>
                    </a:lnTo>
                    <a:lnTo>
                      <a:pt x="905" y="305"/>
                    </a:lnTo>
                    <a:lnTo>
                      <a:pt x="56" y="95"/>
                    </a:lnTo>
                    <a:lnTo>
                      <a:pt x="56" y="95"/>
                    </a:lnTo>
                    <a:lnTo>
                      <a:pt x="56" y="95"/>
                    </a:lnTo>
                    <a:close/>
                    <a:moveTo>
                      <a:pt x="1477" y="174"/>
                    </a:moveTo>
                    <a:lnTo>
                      <a:pt x="1477" y="325"/>
                    </a:lnTo>
                    <a:lnTo>
                      <a:pt x="958" y="457"/>
                    </a:lnTo>
                    <a:lnTo>
                      <a:pt x="958" y="333"/>
                    </a:lnTo>
                    <a:lnTo>
                      <a:pt x="958" y="331"/>
                    </a:lnTo>
                    <a:lnTo>
                      <a:pt x="958" y="329"/>
                    </a:lnTo>
                    <a:lnTo>
                      <a:pt x="958" y="327"/>
                    </a:lnTo>
                    <a:lnTo>
                      <a:pt x="958" y="326"/>
                    </a:lnTo>
                    <a:lnTo>
                      <a:pt x="957" y="324"/>
                    </a:lnTo>
                    <a:lnTo>
                      <a:pt x="957" y="322"/>
                    </a:lnTo>
                    <a:lnTo>
                      <a:pt x="957" y="322"/>
                    </a:lnTo>
                    <a:lnTo>
                      <a:pt x="956" y="321"/>
                    </a:lnTo>
                    <a:lnTo>
                      <a:pt x="956" y="320"/>
                    </a:lnTo>
                    <a:lnTo>
                      <a:pt x="954" y="320"/>
                    </a:lnTo>
                    <a:lnTo>
                      <a:pt x="954" y="318"/>
                    </a:lnTo>
                    <a:lnTo>
                      <a:pt x="953" y="318"/>
                    </a:lnTo>
                    <a:lnTo>
                      <a:pt x="953" y="317"/>
                    </a:lnTo>
                    <a:lnTo>
                      <a:pt x="952" y="317"/>
                    </a:lnTo>
                    <a:lnTo>
                      <a:pt x="950" y="316"/>
                    </a:lnTo>
                    <a:lnTo>
                      <a:pt x="949" y="316"/>
                    </a:lnTo>
                    <a:lnTo>
                      <a:pt x="948" y="315"/>
                    </a:lnTo>
                    <a:lnTo>
                      <a:pt x="947" y="315"/>
                    </a:lnTo>
                    <a:lnTo>
                      <a:pt x="947" y="315"/>
                    </a:lnTo>
                    <a:lnTo>
                      <a:pt x="944" y="315"/>
                    </a:lnTo>
                    <a:lnTo>
                      <a:pt x="943" y="313"/>
                    </a:lnTo>
                    <a:lnTo>
                      <a:pt x="941" y="313"/>
                    </a:lnTo>
                    <a:lnTo>
                      <a:pt x="939" y="313"/>
                    </a:lnTo>
                    <a:lnTo>
                      <a:pt x="938" y="312"/>
                    </a:lnTo>
                    <a:lnTo>
                      <a:pt x="936" y="312"/>
                    </a:lnTo>
                    <a:lnTo>
                      <a:pt x="934" y="312"/>
                    </a:lnTo>
                    <a:lnTo>
                      <a:pt x="932" y="311"/>
                    </a:lnTo>
                    <a:lnTo>
                      <a:pt x="930" y="311"/>
                    </a:lnTo>
                    <a:lnTo>
                      <a:pt x="928" y="311"/>
                    </a:lnTo>
                    <a:lnTo>
                      <a:pt x="927" y="311"/>
                    </a:lnTo>
                    <a:lnTo>
                      <a:pt x="1477" y="174"/>
                    </a:lnTo>
                    <a:lnTo>
                      <a:pt x="1477" y="174"/>
                    </a:lnTo>
                    <a:lnTo>
                      <a:pt x="1477" y="174"/>
                    </a:lnTo>
                    <a:close/>
                    <a:moveTo>
                      <a:pt x="901" y="468"/>
                    </a:moveTo>
                    <a:lnTo>
                      <a:pt x="43" y="262"/>
                    </a:lnTo>
                    <a:lnTo>
                      <a:pt x="45" y="103"/>
                    </a:lnTo>
                    <a:lnTo>
                      <a:pt x="901" y="315"/>
                    </a:lnTo>
                    <a:lnTo>
                      <a:pt x="901" y="468"/>
                    </a:lnTo>
                    <a:lnTo>
                      <a:pt x="901" y="468"/>
                    </a:lnTo>
                    <a:lnTo>
                      <a:pt x="901" y="468"/>
                    </a:lnTo>
                    <a:close/>
                  </a:path>
                </a:pathLst>
              </a:custGeom>
              <a:grpFill/>
              <a:ln w="9525">
                <a:noFill/>
                <a:round/>
              </a:ln>
            </p:spPr>
            <p:txBody>
              <a:bodyPr/>
              <a:lstStyle/>
              <a:p>
                <a:pPr defTabSz="607695">
                  <a:defRPr/>
                </a:pPr>
                <a:endParaRPr lang="zh-CN" altLang="en-US" sz="1100" kern="0" dirty="0">
                  <a:solidFill>
                    <a:prstClr val="black"/>
                  </a:solidFill>
                  <a:latin typeface="Calibri" panose="020F0502020204030204"/>
                  <a:ea typeface="微软雅黑" panose="020B0503020204020204" charset="-122"/>
                </a:endParaRPr>
              </a:p>
            </p:txBody>
          </p:sp>
          <p:sp>
            <p:nvSpPr>
              <p:cNvPr id="374" name="Freeform 23"/>
              <p:cNvSpPr>
                <a:spLocks noEditPoints="1"/>
              </p:cNvSpPr>
              <p:nvPr/>
            </p:nvSpPr>
            <p:spPr bwMode="auto">
              <a:xfrm>
                <a:off x="2686050" y="1466850"/>
                <a:ext cx="741363" cy="287338"/>
              </a:xfrm>
              <a:custGeom>
                <a:avLst/>
                <a:gdLst/>
                <a:ahLst/>
                <a:cxnLst>
                  <a:cxn ang="0">
                    <a:pos x="16" y="3"/>
                  </a:cxn>
                  <a:cxn ang="0">
                    <a:pos x="20" y="7"/>
                  </a:cxn>
                  <a:cxn ang="0">
                    <a:pos x="20" y="12"/>
                  </a:cxn>
                  <a:cxn ang="0">
                    <a:pos x="18" y="16"/>
                  </a:cxn>
                  <a:cxn ang="0">
                    <a:pos x="6" y="14"/>
                  </a:cxn>
                  <a:cxn ang="0">
                    <a:pos x="2" y="12"/>
                  </a:cxn>
                  <a:cxn ang="0">
                    <a:pos x="0" y="7"/>
                  </a:cxn>
                  <a:cxn ang="0">
                    <a:pos x="1" y="3"/>
                  </a:cxn>
                  <a:cxn ang="0">
                    <a:pos x="4" y="0"/>
                  </a:cxn>
                  <a:cxn ang="0">
                    <a:pos x="836" y="220"/>
                  </a:cxn>
                  <a:cxn ang="0">
                    <a:pos x="876" y="268"/>
                  </a:cxn>
                  <a:cxn ang="0">
                    <a:pos x="876" y="312"/>
                  </a:cxn>
                  <a:cxn ang="0">
                    <a:pos x="836" y="301"/>
                  </a:cxn>
                  <a:cxn ang="0">
                    <a:pos x="836" y="257"/>
                  </a:cxn>
                  <a:cxn ang="0">
                    <a:pos x="836" y="220"/>
                  </a:cxn>
                  <a:cxn ang="0">
                    <a:pos x="195" y="105"/>
                  </a:cxn>
                  <a:cxn ang="0">
                    <a:pos x="195" y="132"/>
                  </a:cxn>
                  <a:cxn ang="0">
                    <a:pos x="195" y="159"/>
                  </a:cxn>
                  <a:cxn ang="0">
                    <a:pos x="550" y="246"/>
                  </a:cxn>
                  <a:cxn ang="0">
                    <a:pos x="550" y="219"/>
                  </a:cxn>
                  <a:cxn ang="0">
                    <a:pos x="550" y="191"/>
                  </a:cxn>
                  <a:cxn ang="0">
                    <a:pos x="550" y="163"/>
                  </a:cxn>
                  <a:cxn ang="0">
                    <a:pos x="821" y="313"/>
                  </a:cxn>
                  <a:cxn ang="0">
                    <a:pos x="821" y="286"/>
                  </a:cxn>
                  <a:cxn ang="0">
                    <a:pos x="821" y="259"/>
                  </a:cxn>
                  <a:cxn ang="0">
                    <a:pos x="821" y="231"/>
                  </a:cxn>
                  <a:cxn ang="0">
                    <a:pos x="929" y="349"/>
                  </a:cxn>
                  <a:cxn ang="0">
                    <a:pos x="932" y="353"/>
                  </a:cxn>
                  <a:cxn ang="0">
                    <a:pos x="933" y="358"/>
                  </a:cxn>
                  <a:cxn ang="0">
                    <a:pos x="931" y="362"/>
                  </a:cxn>
                  <a:cxn ang="0">
                    <a:pos x="927" y="362"/>
                  </a:cxn>
                  <a:cxn ang="0">
                    <a:pos x="915" y="358"/>
                  </a:cxn>
                  <a:cxn ang="0">
                    <a:pos x="912" y="354"/>
                  </a:cxn>
                  <a:cxn ang="0">
                    <a:pos x="912" y="350"/>
                  </a:cxn>
                  <a:cxn ang="0">
                    <a:pos x="916" y="347"/>
                  </a:cxn>
                  <a:cxn ang="0">
                    <a:pos x="919" y="347"/>
                  </a:cxn>
                  <a:cxn ang="0">
                    <a:pos x="929" y="226"/>
                  </a:cxn>
                  <a:cxn ang="0">
                    <a:pos x="933" y="230"/>
                  </a:cxn>
                  <a:cxn ang="0">
                    <a:pos x="933" y="235"/>
                  </a:cxn>
                  <a:cxn ang="0">
                    <a:pos x="931" y="238"/>
                  </a:cxn>
                  <a:cxn ang="0">
                    <a:pos x="919" y="237"/>
                  </a:cxn>
                  <a:cxn ang="0">
                    <a:pos x="915" y="234"/>
                  </a:cxn>
                  <a:cxn ang="0">
                    <a:pos x="912" y="230"/>
                  </a:cxn>
                  <a:cxn ang="0">
                    <a:pos x="914" y="225"/>
                  </a:cxn>
                  <a:cxn ang="0">
                    <a:pos x="916" y="222"/>
                  </a:cxn>
                  <a:cxn ang="0">
                    <a:pos x="6" y="124"/>
                  </a:cxn>
                  <a:cxn ang="0">
                    <a:pos x="18" y="127"/>
                  </a:cxn>
                  <a:cxn ang="0">
                    <a:pos x="20" y="132"/>
                  </a:cxn>
                  <a:cxn ang="0">
                    <a:pos x="20" y="136"/>
                  </a:cxn>
                  <a:cxn ang="0">
                    <a:pos x="16" y="138"/>
                  </a:cxn>
                  <a:cxn ang="0">
                    <a:pos x="6" y="137"/>
                  </a:cxn>
                  <a:cxn ang="0">
                    <a:pos x="2" y="135"/>
                  </a:cxn>
                  <a:cxn ang="0">
                    <a:pos x="0" y="129"/>
                  </a:cxn>
                  <a:cxn ang="0">
                    <a:pos x="1" y="125"/>
                  </a:cxn>
                  <a:cxn ang="0">
                    <a:pos x="5" y="124"/>
                  </a:cxn>
                </a:cxnLst>
                <a:rect l="0" t="0" r="r" b="b"/>
                <a:pathLst>
                  <a:path w="933" h="362">
                    <a:moveTo>
                      <a:pt x="6" y="0"/>
                    </a:moveTo>
                    <a:lnTo>
                      <a:pt x="14" y="1"/>
                    </a:lnTo>
                    <a:lnTo>
                      <a:pt x="14" y="1"/>
                    </a:lnTo>
                    <a:lnTo>
                      <a:pt x="15" y="1"/>
                    </a:lnTo>
                    <a:lnTo>
                      <a:pt x="15" y="3"/>
                    </a:lnTo>
                    <a:lnTo>
                      <a:pt x="16" y="3"/>
                    </a:lnTo>
                    <a:lnTo>
                      <a:pt x="16" y="3"/>
                    </a:lnTo>
                    <a:lnTo>
                      <a:pt x="18" y="4"/>
                    </a:lnTo>
                    <a:lnTo>
                      <a:pt x="18" y="4"/>
                    </a:lnTo>
                    <a:lnTo>
                      <a:pt x="18" y="5"/>
                    </a:lnTo>
                    <a:lnTo>
                      <a:pt x="19" y="5"/>
                    </a:lnTo>
                    <a:lnTo>
                      <a:pt x="19" y="7"/>
                    </a:lnTo>
                    <a:lnTo>
                      <a:pt x="19" y="7"/>
                    </a:lnTo>
                    <a:lnTo>
                      <a:pt x="20" y="7"/>
                    </a:lnTo>
                    <a:lnTo>
                      <a:pt x="20" y="8"/>
                    </a:lnTo>
                    <a:lnTo>
                      <a:pt x="20" y="9"/>
                    </a:lnTo>
                    <a:lnTo>
                      <a:pt x="20" y="9"/>
                    </a:lnTo>
                    <a:lnTo>
                      <a:pt x="20" y="10"/>
                    </a:lnTo>
                    <a:lnTo>
                      <a:pt x="20" y="10"/>
                    </a:lnTo>
                    <a:lnTo>
                      <a:pt x="20" y="12"/>
                    </a:lnTo>
                    <a:lnTo>
                      <a:pt x="20" y="12"/>
                    </a:lnTo>
                    <a:lnTo>
                      <a:pt x="20" y="13"/>
                    </a:lnTo>
                    <a:lnTo>
                      <a:pt x="19" y="13"/>
                    </a:lnTo>
                    <a:lnTo>
                      <a:pt x="19" y="14"/>
                    </a:lnTo>
                    <a:lnTo>
                      <a:pt x="19" y="14"/>
                    </a:lnTo>
                    <a:lnTo>
                      <a:pt x="18" y="14"/>
                    </a:lnTo>
                    <a:lnTo>
                      <a:pt x="18" y="14"/>
                    </a:lnTo>
                    <a:lnTo>
                      <a:pt x="18" y="16"/>
                    </a:lnTo>
                    <a:lnTo>
                      <a:pt x="16" y="16"/>
                    </a:lnTo>
                    <a:lnTo>
                      <a:pt x="16" y="16"/>
                    </a:lnTo>
                    <a:lnTo>
                      <a:pt x="15" y="16"/>
                    </a:lnTo>
                    <a:lnTo>
                      <a:pt x="15" y="16"/>
                    </a:lnTo>
                    <a:lnTo>
                      <a:pt x="14" y="16"/>
                    </a:lnTo>
                    <a:lnTo>
                      <a:pt x="14" y="16"/>
                    </a:lnTo>
                    <a:lnTo>
                      <a:pt x="6" y="14"/>
                    </a:lnTo>
                    <a:lnTo>
                      <a:pt x="6" y="14"/>
                    </a:lnTo>
                    <a:lnTo>
                      <a:pt x="5" y="13"/>
                    </a:lnTo>
                    <a:lnTo>
                      <a:pt x="5" y="13"/>
                    </a:lnTo>
                    <a:lnTo>
                      <a:pt x="4" y="13"/>
                    </a:lnTo>
                    <a:lnTo>
                      <a:pt x="4" y="13"/>
                    </a:lnTo>
                    <a:lnTo>
                      <a:pt x="2" y="12"/>
                    </a:lnTo>
                    <a:lnTo>
                      <a:pt x="2" y="12"/>
                    </a:lnTo>
                    <a:lnTo>
                      <a:pt x="2" y="10"/>
                    </a:lnTo>
                    <a:lnTo>
                      <a:pt x="1" y="10"/>
                    </a:lnTo>
                    <a:lnTo>
                      <a:pt x="1" y="10"/>
                    </a:lnTo>
                    <a:lnTo>
                      <a:pt x="1" y="9"/>
                    </a:lnTo>
                    <a:lnTo>
                      <a:pt x="0" y="8"/>
                    </a:lnTo>
                    <a:lnTo>
                      <a:pt x="0" y="8"/>
                    </a:lnTo>
                    <a:lnTo>
                      <a:pt x="0" y="7"/>
                    </a:lnTo>
                    <a:lnTo>
                      <a:pt x="0" y="7"/>
                    </a:lnTo>
                    <a:lnTo>
                      <a:pt x="0" y="5"/>
                    </a:lnTo>
                    <a:lnTo>
                      <a:pt x="0" y="5"/>
                    </a:lnTo>
                    <a:lnTo>
                      <a:pt x="0" y="4"/>
                    </a:lnTo>
                    <a:lnTo>
                      <a:pt x="0" y="4"/>
                    </a:lnTo>
                    <a:lnTo>
                      <a:pt x="0" y="3"/>
                    </a:lnTo>
                    <a:lnTo>
                      <a:pt x="1" y="3"/>
                    </a:lnTo>
                    <a:lnTo>
                      <a:pt x="1" y="1"/>
                    </a:lnTo>
                    <a:lnTo>
                      <a:pt x="1" y="1"/>
                    </a:lnTo>
                    <a:lnTo>
                      <a:pt x="2" y="1"/>
                    </a:lnTo>
                    <a:lnTo>
                      <a:pt x="2" y="0"/>
                    </a:lnTo>
                    <a:lnTo>
                      <a:pt x="2" y="0"/>
                    </a:lnTo>
                    <a:lnTo>
                      <a:pt x="4" y="0"/>
                    </a:lnTo>
                    <a:lnTo>
                      <a:pt x="4" y="0"/>
                    </a:lnTo>
                    <a:lnTo>
                      <a:pt x="5" y="0"/>
                    </a:lnTo>
                    <a:lnTo>
                      <a:pt x="5" y="0"/>
                    </a:lnTo>
                    <a:lnTo>
                      <a:pt x="6" y="0"/>
                    </a:lnTo>
                    <a:lnTo>
                      <a:pt x="6" y="0"/>
                    </a:lnTo>
                    <a:lnTo>
                      <a:pt x="6" y="0"/>
                    </a:lnTo>
                    <a:lnTo>
                      <a:pt x="6" y="0"/>
                    </a:lnTo>
                    <a:close/>
                    <a:moveTo>
                      <a:pt x="836" y="220"/>
                    </a:moveTo>
                    <a:lnTo>
                      <a:pt x="876" y="230"/>
                    </a:lnTo>
                    <a:lnTo>
                      <a:pt x="876" y="237"/>
                    </a:lnTo>
                    <a:lnTo>
                      <a:pt x="876" y="243"/>
                    </a:lnTo>
                    <a:lnTo>
                      <a:pt x="876" y="248"/>
                    </a:lnTo>
                    <a:lnTo>
                      <a:pt x="876" y="255"/>
                    </a:lnTo>
                    <a:lnTo>
                      <a:pt x="876" y="261"/>
                    </a:lnTo>
                    <a:lnTo>
                      <a:pt x="876" y="268"/>
                    </a:lnTo>
                    <a:lnTo>
                      <a:pt x="876" y="274"/>
                    </a:lnTo>
                    <a:lnTo>
                      <a:pt x="876" y="281"/>
                    </a:lnTo>
                    <a:lnTo>
                      <a:pt x="876" y="287"/>
                    </a:lnTo>
                    <a:lnTo>
                      <a:pt x="876" y="292"/>
                    </a:lnTo>
                    <a:lnTo>
                      <a:pt x="876" y="299"/>
                    </a:lnTo>
                    <a:lnTo>
                      <a:pt x="876" y="305"/>
                    </a:lnTo>
                    <a:lnTo>
                      <a:pt x="876" y="312"/>
                    </a:lnTo>
                    <a:lnTo>
                      <a:pt x="876" y="318"/>
                    </a:lnTo>
                    <a:lnTo>
                      <a:pt x="876" y="325"/>
                    </a:lnTo>
                    <a:lnTo>
                      <a:pt x="876" y="330"/>
                    </a:lnTo>
                    <a:lnTo>
                      <a:pt x="836" y="321"/>
                    </a:lnTo>
                    <a:lnTo>
                      <a:pt x="836" y="314"/>
                    </a:lnTo>
                    <a:lnTo>
                      <a:pt x="836" y="308"/>
                    </a:lnTo>
                    <a:lnTo>
                      <a:pt x="836" y="301"/>
                    </a:lnTo>
                    <a:lnTo>
                      <a:pt x="836" y="295"/>
                    </a:lnTo>
                    <a:lnTo>
                      <a:pt x="836" y="290"/>
                    </a:lnTo>
                    <a:lnTo>
                      <a:pt x="836" y="283"/>
                    </a:lnTo>
                    <a:lnTo>
                      <a:pt x="836" y="277"/>
                    </a:lnTo>
                    <a:lnTo>
                      <a:pt x="836" y="270"/>
                    </a:lnTo>
                    <a:lnTo>
                      <a:pt x="836" y="264"/>
                    </a:lnTo>
                    <a:lnTo>
                      <a:pt x="836" y="257"/>
                    </a:lnTo>
                    <a:lnTo>
                      <a:pt x="836" y="252"/>
                    </a:lnTo>
                    <a:lnTo>
                      <a:pt x="836" y="246"/>
                    </a:lnTo>
                    <a:lnTo>
                      <a:pt x="836" y="239"/>
                    </a:lnTo>
                    <a:lnTo>
                      <a:pt x="836" y="233"/>
                    </a:lnTo>
                    <a:lnTo>
                      <a:pt x="836" y="226"/>
                    </a:lnTo>
                    <a:lnTo>
                      <a:pt x="836" y="220"/>
                    </a:lnTo>
                    <a:lnTo>
                      <a:pt x="836" y="220"/>
                    </a:lnTo>
                    <a:lnTo>
                      <a:pt x="836" y="220"/>
                    </a:lnTo>
                    <a:close/>
                    <a:moveTo>
                      <a:pt x="195" y="105"/>
                    </a:moveTo>
                    <a:lnTo>
                      <a:pt x="55" y="71"/>
                    </a:lnTo>
                    <a:lnTo>
                      <a:pt x="55" y="23"/>
                    </a:lnTo>
                    <a:lnTo>
                      <a:pt x="195" y="58"/>
                    </a:lnTo>
                    <a:lnTo>
                      <a:pt x="195" y="105"/>
                    </a:lnTo>
                    <a:lnTo>
                      <a:pt x="195" y="105"/>
                    </a:lnTo>
                    <a:lnTo>
                      <a:pt x="195" y="105"/>
                    </a:lnTo>
                    <a:close/>
                    <a:moveTo>
                      <a:pt x="195" y="132"/>
                    </a:moveTo>
                    <a:lnTo>
                      <a:pt x="55" y="98"/>
                    </a:lnTo>
                    <a:lnTo>
                      <a:pt x="55" y="82"/>
                    </a:lnTo>
                    <a:lnTo>
                      <a:pt x="195" y="116"/>
                    </a:lnTo>
                    <a:lnTo>
                      <a:pt x="195" y="132"/>
                    </a:lnTo>
                    <a:lnTo>
                      <a:pt x="195" y="132"/>
                    </a:lnTo>
                    <a:lnTo>
                      <a:pt x="195" y="132"/>
                    </a:lnTo>
                    <a:close/>
                    <a:moveTo>
                      <a:pt x="195" y="159"/>
                    </a:moveTo>
                    <a:lnTo>
                      <a:pt x="55" y="125"/>
                    </a:lnTo>
                    <a:lnTo>
                      <a:pt x="55" y="107"/>
                    </a:lnTo>
                    <a:lnTo>
                      <a:pt x="195" y="142"/>
                    </a:lnTo>
                    <a:lnTo>
                      <a:pt x="195" y="159"/>
                    </a:lnTo>
                    <a:lnTo>
                      <a:pt x="195" y="159"/>
                    </a:lnTo>
                    <a:lnTo>
                      <a:pt x="195" y="159"/>
                    </a:lnTo>
                    <a:close/>
                    <a:moveTo>
                      <a:pt x="550" y="246"/>
                    </a:moveTo>
                    <a:lnTo>
                      <a:pt x="218" y="164"/>
                    </a:lnTo>
                    <a:lnTo>
                      <a:pt x="218" y="147"/>
                    </a:lnTo>
                    <a:lnTo>
                      <a:pt x="550" y="230"/>
                    </a:lnTo>
                    <a:lnTo>
                      <a:pt x="550" y="246"/>
                    </a:lnTo>
                    <a:lnTo>
                      <a:pt x="550" y="246"/>
                    </a:lnTo>
                    <a:lnTo>
                      <a:pt x="550" y="246"/>
                    </a:lnTo>
                    <a:close/>
                    <a:moveTo>
                      <a:pt x="550" y="219"/>
                    </a:moveTo>
                    <a:lnTo>
                      <a:pt x="218" y="137"/>
                    </a:lnTo>
                    <a:lnTo>
                      <a:pt x="218" y="120"/>
                    </a:lnTo>
                    <a:lnTo>
                      <a:pt x="550" y="203"/>
                    </a:lnTo>
                    <a:lnTo>
                      <a:pt x="550" y="219"/>
                    </a:lnTo>
                    <a:lnTo>
                      <a:pt x="550" y="219"/>
                    </a:lnTo>
                    <a:lnTo>
                      <a:pt x="550" y="219"/>
                    </a:lnTo>
                    <a:close/>
                    <a:moveTo>
                      <a:pt x="550" y="191"/>
                    </a:moveTo>
                    <a:lnTo>
                      <a:pt x="218" y="109"/>
                    </a:lnTo>
                    <a:lnTo>
                      <a:pt x="218" y="92"/>
                    </a:lnTo>
                    <a:lnTo>
                      <a:pt x="550" y="176"/>
                    </a:lnTo>
                    <a:lnTo>
                      <a:pt x="550" y="191"/>
                    </a:lnTo>
                    <a:lnTo>
                      <a:pt x="550" y="191"/>
                    </a:lnTo>
                    <a:lnTo>
                      <a:pt x="550" y="191"/>
                    </a:lnTo>
                    <a:close/>
                    <a:moveTo>
                      <a:pt x="550" y="163"/>
                    </a:moveTo>
                    <a:lnTo>
                      <a:pt x="218" y="83"/>
                    </a:lnTo>
                    <a:lnTo>
                      <a:pt x="218" y="66"/>
                    </a:lnTo>
                    <a:lnTo>
                      <a:pt x="550" y="149"/>
                    </a:lnTo>
                    <a:lnTo>
                      <a:pt x="550" y="163"/>
                    </a:lnTo>
                    <a:lnTo>
                      <a:pt x="550" y="163"/>
                    </a:lnTo>
                    <a:lnTo>
                      <a:pt x="550" y="163"/>
                    </a:lnTo>
                    <a:close/>
                    <a:moveTo>
                      <a:pt x="821" y="313"/>
                    </a:moveTo>
                    <a:lnTo>
                      <a:pt x="570" y="252"/>
                    </a:lnTo>
                    <a:lnTo>
                      <a:pt x="570" y="235"/>
                    </a:lnTo>
                    <a:lnTo>
                      <a:pt x="821" y="297"/>
                    </a:lnTo>
                    <a:lnTo>
                      <a:pt x="821" y="313"/>
                    </a:lnTo>
                    <a:lnTo>
                      <a:pt x="821" y="313"/>
                    </a:lnTo>
                    <a:lnTo>
                      <a:pt x="821" y="313"/>
                    </a:lnTo>
                    <a:close/>
                    <a:moveTo>
                      <a:pt x="821" y="286"/>
                    </a:moveTo>
                    <a:lnTo>
                      <a:pt x="570" y="225"/>
                    </a:lnTo>
                    <a:lnTo>
                      <a:pt x="570" y="208"/>
                    </a:lnTo>
                    <a:lnTo>
                      <a:pt x="821" y="270"/>
                    </a:lnTo>
                    <a:lnTo>
                      <a:pt x="821" y="286"/>
                    </a:lnTo>
                    <a:lnTo>
                      <a:pt x="821" y="286"/>
                    </a:lnTo>
                    <a:lnTo>
                      <a:pt x="821" y="286"/>
                    </a:lnTo>
                    <a:close/>
                    <a:moveTo>
                      <a:pt x="821" y="259"/>
                    </a:moveTo>
                    <a:lnTo>
                      <a:pt x="570" y="198"/>
                    </a:lnTo>
                    <a:lnTo>
                      <a:pt x="570" y="181"/>
                    </a:lnTo>
                    <a:lnTo>
                      <a:pt x="821" y="243"/>
                    </a:lnTo>
                    <a:lnTo>
                      <a:pt x="821" y="259"/>
                    </a:lnTo>
                    <a:lnTo>
                      <a:pt x="821" y="259"/>
                    </a:lnTo>
                    <a:lnTo>
                      <a:pt x="821" y="259"/>
                    </a:lnTo>
                    <a:close/>
                    <a:moveTo>
                      <a:pt x="821" y="231"/>
                    </a:moveTo>
                    <a:lnTo>
                      <a:pt x="570" y="171"/>
                    </a:lnTo>
                    <a:lnTo>
                      <a:pt x="570" y="154"/>
                    </a:lnTo>
                    <a:lnTo>
                      <a:pt x="821" y="216"/>
                    </a:lnTo>
                    <a:lnTo>
                      <a:pt x="821" y="231"/>
                    </a:lnTo>
                    <a:lnTo>
                      <a:pt x="821" y="231"/>
                    </a:lnTo>
                    <a:lnTo>
                      <a:pt x="821" y="231"/>
                    </a:lnTo>
                    <a:close/>
                    <a:moveTo>
                      <a:pt x="919" y="347"/>
                    </a:moveTo>
                    <a:lnTo>
                      <a:pt x="927" y="348"/>
                    </a:lnTo>
                    <a:lnTo>
                      <a:pt x="927" y="349"/>
                    </a:lnTo>
                    <a:lnTo>
                      <a:pt x="928" y="349"/>
                    </a:lnTo>
                    <a:lnTo>
                      <a:pt x="928" y="349"/>
                    </a:lnTo>
                    <a:lnTo>
                      <a:pt x="929" y="349"/>
                    </a:lnTo>
                    <a:lnTo>
                      <a:pt x="929" y="350"/>
                    </a:lnTo>
                    <a:lnTo>
                      <a:pt x="931" y="350"/>
                    </a:lnTo>
                    <a:lnTo>
                      <a:pt x="931" y="350"/>
                    </a:lnTo>
                    <a:lnTo>
                      <a:pt x="931" y="352"/>
                    </a:lnTo>
                    <a:lnTo>
                      <a:pt x="932" y="352"/>
                    </a:lnTo>
                    <a:lnTo>
                      <a:pt x="932" y="353"/>
                    </a:lnTo>
                    <a:lnTo>
                      <a:pt x="932" y="353"/>
                    </a:lnTo>
                    <a:lnTo>
                      <a:pt x="933" y="354"/>
                    </a:lnTo>
                    <a:lnTo>
                      <a:pt x="933" y="354"/>
                    </a:lnTo>
                    <a:lnTo>
                      <a:pt x="933" y="356"/>
                    </a:lnTo>
                    <a:lnTo>
                      <a:pt x="933" y="356"/>
                    </a:lnTo>
                    <a:lnTo>
                      <a:pt x="933" y="357"/>
                    </a:lnTo>
                    <a:lnTo>
                      <a:pt x="933" y="358"/>
                    </a:lnTo>
                    <a:lnTo>
                      <a:pt x="933" y="358"/>
                    </a:lnTo>
                    <a:lnTo>
                      <a:pt x="933" y="358"/>
                    </a:lnTo>
                    <a:lnTo>
                      <a:pt x="933" y="359"/>
                    </a:lnTo>
                    <a:lnTo>
                      <a:pt x="932" y="359"/>
                    </a:lnTo>
                    <a:lnTo>
                      <a:pt x="932" y="361"/>
                    </a:lnTo>
                    <a:lnTo>
                      <a:pt x="932" y="361"/>
                    </a:lnTo>
                    <a:lnTo>
                      <a:pt x="931" y="361"/>
                    </a:lnTo>
                    <a:lnTo>
                      <a:pt x="931" y="362"/>
                    </a:lnTo>
                    <a:lnTo>
                      <a:pt x="931" y="362"/>
                    </a:lnTo>
                    <a:lnTo>
                      <a:pt x="929" y="362"/>
                    </a:lnTo>
                    <a:lnTo>
                      <a:pt x="929" y="362"/>
                    </a:lnTo>
                    <a:lnTo>
                      <a:pt x="928" y="362"/>
                    </a:lnTo>
                    <a:lnTo>
                      <a:pt x="928" y="362"/>
                    </a:lnTo>
                    <a:lnTo>
                      <a:pt x="927" y="362"/>
                    </a:lnTo>
                    <a:lnTo>
                      <a:pt x="927" y="362"/>
                    </a:lnTo>
                    <a:lnTo>
                      <a:pt x="919" y="361"/>
                    </a:lnTo>
                    <a:lnTo>
                      <a:pt x="919" y="361"/>
                    </a:lnTo>
                    <a:lnTo>
                      <a:pt x="918" y="361"/>
                    </a:lnTo>
                    <a:lnTo>
                      <a:pt x="918" y="359"/>
                    </a:lnTo>
                    <a:lnTo>
                      <a:pt x="916" y="359"/>
                    </a:lnTo>
                    <a:lnTo>
                      <a:pt x="916" y="359"/>
                    </a:lnTo>
                    <a:lnTo>
                      <a:pt x="915" y="358"/>
                    </a:lnTo>
                    <a:lnTo>
                      <a:pt x="915" y="358"/>
                    </a:lnTo>
                    <a:lnTo>
                      <a:pt x="915" y="358"/>
                    </a:lnTo>
                    <a:lnTo>
                      <a:pt x="914" y="357"/>
                    </a:lnTo>
                    <a:lnTo>
                      <a:pt x="914" y="357"/>
                    </a:lnTo>
                    <a:lnTo>
                      <a:pt x="914" y="356"/>
                    </a:lnTo>
                    <a:lnTo>
                      <a:pt x="912" y="356"/>
                    </a:lnTo>
                    <a:lnTo>
                      <a:pt x="912" y="354"/>
                    </a:lnTo>
                    <a:lnTo>
                      <a:pt x="912" y="354"/>
                    </a:lnTo>
                    <a:lnTo>
                      <a:pt x="912" y="353"/>
                    </a:lnTo>
                    <a:lnTo>
                      <a:pt x="912" y="353"/>
                    </a:lnTo>
                    <a:lnTo>
                      <a:pt x="912" y="352"/>
                    </a:lnTo>
                    <a:lnTo>
                      <a:pt x="912" y="350"/>
                    </a:lnTo>
                    <a:lnTo>
                      <a:pt x="912" y="350"/>
                    </a:lnTo>
                    <a:lnTo>
                      <a:pt x="912" y="350"/>
                    </a:lnTo>
                    <a:lnTo>
                      <a:pt x="914" y="349"/>
                    </a:lnTo>
                    <a:lnTo>
                      <a:pt x="914" y="349"/>
                    </a:lnTo>
                    <a:lnTo>
                      <a:pt x="914" y="348"/>
                    </a:lnTo>
                    <a:lnTo>
                      <a:pt x="915" y="348"/>
                    </a:lnTo>
                    <a:lnTo>
                      <a:pt x="915" y="348"/>
                    </a:lnTo>
                    <a:lnTo>
                      <a:pt x="915" y="348"/>
                    </a:lnTo>
                    <a:lnTo>
                      <a:pt x="916" y="347"/>
                    </a:lnTo>
                    <a:lnTo>
                      <a:pt x="916" y="347"/>
                    </a:lnTo>
                    <a:lnTo>
                      <a:pt x="918" y="347"/>
                    </a:lnTo>
                    <a:lnTo>
                      <a:pt x="918" y="347"/>
                    </a:lnTo>
                    <a:lnTo>
                      <a:pt x="919" y="347"/>
                    </a:lnTo>
                    <a:lnTo>
                      <a:pt x="919" y="347"/>
                    </a:lnTo>
                    <a:lnTo>
                      <a:pt x="919" y="347"/>
                    </a:lnTo>
                    <a:lnTo>
                      <a:pt x="919" y="347"/>
                    </a:lnTo>
                    <a:close/>
                    <a:moveTo>
                      <a:pt x="919" y="222"/>
                    </a:moveTo>
                    <a:lnTo>
                      <a:pt x="927" y="225"/>
                    </a:lnTo>
                    <a:lnTo>
                      <a:pt x="927" y="225"/>
                    </a:lnTo>
                    <a:lnTo>
                      <a:pt x="928" y="225"/>
                    </a:lnTo>
                    <a:lnTo>
                      <a:pt x="928" y="225"/>
                    </a:lnTo>
                    <a:lnTo>
                      <a:pt x="929" y="226"/>
                    </a:lnTo>
                    <a:lnTo>
                      <a:pt x="929" y="226"/>
                    </a:lnTo>
                    <a:lnTo>
                      <a:pt x="931" y="226"/>
                    </a:lnTo>
                    <a:lnTo>
                      <a:pt x="931" y="228"/>
                    </a:lnTo>
                    <a:lnTo>
                      <a:pt x="931" y="228"/>
                    </a:lnTo>
                    <a:lnTo>
                      <a:pt x="932" y="228"/>
                    </a:lnTo>
                    <a:lnTo>
                      <a:pt x="932" y="229"/>
                    </a:lnTo>
                    <a:lnTo>
                      <a:pt x="932" y="230"/>
                    </a:lnTo>
                    <a:lnTo>
                      <a:pt x="933" y="230"/>
                    </a:lnTo>
                    <a:lnTo>
                      <a:pt x="933" y="231"/>
                    </a:lnTo>
                    <a:lnTo>
                      <a:pt x="933" y="231"/>
                    </a:lnTo>
                    <a:lnTo>
                      <a:pt x="933" y="233"/>
                    </a:lnTo>
                    <a:lnTo>
                      <a:pt x="933" y="233"/>
                    </a:lnTo>
                    <a:lnTo>
                      <a:pt x="933" y="234"/>
                    </a:lnTo>
                    <a:lnTo>
                      <a:pt x="933" y="234"/>
                    </a:lnTo>
                    <a:lnTo>
                      <a:pt x="933" y="235"/>
                    </a:lnTo>
                    <a:lnTo>
                      <a:pt x="933" y="235"/>
                    </a:lnTo>
                    <a:lnTo>
                      <a:pt x="932" y="237"/>
                    </a:lnTo>
                    <a:lnTo>
                      <a:pt x="932" y="237"/>
                    </a:lnTo>
                    <a:lnTo>
                      <a:pt x="932" y="237"/>
                    </a:lnTo>
                    <a:lnTo>
                      <a:pt x="931" y="238"/>
                    </a:lnTo>
                    <a:lnTo>
                      <a:pt x="931" y="238"/>
                    </a:lnTo>
                    <a:lnTo>
                      <a:pt x="931" y="238"/>
                    </a:lnTo>
                    <a:lnTo>
                      <a:pt x="929" y="238"/>
                    </a:lnTo>
                    <a:lnTo>
                      <a:pt x="929" y="239"/>
                    </a:lnTo>
                    <a:lnTo>
                      <a:pt x="928" y="239"/>
                    </a:lnTo>
                    <a:lnTo>
                      <a:pt x="928" y="239"/>
                    </a:lnTo>
                    <a:lnTo>
                      <a:pt x="927" y="239"/>
                    </a:lnTo>
                    <a:lnTo>
                      <a:pt x="927" y="239"/>
                    </a:lnTo>
                    <a:lnTo>
                      <a:pt x="919" y="237"/>
                    </a:lnTo>
                    <a:lnTo>
                      <a:pt x="919" y="237"/>
                    </a:lnTo>
                    <a:lnTo>
                      <a:pt x="918" y="237"/>
                    </a:lnTo>
                    <a:lnTo>
                      <a:pt x="918" y="237"/>
                    </a:lnTo>
                    <a:lnTo>
                      <a:pt x="916" y="235"/>
                    </a:lnTo>
                    <a:lnTo>
                      <a:pt x="916" y="235"/>
                    </a:lnTo>
                    <a:lnTo>
                      <a:pt x="915" y="235"/>
                    </a:lnTo>
                    <a:lnTo>
                      <a:pt x="915" y="234"/>
                    </a:lnTo>
                    <a:lnTo>
                      <a:pt x="915" y="234"/>
                    </a:lnTo>
                    <a:lnTo>
                      <a:pt x="914" y="234"/>
                    </a:lnTo>
                    <a:lnTo>
                      <a:pt x="914" y="233"/>
                    </a:lnTo>
                    <a:lnTo>
                      <a:pt x="914" y="231"/>
                    </a:lnTo>
                    <a:lnTo>
                      <a:pt x="912" y="231"/>
                    </a:lnTo>
                    <a:lnTo>
                      <a:pt x="912" y="231"/>
                    </a:lnTo>
                    <a:lnTo>
                      <a:pt x="912" y="230"/>
                    </a:lnTo>
                    <a:lnTo>
                      <a:pt x="912" y="229"/>
                    </a:lnTo>
                    <a:lnTo>
                      <a:pt x="912" y="229"/>
                    </a:lnTo>
                    <a:lnTo>
                      <a:pt x="912" y="228"/>
                    </a:lnTo>
                    <a:lnTo>
                      <a:pt x="912" y="228"/>
                    </a:lnTo>
                    <a:lnTo>
                      <a:pt x="912" y="226"/>
                    </a:lnTo>
                    <a:lnTo>
                      <a:pt x="912" y="226"/>
                    </a:lnTo>
                    <a:lnTo>
                      <a:pt x="914" y="225"/>
                    </a:lnTo>
                    <a:lnTo>
                      <a:pt x="914" y="225"/>
                    </a:lnTo>
                    <a:lnTo>
                      <a:pt x="914" y="225"/>
                    </a:lnTo>
                    <a:lnTo>
                      <a:pt x="915" y="224"/>
                    </a:lnTo>
                    <a:lnTo>
                      <a:pt x="915" y="224"/>
                    </a:lnTo>
                    <a:lnTo>
                      <a:pt x="915" y="224"/>
                    </a:lnTo>
                    <a:lnTo>
                      <a:pt x="916" y="224"/>
                    </a:lnTo>
                    <a:lnTo>
                      <a:pt x="916" y="222"/>
                    </a:lnTo>
                    <a:lnTo>
                      <a:pt x="918" y="222"/>
                    </a:lnTo>
                    <a:lnTo>
                      <a:pt x="918" y="222"/>
                    </a:lnTo>
                    <a:lnTo>
                      <a:pt x="919" y="222"/>
                    </a:lnTo>
                    <a:lnTo>
                      <a:pt x="919" y="222"/>
                    </a:lnTo>
                    <a:lnTo>
                      <a:pt x="919" y="222"/>
                    </a:lnTo>
                    <a:lnTo>
                      <a:pt x="919" y="222"/>
                    </a:lnTo>
                    <a:close/>
                    <a:moveTo>
                      <a:pt x="6" y="124"/>
                    </a:moveTo>
                    <a:lnTo>
                      <a:pt x="14" y="125"/>
                    </a:lnTo>
                    <a:lnTo>
                      <a:pt x="14" y="125"/>
                    </a:lnTo>
                    <a:lnTo>
                      <a:pt x="15" y="125"/>
                    </a:lnTo>
                    <a:lnTo>
                      <a:pt x="15" y="125"/>
                    </a:lnTo>
                    <a:lnTo>
                      <a:pt x="16" y="127"/>
                    </a:lnTo>
                    <a:lnTo>
                      <a:pt x="16" y="127"/>
                    </a:lnTo>
                    <a:lnTo>
                      <a:pt x="18" y="127"/>
                    </a:lnTo>
                    <a:lnTo>
                      <a:pt x="18" y="128"/>
                    </a:lnTo>
                    <a:lnTo>
                      <a:pt x="18" y="128"/>
                    </a:lnTo>
                    <a:lnTo>
                      <a:pt x="19" y="129"/>
                    </a:lnTo>
                    <a:lnTo>
                      <a:pt x="19" y="129"/>
                    </a:lnTo>
                    <a:lnTo>
                      <a:pt x="19" y="131"/>
                    </a:lnTo>
                    <a:lnTo>
                      <a:pt x="20" y="131"/>
                    </a:lnTo>
                    <a:lnTo>
                      <a:pt x="20" y="132"/>
                    </a:lnTo>
                    <a:lnTo>
                      <a:pt x="20" y="132"/>
                    </a:lnTo>
                    <a:lnTo>
                      <a:pt x="20" y="133"/>
                    </a:lnTo>
                    <a:lnTo>
                      <a:pt x="20" y="133"/>
                    </a:lnTo>
                    <a:lnTo>
                      <a:pt x="20" y="135"/>
                    </a:lnTo>
                    <a:lnTo>
                      <a:pt x="20" y="135"/>
                    </a:lnTo>
                    <a:lnTo>
                      <a:pt x="20" y="136"/>
                    </a:lnTo>
                    <a:lnTo>
                      <a:pt x="20" y="136"/>
                    </a:lnTo>
                    <a:lnTo>
                      <a:pt x="19" y="137"/>
                    </a:lnTo>
                    <a:lnTo>
                      <a:pt x="19" y="137"/>
                    </a:lnTo>
                    <a:lnTo>
                      <a:pt x="19" y="137"/>
                    </a:lnTo>
                    <a:lnTo>
                      <a:pt x="18" y="138"/>
                    </a:lnTo>
                    <a:lnTo>
                      <a:pt x="18" y="138"/>
                    </a:lnTo>
                    <a:lnTo>
                      <a:pt x="18" y="138"/>
                    </a:lnTo>
                    <a:lnTo>
                      <a:pt x="16" y="138"/>
                    </a:lnTo>
                    <a:lnTo>
                      <a:pt x="16" y="140"/>
                    </a:lnTo>
                    <a:lnTo>
                      <a:pt x="15" y="140"/>
                    </a:lnTo>
                    <a:lnTo>
                      <a:pt x="15" y="140"/>
                    </a:lnTo>
                    <a:lnTo>
                      <a:pt x="14" y="140"/>
                    </a:lnTo>
                    <a:lnTo>
                      <a:pt x="14" y="138"/>
                    </a:lnTo>
                    <a:lnTo>
                      <a:pt x="6" y="137"/>
                    </a:lnTo>
                    <a:lnTo>
                      <a:pt x="6" y="137"/>
                    </a:lnTo>
                    <a:lnTo>
                      <a:pt x="5" y="137"/>
                    </a:lnTo>
                    <a:lnTo>
                      <a:pt x="5" y="137"/>
                    </a:lnTo>
                    <a:lnTo>
                      <a:pt x="4" y="137"/>
                    </a:lnTo>
                    <a:lnTo>
                      <a:pt x="4" y="136"/>
                    </a:lnTo>
                    <a:lnTo>
                      <a:pt x="2" y="136"/>
                    </a:lnTo>
                    <a:lnTo>
                      <a:pt x="2" y="135"/>
                    </a:lnTo>
                    <a:lnTo>
                      <a:pt x="2" y="135"/>
                    </a:lnTo>
                    <a:lnTo>
                      <a:pt x="1" y="133"/>
                    </a:lnTo>
                    <a:lnTo>
                      <a:pt x="1" y="133"/>
                    </a:lnTo>
                    <a:lnTo>
                      <a:pt x="1" y="133"/>
                    </a:lnTo>
                    <a:lnTo>
                      <a:pt x="0" y="132"/>
                    </a:lnTo>
                    <a:lnTo>
                      <a:pt x="0" y="132"/>
                    </a:lnTo>
                    <a:lnTo>
                      <a:pt x="0" y="131"/>
                    </a:lnTo>
                    <a:lnTo>
                      <a:pt x="0" y="129"/>
                    </a:lnTo>
                    <a:lnTo>
                      <a:pt x="0" y="129"/>
                    </a:lnTo>
                    <a:lnTo>
                      <a:pt x="0" y="128"/>
                    </a:lnTo>
                    <a:lnTo>
                      <a:pt x="0" y="128"/>
                    </a:lnTo>
                    <a:lnTo>
                      <a:pt x="0" y="127"/>
                    </a:lnTo>
                    <a:lnTo>
                      <a:pt x="0" y="127"/>
                    </a:lnTo>
                    <a:lnTo>
                      <a:pt x="1" y="125"/>
                    </a:lnTo>
                    <a:lnTo>
                      <a:pt x="1" y="125"/>
                    </a:lnTo>
                    <a:lnTo>
                      <a:pt x="1" y="125"/>
                    </a:lnTo>
                    <a:lnTo>
                      <a:pt x="2" y="125"/>
                    </a:lnTo>
                    <a:lnTo>
                      <a:pt x="2" y="124"/>
                    </a:lnTo>
                    <a:lnTo>
                      <a:pt x="2" y="124"/>
                    </a:lnTo>
                    <a:lnTo>
                      <a:pt x="4" y="124"/>
                    </a:lnTo>
                    <a:lnTo>
                      <a:pt x="4" y="124"/>
                    </a:lnTo>
                    <a:lnTo>
                      <a:pt x="5" y="124"/>
                    </a:lnTo>
                    <a:lnTo>
                      <a:pt x="5" y="124"/>
                    </a:lnTo>
                    <a:lnTo>
                      <a:pt x="6" y="124"/>
                    </a:lnTo>
                    <a:lnTo>
                      <a:pt x="6" y="124"/>
                    </a:lnTo>
                    <a:lnTo>
                      <a:pt x="6" y="124"/>
                    </a:lnTo>
                    <a:lnTo>
                      <a:pt x="6" y="124"/>
                    </a:lnTo>
                    <a:close/>
                  </a:path>
                </a:pathLst>
              </a:custGeom>
              <a:grpFill/>
              <a:ln w="9525">
                <a:noFill/>
                <a:round/>
              </a:ln>
            </p:spPr>
            <p:txBody>
              <a:bodyPr/>
              <a:lstStyle/>
              <a:p>
                <a:pPr defTabSz="607695">
                  <a:defRPr/>
                </a:pPr>
                <a:endParaRPr lang="zh-CN" altLang="en-US" sz="1100" kern="0" dirty="0">
                  <a:solidFill>
                    <a:prstClr val="black"/>
                  </a:solidFill>
                  <a:latin typeface="Calibri" panose="020F0502020204030204"/>
                  <a:ea typeface="微软雅黑" panose="020B0503020204020204" charset="-122"/>
                </a:endParaRPr>
              </a:p>
            </p:txBody>
          </p:sp>
        </p:grpSp>
        <p:grpSp>
          <p:nvGrpSpPr>
            <p:cNvPr id="369" name="组合 303"/>
            <p:cNvGrpSpPr/>
            <p:nvPr/>
          </p:nvGrpSpPr>
          <p:grpSpPr bwMode="auto">
            <a:xfrm>
              <a:off x="7236572" y="4886866"/>
              <a:ext cx="791924" cy="237154"/>
              <a:chOff x="2681288" y="1384300"/>
              <a:chExt cx="1171575" cy="379413"/>
            </a:xfrm>
            <a:solidFill>
              <a:srgbClr val="C00000"/>
            </a:solidFill>
          </p:grpSpPr>
          <p:sp>
            <p:nvSpPr>
              <p:cNvPr id="371" name="Freeform 22"/>
              <p:cNvSpPr>
                <a:spLocks noEditPoints="1"/>
              </p:cNvSpPr>
              <p:nvPr/>
            </p:nvSpPr>
            <p:spPr bwMode="auto">
              <a:xfrm>
                <a:off x="2681288" y="1384300"/>
                <a:ext cx="1171575" cy="379413"/>
              </a:xfrm>
              <a:custGeom>
                <a:avLst/>
                <a:gdLst/>
                <a:ahLst/>
                <a:cxnLst>
                  <a:cxn ang="0">
                    <a:pos x="936" y="479"/>
                  </a:cxn>
                  <a:cxn ang="0">
                    <a:pos x="940" y="480"/>
                  </a:cxn>
                  <a:cxn ang="0">
                    <a:pos x="943" y="480"/>
                  </a:cxn>
                  <a:cxn ang="0">
                    <a:pos x="944" y="480"/>
                  </a:cxn>
                  <a:cxn ang="0">
                    <a:pos x="945" y="479"/>
                  </a:cxn>
                  <a:cxn ang="0">
                    <a:pos x="947" y="475"/>
                  </a:cxn>
                  <a:cxn ang="0">
                    <a:pos x="947" y="463"/>
                  </a:cxn>
                  <a:cxn ang="0">
                    <a:pos x="947" y="445"/>
                  </a:cxn>
                  <a:cxn ang="0">
                    <a:pos x="947" y="414"/>
                  </a:cxn>
                  <a:cxn ang="0">
                    <a:pos x="947" y="382"/>
                  </a:cxn>
                  <a:cxn ang="0">
                    <a:pos x="947" y="353"/>
                  </a:cxn>
                  <a:cxn ang="0">
                    <a:pos x="947" y="336"/>
                  </a:cxn>
                  <a:cxn ang="0">
                    <a:pos x="947" y="334"/>
                  </a:cxn>
                  <a:cxn ang="0">
                    <a:pos x="947" y="331"/>
                  </a:cxn>
                  <a:cxn ang="0">
                    <a:pos x="944" y="327"/>
                  </a:cxn>
                  <a:cxn ang="0">
                    <a:pos x="943" y="325"/>
                  </a:cxn>
                  <a:cxn ang="0">
                    <a:pos x="940" y="324"/>
                  </a:cxn>
                  <a:cxn ang="0">
                    <a:pos x="938" y="322"/>
                  </a:cxn>
                  <a:cxn ang="0">
                    <a:pos x="934" y="322"/>
                  </a:cxn>
                  <a:cxn ang="0">
                    <a:pos x="919" y="318"/>
                  </a:cxn>
                  <a:cxn ang="0">
                    <a:pos x="913" y="317"/>
                  </a:cxn>
                  <a:cxn ang="0">
                    <a:pos x="913" y="317"/>
                  </a:cxn>
                  <a:cxn ang="0">
                    <a:pos x="34" y="101"/>
                  </a:cxn>
                  <a:cxn ang="0">
                    <a:pos x="8" y="93"/>
                  </a:cxn>
                  <a:cxn ang="0">
                    <a:pos x="4" y="93"/>
                  </a:cxn>
                  <a:cxn ang="0">
                    <a:pos x="3" y="93"/>
                  </a:cxn>
                  <a:cxn ang="0">
                    <a:pos x="1" y="95"/>
                  </a:cxn>
                  <a:cxn ang="0">
                    <a:pos x="1" y="96"/>
                  </a:cxn>
                  <a:cxn ang="0">
                    <a:pos x="0" y="99"/>
                  </a:cxn>
                  <a:cxn ang="0">
                    <a:pos x="0" y="110"/>
                  </a:cxn>
                  <a:cxn ang="0">
                    <a:pos x="0" y="128"/>
                  </a:cxn>
                  <a:cxn ang="0">
                    <a:pos x="0" y="159"/>
                  </a:cxn>
                  <a:cxn ang="0">
                    <a:pos x="0" y="192"/>
                  </a:cxn>
                  <a:cxn ang="0">
                    <a:pos x="0" y="221"/>
                  </a:cxn>
                  <a:cxn ang="0">
                    <a:pos x="0" y="237"/>
                  </a:cxn>
                  <a:cxn ang="0">
                    <a:pos x="0" y="240"/>
                  </a:cxn>
                  <a:cxn ang="0">
                    <a:pos x="0" y="242"/>
                  </a:cxn>
                  <a:cxn ang="0">
                    <a:pos x="3" y="247"/>
                  </a:cxn>
                  <a:cxn ang="0">
                    <a:pos x="4" y="249"/>
                  </a:cxn>
                  <a:cxn ang="0">
                    <a:pos x="7" y="250"/>
                  </a:cxn>
                  <a:cxn ang="0">
                    <a:pos x="9" y="251"/>
                  </a:cxn>
                  <a:cxn ang="0">
                    <a:pos x="13" y="252"/>
                  </a:cxn>
                  <a:cxn ang="0">
                    <a:pos x="27" y="255"/>
                  </a:cxn>
                  <a:cxn ang="0">
                    <a:pos x="34" y="256"/>
                  </a:cxn>
                  <a:cxn ang="0">
                    <a:pos x="34" y="256"/>
                  </a:cxn>
                  <a:cxn ang="0">
                    <a:pos x="608" y="0"/>
                  </a:cxn>
                  <a:cxn ang="0">
                    <a:pos x="56" y="95"/>
                  </a:cxn>
                  <a:cxn ang="0">
                    <a:pos x="1477" y="174"/>
                  </a:cxn>
                  <a:cxn ang="0">
                    <a:pos x="958" y="333"/>
                  </a:cxn>
                  <a:cxn ang="0">
                    <a:pos x="958" y="327"/>
                  </a:cxn>
                  <a:cxn ang="0">
                    <a:pos x="957" y="322"/>
                  </a:cxn>
                  <a:cxn ang="0">
                    <a:pos x="956" y="320"/>
                  </a:cxn>
                  <a:cxn ang="0">
                    <a:pos x="953" y="318"/>
                  </a:cxn>
                  <a:cxn ang="0">
                    <a:pos x="950" y="316"/>
                  </a:cxn>
                  <a:cxn ang="0">
                    <a:pos x="947" y="315"/>
                  </a:cxn>
                  <a:cxn ang="0">
                    <a:pos x="943" y="313"/>
                  </a:cxn>
                  <a:cxn ang="0">
                    <a:pos x="938" y="312"/>
                  </a:cxn>
                  <a:cxn ang="0">
                    <a:pos x="932" y="311"/>
                  </a:cxn>
                  <a:cxn ang="0">
                    <a:pos x="927" y="311"/>
                  </a:cxn>
                  <a:cxn ang="0">
                    <a:pos x="1477" y="174"/>
                  </a:cxn>
                  <a:cxn ang="0">
                    <a:pos x="45" y="103"/>
                  </a:cxn>
                  <a:cxn ang="0">
                    <a:pos x="901" y="468"/>
                  </a:cxn>
                </a:cxnLst>
                <a:rect l="0" t="0" r="r" b="b"/>
                <a:pathLst>
                  <a:path w="1477" h="480">
                    <a:moveTo>
                      <a:pt x="913" y="317"/>
                    </a:moveTo>
                    <a:lnTo>
                      <a:pt x="913" y="472"/>
                    </a:lnTo>
                    <a:lnTo>
                      <a:pt x="936" y="479"/>
                    </a:lnTo>
                    <a:lnTo>
                      <a:pt x="938" y="480"/>
                    </a:lnTo>
                    <a:lnTo>
                      <a:pt x="939" y="480"/>
                    </a:lnTo>
                    <a:lnTo>
                      <a:pt x="940" y="480"/>
                    </a:lnTo>
                    <a:lnTo>
                      <a:pt x="941" y="480"/>
                    </a:lnTo>
                    <a:lnTo>
                      <a:pt x="943" y="480"/>
                    </a:lnTo>
                    <a:lnTo>
                      <a:pt x="943" y="480"/>
                    </a:lnTo>
                    <a:lnTo>
                      <a:pt x="944" y="480"/>
                    </a:lnTo>
                    <a:lnTo>
                      <a:pt x="944" y="480"/>
                    </a:lnTo>
                    <a:lnTo>
                      <a:pt x="944" y="480"/>
                    </a:lnTo>
                    <a:lnTo>
                      <a:pt x="944" y="479"/>
                    </a:lnTo>
                    <a:lnTo>
                      <a:pt x="945" y="479"/>
                    </a:lnTo>
                    <a:lnTo>
                      <a:pt x="945" y="479"/>
                    </a:lnTo>
                    <a:lnTo>
                      <a:pt x="945" y="477"/>
                    </a:lnTo>
                    <a:lnTo>
                      <a:pt x="947" y="476"/>
                    </a:lnTo>
                    <a:lnTo>
                      <a:pt x="947" y="475"/>
                    </a:lnTo>
                    <a:lnTo>
                      <a:pt x="947" y="473"/>
                    </a:lnTo>
                    <a:lnTo>
                      <a:pt x="947" y="468"/>
                    </a:lnTo>
                    <a:lnTo>
                      <a:pt x="947" y="463"/>
                    </a:lnTo>
                    <a:lnTo>
                      <a:pt x="947" y="459"/>
                    </a:lnTo>
                    <a:lnTo>
                      <a:pt x="947" y="453"/>
                    </a:lnTo>
                    <a:lnTo>
                      <a:pt x="947" y="445"/>
                    </a:lnTo>
                    <a:lnTo>
                      <a:pt x="947" y="436"/>
                    </a:lnTo>
                    <a:lnTo>
                      <a:pt x="947" y="426"/>
                    </a:lnTo>
                    <a:lnTo>
                      <a:pt x="947" y="414"/>
                    </a:lnTo>
                    <a:lnTo>
                      <a:pt x="947" y="404"/>
                    </a:lnTo>
                    <a:lnTo>
                      <a:pt x="947" y="392"/>
                    </a:lnTo>
                    <a:lnTo>
                      <a:pt x="947" y="382"/>
                    </a:lnTo>
                    <a:lnTo>
                      <a:pt x="947" y="371"/>
                    </a:lnTo>
                    <a:lnTo>
                      <a:pt x="947" y="361"/>
                    </a:lnTo>
                    <a:lnTo>
                      <a:pt x="947" y="353"/>
                    </a:lnTo>
                    <a:lnTo>
                      <a:pt x="947" y="346"/>
                    </a:lnTo>
                    <a:lnTo>
                      <a:pt x="947" y="340"/>
                    </a:lnTo>
                    <a:lnTo>
                      <a:pt x="947" y="336"/>
                    </a:lnTo>
                    <a:lnTo>
                      <a:pt x="947" y="336"/>
                    </a:lnTo>
                    <a:lnTo>
                      <a:pt x="947" y="335"/>
                    </a:lnTo>
                    <a:lnTo>
                      <a:pt x="947" y="334"/>
                    </a:lnTo>
                    <a:lnTo>
                      <a:pt x="947" y="333"/>
                    </a:lnTo>
                    <a:lnTo>
                      <a:pt x="947" y="333"/>
                    </a:lnTo>
                    <a:lnTo>
                      <a:pt x="947" y="331"/>
                    </a:lnTo>
                    <a:lnTo>
                      <a:pt x="945" y="330"/>
                    </a:lnTo>
                    <a:lnTo>
                      <a:pt x="945" y="329"/>
                    </a:lnTo>
                    <a:lnTo>
                      <a:pt x="944" y="327"/>
                    </a:lnTo>
                    <a:lnTo>
                      <a:pt x="944" y="326"/>
                    </a:lnTo>
                    <a:lnTo>
                      <a:pt x="943" y="326"/>
                    </a:lnTo>
                    <a:lnTo>
                      <a:pt x="943" y="325"/>
                    </a:lnTo>
                    <a:lnTo>
                      <a:pt x="941" y="325"/>
                    </a:lnTo>
                    <a:lnTo>
                      <a:pt x="941" y="325"/>
                    </a:lnTo>
                    <a:lnTo>
                      <a:pt x="940" y="324"/>
                    </a:lnTo>
                    <a:lnTo>
                      <a:pt x="939" y="324"/>
                    </a:lnTo>
                    <a:lnTo>
                      <a:pt x="938" y="324"/>
                    </a:lnTo>
                    <a:lnTo>
                      <a:pt x="938" y="322"/>
                    </a:lnTo>
                    <a:lnTo>
                      <a:pt x="936" y="322"/>
                    </a:lnTo>
                    <a:lnTo>
                      <a:pt x="935" y="322"/>
                    </a:lnTo>
                    <a:lnTo>
                      <a:pt x="934" y="322"/>
                    </a:lnTo>
                    <a:lnTo>
                      <a:pt x="927" y="321"/>
                    </a:lnTo>
                    <a:lnTo>
                      <a:pt x="922" y="320"/>
                    </a:lnTo>
                    <a:lnTo>
                      <a:pt x="919" y="318"/>
                    </a:lnTo>
                    <a:lnTo>
                      <a:pt x="917" y="318"/>
                    </a:lnTo>
                    <a:lnTo>
                      <a:pt x="914" y="318"/>
                    </a:lnTo>
                    <a:lnTo>
                      <a:pt x="913" y="317"/>
                    </a:lnTo>
                    <a:lnTo>
                      <a:pt x="913" y="317"/>
                    </a:lnTo>
                    <a:lnTo>
                      <a:pt x="913" y="317"/>
                    </a:lnTo>
                    <a:lnTo>
                      <a:pt x="913" y="317"/>
                    </a:lnTo>
                    <a:lnTo>
                      <a:pt x="913" y="317"/>
                    </a:lnTo>
                    <a:close/>
                    <a:moveTo>
                      <a:pt x="34" y="256"/>
                    </a:moveTo>
                    <a:lnTo>
                      <a:pt x="34" y="101"/>
                    </a:lnTo>
                    <a:lnTo>
                      <a:pt x="11" y="95"/>
                    </a:lnTo>
                    <a:lnTo>
                      <a:pt x="9" y="95"/>
                    </a:lnTo>
                    <a:lnTo>
                      <a:pt x="8" y="93"/>
                    </a:lnTo>
                    <a:lnTo>
                      <a:pt x="7" y="93"/>
                    </a:lnTo>
                    <a:lnTo>
                      <a:pt x="5" y="93"/>
                    </a:lnTo>
                    <a:lnTo>
                      <a:pt x="4" y="93"/>
                    </a:lnTo>
                    <a:lnTo>
                      <a:pt x="4" y="93"/>
                    </a:lnTo>
                    <a:lnTo>
                      <a:pt x="4" y="93"/>
                    </a:lnTo>
                    <a:lnTo>
                      <a:pt x="3" y="93"/>
                    </a:lnTo>
                    <a:lnTo>
                      <a:pt x="3" y="95"/>
                    </a:lnTo>
                    <a:lnTo>
                      <a:pt x="3" y="95"/>
                    </a:lnTo>
                    <a:lnTo>
                      <a:pt x="1" y="95"/>
                    </a:lnTo>
                    <a:lnTo>
                      <a:pt x="1" y="95"/>
                    </a:lnTo>
                    <a:lnTo>
                      <a:pt x="1" y="96"/>
                    </a:lnTo>
                    <a:lnTo>
                      <a:pt x="1" y="96"/>
                    </a:lnTo>
                    <a:lnTo>
                      <a:pt x="1" y="97"/>
                    </a:lnTo>
                    <a:lnTo>
                      <a:pt x="0" y="97"/>
                    </a:lnTo>
                    <a:lnTo>
                      <a:pt x="0" y="99"/>
                    </a:lnTo>
                    <a:lnTo>
                      <a:pt x="0" y="101"/>
                    </a:lnTo>
                    <a:lnTo>
                      <a:pt x="0" y="105"/>
                    </a:lnTo>
                    <a:lnTo>
                      <a:pt x="0" y="110"/>
                    </a:lnTo>
                    <a:lnTo>
                      <a:pt x="0" y="114"/>
                    </a:lnTo>
                    <a:lnTo>
                      <a:pt x="0" y="121"/>
                    </a:lnTo>
                    <a:lnTo>
                      <a:pt x="0" y="128"/>
                    </a:lnTo>
                    <a:lnTo>
                      <a:pt x="0" y="139"/>
                    </a:lnTo>
                    <a:lnTo>
                      <a:pt x="0" y="149"/>
                    </a:lnTo>
                    <a:lnTo>
                      <a:pt x="0" y="159"/>
                    </a:lnTo>
                    <a:lnTo>
                      <a:pt x="0" y="170"/>
                    </a:lnTo>
                    <a:lnTo>
                      <a:pt x="0" y="181"/>
                    </a:lnTo>
                    <a:lnTo>
                      <a:pt x="0" y="192"/>
                    </a:lnTo>
                    <a:lnTo>
                      <a:pt x="0" y="202"/>
                    </a:lnTo>
                    <a:lnTo>
                      <a:pt x="0" y="212"/>
                    </a:lnTo>
                    <a:lnTo>
                      <a:pt x="0" y="221"/>
                    </a:lnTo>
                    <a:lnTo>
                      <a:pt x="0" y="228"/>
                    </a:lnTo>
                    <a:lnTo>
                      <a:pt x="0" y="233"/>
                    </a:lnTo>
                    <a:lnTo>
                      <a:pt x="0" y="237"/>
                    </a:lnTo>
                    <a:lnTo>
                      <a:pt x="0" y="238"/>
                    </a:lnTo>
                    <a:lnTo>
                      <a:pt x="0" y="238"/>
                    </a:lnTo>
                    <a:lnTo>
                      <a:pt x="0" y="240"/>
                    </a:lnTo>
                    <a:lnTo>
                      <a:pt x="0" y="241"/>
                    </a:lnTo>
                    <a:lnTo>
                      <a:pt x="0" y="242"/>
                    </a:lnTo>
                    <a:lnTo>
                      <a:pt x="0" y="242"/>
                    </a:lnTo>
                    <a:lnTo>
                      <a:pt x="1" y="243"/>
                    </a:lnTo>
                    <a:lnTo>
                      <a:pt x="1" y="246"/>
                    </a:lnTo>
                    <a:lnTo>
                      <a:pt x="3" y="247"/>
                    </a:lnTo>
                    <a:lnTo>
                      <a:pt x="3" y="247"/>
                    </a:lnTo>
                    <a:lnTo>
                      <a:pt x="4" y="247"/>
                    </a:lnTo>
                    <a:lnTo>
                      <a:pt x="4" y="249"/>
                    </a:lnTo>
                    <a:lnTo>
                      <a:pt x="5" y="249"/>
                    </a:lnTo>
                    <a:lnTo>
                      <a:pt x="5" y="250"/>
                    </a:lnTo>
                    <a:lnTo>
                      <a:pt x="7" y="250"/>
                    </a:lnTo>
                    <a:lnTo>
                      <a:pt x="8" y="251"/>
                    </a:lnTo>
                    <a:lnTo>
                      <a:pt x="9" y="251"/>
                    </a:lnTo>
                    <a:lnTo>
                      <a:pt x="9" y="251"/>
                    </a:lnTo>
                    <a:lnTo>
                      <a:pt x="11" y="251"/>
                    </a:lnTo>
                    <a:lnTo>
                      <a:pt x="12" y="252"/>
                    </a:lnTo>
                    <a:lnTo>
                      <a:pt x="13" y="252"/>
                    </a:lnTo>
                    <a:lnTo>
                      <a:pt x="20" y="254"/>
                    </a:lnTo>
                    <a:lnTo>
                      <a:pt x="25" y="254"/>
                    </a:lnTo>
                    <a:lnTo>
                      <a:pt x="27" y="255"/>
                    </a:lnTo>
                    <a:lnTo>
                      <a:pt x="31" y="255"/>
                    </a:lnTo>
                    <a:lnTo>
                      <a:pt x="33" y="256"/>
                    </a:lnTo>
                    <a:lnTo>
                      <a:pt x="34" y="256"/>
                    </a:lnTo>
                    <a:lnTo>
                      <a:pt x="34" y="256"/>
                    </a:lnTo>
                    <a:lnTo>
                      <a:pt x="34" y="256"/>
                    </a:lnTo>
                    <a:lnTo>
                      <a:pt x="34" y="256"/>
                    </a:lnTo>
                    <a:lnTo>
                      <a:pt x="34" y="256"/>
                    </a:lnTo>
                    <a:close/>
                    <a:moveTo>
                      <a:pt x="56" y="95"/>
                    </a:moveTo>
                    <a:lnTo>
                      <a:pt x="608" y="0"/>
                    </a:lnTo>
                    <a:lnTo>
                      <a:pt x="1465" y="166"/>
                    </a:lnTo>
                    <a:lnTo>
                      <a:pt x="905" y="305"/>
                    </a:lnTo>
                    <a:lnTo>
                      <a:pt x="56" y="95"/>
                    </a:lnTo>
                    <a:lnTo>
                      <a:pt x="56" y="95"/>
                    </a:lnTo>
                    <a:lnTo>
                      <a:pt x="56" y="95"/>
                    </a:lnTo>
                    <a:close/>
                    <a:moveTo>
                      <a:pt x="1477" y="174"/>
                    </a:moveTo>
                    <a:lnTo>
                      <a:pt x="1477" y="325"/>
                    </a:lnTo>
                    <a:lnTo>
                      <a:pt x="958" y="457"/>
                    </a:lnTo>
                    <a:lnTo>
                      <a:pt x="958" y="333"/>
                    </a:lnTo>
                    <a:lnTo>
                      <a:pt x="958" y="331"/>
                    </a:lnTo>
                    <a:lnTo>
                      <a:pt x="958" y="329"/>
                    </a:lnTo>
                    <a:lnTo>
                      <a:pt x="958" y="327"/>
                    </a:lnTo>
                    <a:lnTo>
                      <a:pt x="958" y="326"/>
                    </a:lnTo>
                    <a:lnTo>
                      <a:pt x="957" y="324"/>
                    </a:lnTo>
                    <a:lnTo>
                      <a:pt x="957" y="322"/>
                    </a:lnTo>
                    <a:lnTo>
                      <a:pt x="957" y="322"/>
                    </a:lnTo>
                    <a:lnTo>
                      <a:pt x="956" y="321"/>
                    </a:lnTo>
                    <a:lnTo>
                      <a:pt x="956" y="320"/>
                    </a:lnTo>
                    <a:lnTo>
                      <a:pt x="954" y="320"/>
                    </a:lnTo>
                    <a:lnTo>
                      <a:pt x="954" y="318"/>
                    </a:lnTo>
                    <a:lnTo>
                      <a:pt x="953" y="318"/>
                    </a:lnTo>
                    <a:lnTo>
                      <a:pt x="953" y="317"/>
                    </a:lnTo>
                    <a:lnTo>
                      <a:pt x="952" y="317"/>
                    </a:lnTo>
                    <a:lnTo>
                      <a:pt x="950" y="316"/>
                    </a:lnTo>
                    <a:lnTo>
                      <a:pt x="949" y="316"/>
                    </a:lnTo>
                    <a:lnTo>
                      <a:pt x="948" y="315"/>
                    </a:lnTo>
                    <a:lnTo>
                      <a:pt x="947" y="315"/>
                    </a:lnTo>
                    <a:lnTo>
                      <a:pt x="947" y="315"/>
                    </a:lnTo>
                    <a:lnTo>
                      <a:pt x="944" y="315"/>
                    </a:lnTo>
                    <a:lnTo>
                      <a:pt x="943" y="313"/>
                    </a:lnTo>
                    <a:lnTo>
                      <a:pt x="941" y="313"/>
                    </a:lnTo>
                    <a:lnTo>
                      <a:pt x="939" y="313"/>
                    </a:lnTo>
                    <a:lnTo>
                      <a:pt x="938" y="312"/>
                    </a:lnTo>
                    <a:lnTo>
                      <a:pt x="936" y="312"/>
                    </a:lnTo>
                    <a:lnTo>
                      <a:pt x="934" y="312"/>
                    </a:lnTo>
                    <a:lnTo>
                      <a:pt x="932" y="311"/>
                    </a:lnTo>
                    <a:lnTo>
                      <a:pt x="930" y="311"/>
                    </a:lnTo>
                    <a:lnTo>
                      <a:pt x="928" y="311"/>
                    </a:lnTo>
                    <a:lnTo>
                      <a:pt x="927" y="311"/>
                    </a:lnTo>
                    <a:lnTo>
                      <a:pt x="1477" y="174"/>
                    </a:lnTo>
                    <a:lnTo>
                      <a:pt x="1477" y="174"/>
                    </a:lnTo>
                    <a:lnTo>
                      <a:pt x="1477" y="174"/>
                    </a:lnTo>
                    <a:close/>
                    <a:moveTo>
                      <a:pt x="901" y="468"/>
                    </a:moveTo>
                    <a:lnTo>
                      <a:pt x="43" y="262"/>
                    </a:lnTo>
                    <a:lnTo>
                      <a:pt x="45" y="103"/>
                    </a:lnTo>
                    <a:lnTo>
                      <a:pt x="901" y="315"/>
                    </a:lnTo>
                    <a:lnTo>
                      <a:pt x="901" y="468"/>
                    </a:lnTo>
                    <a:lnTo>
                      <a:pt x="901" y="468"/>
                    </a:lnTo>
                    <a:lnTo>
                      <a:pt x="901" y="468"/>
                    </a:lnTo>
                    <a:close/>
                  </a:path>
                </a:pathLst>
              </a:custGeom>
              <a:grpFill/>
              <a:ln w="9525">
                <a:noFill/>
                <a:round/>
              </a:ln>
            </p:spPr>
            <p:txBody>
              <a:bodyPr/>
              <a:lstStyle/>
              <a:p>
                <a:pPr defTabSz="607695">
                  <a:defRPr/>
                </a:pPr>
                <a:endParaRPr lang="zh-CN" altLang="en-US" sz="1100" kern="0" dirty="0">
                  <a:solidFill>
                    <a:prstClr val="black"/>
                  </a:solidFill>
                  <a:latin typeface="Calibri" panose="020F0502020204030204"/>
                  <a:ea typeface="微软雅黑" panose="020B0503020204020204" charset="-122"/>
                </a:endParaRPr>
              </a:p>
            </p:txBody>
          </p:sp>
          <p:sp>
            <p:nvSpPr>
              <p:cNvPr id="372" name="Freeform 23"/>
              <p:cNvSpPr>
                <a:spLocks noEditPoints="1"/>
              </p:cNvSpPr>
              <p:nvPr/>
            </p:nvSpPr>
            <p:spPr bwMode="auto">
              <a:xfrm>
                <a:off x="2686050" y="1466850"/>
                <a:ext cx="741363" cy="287338"/>
              </a:xfrm>
              <a:custGeom>
                <a:avLst/>
                <a:gdLst/>
                <a:ahLst/>
                <a:cxnLst>
                  <a:cxn ang="0">
                    <a:pos x="16" y="3"/>
                  </a:cxn>
                  <a:cxn ang="0">
                    <a:pos x="20" y="7"/>
                  </a:cxn>
                  <a:cxn ang="0">
                    <a:pos x="20" y="12"/>
                  </a:cxn>
                  <a:cxn ang="0">
                    <a:pos x="18" y="16"/>
                  </a:cxn>
                  <a:cxn ang="0">
                    <a:pos x="6" y="14"/>
                  </a:cxn>
                  <a:cxn ang="0">
                    <a:pos x="2" y="12"/>
                  </a:cxn>
                  <a:cxn ang="0">
                    <a:pos x="0" y="7"/>
                  </a:cxn>
                  <a:cxn ang="0">
                    <a:pos x="1" y="3"/>
                  </a:cxn>
                  <a:cxn ang="0">
                    <a:pos x="4" y="0"/>
                  </a:cxn>
                  <a:cxn ang="0">
                    <a:pos x="836" y="220"/>
                  </a:cxn>
                  <a:cxn ang="0">
                    <a:pos x="876" y="268"/>
                  </a:cxn>
                  <a:cxn ang="0">
                    <a:pos x="876" y="312"/>
                  </a:cxn>
                  <a:cxn ang="0">
                    <a:pos x="836" y="301"/>
                  </a:cxn>
                  <a:cxn ang="0">
                    <a:pos x="836" y="257"/>
                  </a:cxn>
                  <a:cxn ang="0">
                    <a:pos x="836" y="220"/>
                  </a:cxn>
                  <a:cxn ang="0">
                    <a:pos x="195" y="105"/>
                  </a:cxn>
                  <a:cxn ang="0">
                    <a:pos x="195" y="132"/>
                  </a:cxn>
                  <a:cxn ang="0">
                    <a:pos x="195" y="159"/>
                  </a:cxn>
                  <a:cxn ang="0">
                    <a:pos x="550" y="246"/>
                  </a:cxn>
                  <a:cxn ang="0">
                    <a:pos x="550" y="219"/>
                  </a:cxn>
                  <a:cxn ang="0">
                    <a:pos x="550" y="191"/>
                  </a:cxn>
                  <a:cxn ang="0">
                    <a:pos x="550" y="163"/>
                  </a:cxn>
                  <a:cxn ang="0">
                    <a:pos x="821" y="313"/>
                  </a:cxn>
                  <a:cxn ang="0">
                    <a:pos x="821" y="286"/>
                  </a:cxn>
                  <a:cxn ang="0">
                    <a:pos x="821" y="259"/>
                  </a:cxn>
                  <a:cxn ang="0">
                    <a:pos x="821" y="231"/>
                  </a:cxn>
                  <a:cxn ang="0">
                    <a:pos x="929" y="349"/>
                  </a:cxn>
                  <a:cxn ang="0">
                    <a:pos x="932" y="353"/>
                  </a:cxn>
                  <a:cxn ang="0">
                    <a:pos x="933" y="358"/>
                  </a:cxn>
                  <a:cxn ang="0">
                    <a:pos x="931" y="362"/>
                  </a:cxn>
                  <a:cxn ang="0">
                    <a:pos x="927" y="362"/>
                  </a:cxn>
                  <a:cxn ang="0">
                    <a:pos x="915" y="358"/>
                  </a:cxn>
                  <a:cxn ang="0">
                    <a:pos x="912" y="354"/>
                  </a:cxn>
                  <a:cxn ang="0">
                    <a:pos x="912" y="350"/>
                  </a:cxn>
                  <a:cxn ang="0">
                    <a:pos x="916" y="347"/>
                  </a:cxn>
                  <a:cxn ang="0">
                    <a:pos x="919" y="347"/>
                  </a:cxn>
                  <a:cxn ang="0">
                    <a:pos x="929" y="226"/>
                  </a:cxn>
                  <a:cxn ang="0">
                    <a:pos x="933" y="230"/>
                  </a:cxn>
                  <a:cxn ang="0">
                    <a:pos x="933" y="235"/>
                  </a:cxn>
                  <a:cxn ang="0">
                    <a:pos x="931" y="238"/>
                  </a:cxn>
                  <a:cxn ang="0">
                    <a:pos x="919" y="237"/>
                  </a:cxn>
                  <a:cxn ang="0">
                    <a:pos x="915" y="234"/>
                  </a:cxn>
                  <a:cxn ang="0">
                    <a:pos x="912" y="230"/>
                  </a:cxn>
                  <a:cxn ang="0">
                    <a:pos x="914" y="225"/>
                  </a:cxn>
                  <a:cxn ang="0">
                    <a:pos x="916" y="222"/>
                  </a:cxn>
                  <a:cxn ang="0">
                    <a:pos x="6" y="124"/>
                  </a:cxn>
                  <a:cxn ang="0">
                    <a:pos x="18" y="127"/>
                  </a:cxn>
                  <a:cxn ang="0">
                    <a:pos x="20" y="132"/>
                  </a:cxn>
                  <a:cxn ang="0">
                    <a:pos x="20" y="136"/>
                  </a:cxn>
                  <a:cxn ang="0">
                    <a:pos x="16" y="138"/>
                  </a:cxn>
                  <a:cxn ang="0">
                    <a:pos x="6" y="137"/>
                  </a:cxn>
                  <a:cxn ang="0">
                    <a:pos x="2" y="135"/>
                  </a:cxn>
                  <a:cxn ang="0">
                    <a:pos x="0" y="129"/>
                  </a:cxn>
                  <a:cxn ang="0">
                    <a:pos x="1" y="125"/>
                  </a:cxn>
                  <a:cxn ang="0">
                    <a:pos x="5" y="124"/>
                  </a:cxn>
                </a:cxnLst>
                <a:rect l="0" t="0" r="r" b="b"/>
                <a:pathLst>
                  <a:path w="933" h="362">
                    <a:moveTo>
                      <a:pt x="6" y="0"/>
                    </a:moveTo>
                    <a:lnTo>
                      <a:pt x="14" y="1"/>
                    </a:lnTo>
                    <a:lnTo>
                      <a:pt x="14" y="1"/>
                    </a:lnTo>
                    <a:lnTo>
                      <a:pt x="15" y="1"/>
                    </a:lnTo>
                    <a:lnTo>
                      <a:pt x="15" y="3"/>
                    </a:lnTo>
                    <a:lnTo>
                      <a:pt x="16" y="3"/>
                    </a:lnTo>
                    <a:lnTo>
                      <a:pt x="16" y="3"/>
                    </a:lnTo>
                    <a:lnTo>
                      <a:pt x="18" y="4"/>
                    </a:lnTo>
                    <a:lnTo>
                      <a:pt x="18" y="4"/>
                    </a:lnTo>
                    <a:lnTo>
                      <a:pt x="18" y="5"/>
                    </a:lnTo>
                    <a:lnTo>
                      <a:pt x="19" y="5"/>
                    </a:lnTo>
                    <a:lnTo>
                      <a:pt x="19" y="7"/>
                    </a:lnTo>
                    <a:lnTo>
                      <a:pt x="19" y="7"/>
                    </a:lnTo>
                    <a:lnTo>
                      <a:pt x="20" y="7"/>
                    </a:lnTo>
                    <a:lnTo>
                      <a:pt x="20" y="8"/>
                    </a:lnTo>
                    <a:lnTo>
                      <a:pt x="20" y="9"/>
                    </a:lnTo>
                    <a:lnTo>
                      <a:pt x="20" y="9"/>
                    </a:lnTo>
                    <a:lnTo>
                      <a:pt x="20" y="10"/>
                    </a:lnTo>
                    <a:lnTo>
                      <a:pt x="20" y="10"/>
                    </a:lnTo>
                    <a:lnTo>
                      <a:pt x="20" y="12"/>
                    </a:lnTo>
                    <a:lnTo>
                      <a:pt x="20" y="12"/>
                    </a:lnTo>
                    <a:lnTo>
                      <a:pt x="20" y="13"/>
                    </a:lnTo>
                    <a:lnTo>
                      <a:pt x="19" y="13"/>
                    </a:lnTo>
                    <a:lnTo>
                      <a:pt x="19" y="14"/>
                    </a:lnTo>
                    <a:lnTo>
                      <a:pt x="19" y="14"/>
                    </a:lnTo>
                    <a:lnTo>
                      <a:pt x="18" y="14"/>
                    </a:lnTo>
                    <a:lnTo>
                      <a:pt x="18" y="14"/>
                    </a:lnTo>
                    <a:lnTo>
                      <a:pt x="18" y="16"/>
                    </a:lnTo>
                    <a:lnTo>
                      <a:pt x="16" y="16"/>
                    </a:lnTo>
                    <a:lnTo>
                      <a:pt x="16" y="16"/>
                    </a:lnTo>
                    <a:lnTo>
                      <a:pt x="15" y="16"/>
                    </a:lnTo>
                    <a:lnTo>
                      <a:pt x="15" y="16"/>
                    </a:lnTo>
                    <a:lnTo>
                      <a:pt x="14" y="16"/>
                    </a:lnTo>
                    <a:lnTo>
                      <a:pt x="14" y="16"/>
                    </a:lnTo>
                    <a:lnTo>
                      <a:pt x="6" y="14"/>
                    </a:lnTo>
                    <a:lnTo>
                      <a:pt x="6" y="14"/>
                    </a:lnTo>
                    <a:lnTo>
                      <a:pt x="5" y="13"/>
                    </a:lnTo>
                    <a:lnTo>
                      <a:pt x="5" y="13"/>
                    </a:lnTo>
                    <a:lnTo>
                      <a:pt x="4" y="13"/>
                    </a:lnTo>
                    <a:lnTo>
                      <a:pt x="4" y="13"/>
                    </a:lnTo>
                    <a:lnTo>
                      <a:pt x="2" y="12"/>
                    </a:lnTo>
                    <a:lnTo>
                      <a:pt x="2" y="12"/>
                    </a:lnTo>
                    <a:lnTo>
                      <a:pt x="2" y="10"/>
                    </a:lnTo>
                    <a:lnTo>
                      <a:pt x="1" y="10"/>
                    </a:lnTo>
                    <a:lnTo>
                      <a:pt x="1" y="10"/>
                    </a:lnTo>
                    <a:lnTo>
                      <a:pt x="1" y="9"/>
                    </a:lnTo>
                    <a:lnTo>
                      <a:pt x="0" y="8"/>
                    </a:lnTo>
                    <a:lnTo>
                      <a:pt x="0" y="8"/>
                    </a:lnTo>
                    <a:lnTo>
                      <a:pt x="0" y="7"/>
                    </a:lnTo>
                    <a:lnTo>
                      <a:pt x="0" y="7"/>
                    </a:lnTo>
                    <a:lnTo>
                      <a:pt x="0" y="5"/>
                    </a:lnTo>
                    <a:lnTo>
                      <a:pt x="0" y="5"/>
                    </a:lnTo>
                    <a:lnTo>
                      <a:pt x="0" y="4"/>
                    </a:lnTo>
                    <a:lnTo>
                      <a:pt x="0" y="4"/>
                    </a:lnTo>
                    <a:lnTo>
                      <a:pt x="0" y="3"/>
                    </a:lnTo>
                    <a:lnTo>
                      <a:pt x="1" y="3"/>
                    </a:lnTo>
                    <a:lnTo>
                      <a:pt x="1" y="1"/>
                    </a:lnTo>
                    <a:lnTo>
                      <a:pt x="1" y="1"/>
                    </a:lnTo>
                    <a:lnTo>
                      <a:pt x="2" y="1"/>
                    </a:lnTo>
                    <a:lnTo>
                      <a:pt x="2" y="0"/>
                    </a:lnTo>
                    <a:lnTo>
                      <a:pt x="2" y="0"/>
                    </a:lnTo>
                    <a:lnTo>
                      <a:pt x="4" y="0"/>
                    </a:lnTo>
                    <a:lnTo>
                      <a:pt x="4" y="0"/>
                    </a:lnTo>
                    <a:lnTo>
                      <a:pt x="5" y="0"/>
                    </a:lnTo>
                    <a:lnTo>
                      <a:pt x="5" y="0"/>
                    </a:lnTo>
                    <a:lnTo>
                      <a:pt x="6" y="0"/>
                    </a:lnTo>
                    <a:lnTo>
                      <a:pt x="6" y="0"/>
                    </a:lnTo>
                    <a:lnTo>
                      <a:pt x="6" y="0"/>
                    </a:lnTo>
                    <a:lnTo>
                      <a:pt x="6" y="0"/>
                    </a:lnTo>
                    <a:close/>
                    <a:moveTo>
                      <a:pt x="836" y="220"/>
                    </a:moveTo>
                    <a:lnTo>
                      <a:pt x="876" y="230"/>
                    </a:lnTo>
                    <a:lnTo>
                      <a:pt x="876" y="237"/>
                    </a:lnTo>
                    <a:lnTo>
                      <a:pt x="876" y="243"/>
                    </a:lnTo>
                    <a:lnTo>
                      <a:pt x="876" y="248"/>
                    </a:lnTo>
                    <a:lnTo>
                      <a:pt x="876" y="255"/>
                    </a:lnTo>
                    <a:lnTo>
                      <a:pt x="876" y="261"/>
                    </a:lnTo>
                    <a:lnTo>
                      <a:pt x="876" y="268"/>
                    </a:lnTo>
                    <a:lnTo>
                      <a:pt x="876" y="274"/>
                    </a:lnTo>
                    <a:lnTo>
                      <a:pt x="876" y="281"/>
                    </a:lnTo>
                    <a:lnTo>
                      <a:pt x="876" y="287"/>
                    </a:lnTo>
                    <a:lnTo>
                      <a:pt x="876" y="292"/>
                    </a:lnTo>
                    <a:lnTo>
                      <a:pt x="876" y="299"/>
                    </a:lnTo>
                    <a:lnTo>
                      <a:pt x="876" y="305"/>
                    </a:lnTo>
                    <a:lnTo>
                      <a:pt x="876" y="312"/>
                    </a:lnTo>
                    <a:lnTo>
                      <a:pt x="876" y="318"/>
                    </a:lnTo>
                    <a:lnTo>
                      <a:pt x="876" y="325"/>
                    </a:lnTo>
                    <a:lnTo>
                      <a:pt x="876" y="330"/>
                    </a:lnTo>
                    <a:lnTo>
                      <a:pt x="836" y="321"/>
                    </a:lnTo>
                    <a:lnTo>
                      <a:pt x="836" y="314"/>
                    </a:lnTo>
                    <a:lnTo>
                      <a:pt x="836" y="308"/>
                    </a:lnTo>
                    <a:lnTo>
                      <a:pt x="836" y="301"/>
                    </a:lnTo>
                    <a:lnTo>
                      <a:pt x="836" y="295"/>
                    </a:lnTo>
                    <a:lnTo>
                      <a:pt x="836" y="290"/>
                    </a:lnTo>
                    <a:lnTo>
                      <a:pt x="836" y="283"/>
                    </a:lnTo>
                    <a:lnTo>
                      <a:pt x="836" y="277"/>
                    </a:lnTo>
                    <a:lnTo>
                      <a:pt x="836" y="270"/>
                    </a:lnTo>
                    <a:lnTo>
                      <a:pt x="836" y="264"/>
                    </a:lnTo>
                    <a:lnTo>
                      <a:pt x="836" y="257"/>
                    </a:lnTo>
                    <a:lnTo>
                      <a:pt x="836" y="252"/>
                    </a:lnTo>
                    <a:lnTo>
                      <a:pt x="836" y="246"/>
                    </a:lnTo>
                    <a:lnTo>
                      <a:pt x="836" y="239"/>
                    </a:lnTo>
                    <a:lnTo>
                      <a:pt x="836" y="233"/>
                    </a:lnTo>
                    <a:lnTo>
                      <a:pt x="836" y="226"/>
                    </a:lnTo>
                    <a:lnTo>
                      <a:pt x="836" y="220"/>
                    </a:lnTo>
                    <a:lnTo>
                      <a:pt x="836" y="220"/>
                    </a:lnTo>
                    <a:lnTo>
                      <a:pt x="836" y="220"/>
                    </a:lnTo>
                    <a:close/>
                    <a:moveTo>
                      <a:pt x="195" y="105"/>
                    </a:moveTo>
                    <a:lnTo>
                      <a:pt x="55" y="71"/>
                    </a:lnTo>
                    <a:lnTo>
                      <a:pt x="55" y="23"/>
                    </a:lnTo>
                    <a:lnTo>
                      <a:pt x="195" y="58"/>
                    </a:lnTo>
                    <a:lnTo>
                      <a:pt x="195" y="105"/>
                    </a:lnTo>
                    <a:lnTo>
                      <a:pt x="195" y="105"/>
                    </a:lnTo>
                    <a:lnTo>
                      <a:pt x="195" y="105"/>
                    </a:lnTo>
                    <a:close/>
                    <a:moveTo>
                      <a:pt x="195" y="132"/>
                    </a:moveTo>
                    <a:lnTo>
                      <a:pt x="55" y="98"/>
                    </a:lnTo>
                    <a:lnTo>
                      <a:pt x="55" y="82"/>
                    </a:lnTo>
                    <a:lnTo>
                      <a:pt x="195" y="116"/>
                    </a:lnTo>
                    <a:lnTo>
                      <a:pt x="195" y="132"/>
                    </a:lnTo>
                    <a:lnTo>
                      <a:pt x="195" y="132"/>
                    </a:lnTo>
                    <a:lnTo>
                      <a:pt x="195" y="132"/>
                    </a:lnTo>
                    <a:close/>
                    <a:moveTo>
                      <a:pt x="195" y="159"/>
                    </a:moveTo>
                    <a:lnTo>
                      <a:pt x="55" y="125"/>
                    </a:lnTo>
                    <a:lnTo>
                      <a:pt x="55" y="107"/>
                    </a:lnTo>
                    <a:lnTo>
                      <a:pt x="195" y="142"/>
                    </a:lnTo>
                    <a:lnTo>
                      <a:pt x="195" y="159"/>
                    </a:lnTo>
                    <a:lnTo>
                      <a:pt x="195" y="159"/>
                    </a:lnTo>
                    <a:lnTo>
                      <a:pt x="195" y="159"/>
                    </a:lnTo>
                    <a:close/>
                    <a:moveTo>
                      <a:pt x="550" y="246"/>
                    </a:moveTo>
                    <a:lnTo>
                      <a:pt x="218" y="164"/>
                    </a:lnTo>
                    <a:lnTo>
                      <a:pt x="218" y="147"/>
                    </a:lnTo>
                    <a:lnTo>
                      <a:pt x="550" y="230"/>
                    </a:lnTo>
                    <a:lnTo>
                      <a:pt x="550" y="246"/>
                    </a:lnTo>
                    <a:lnTo>
                      <a:pt x="550" y="246"/>
                    </a:lnTo>
                    <a:lnTo>
                      <a:pt x="550" y="246"/>
                    </a:lnTo>
                    <a:close/>
                    <a:moveTo>
                      <a:pt x="550" y="219"/>
                    </a:moveTo>
                    <a:lnTo>
                      <a:pt x="218" y="137"/>
                    </a:lnTo>
                    <a:lnTo>
                      <a:pt x="218" y="120"/>
                    </a:lnTo>
                    <a:lnTo>
                      <a:pt x="550" y="203"/>
                    </a:lnTo>
                    <a:lnTo>
                      <a:pt x="550" y="219"/>
                    </a:lnTo>
                    <a:lnTo>
                      <a:pt x="550" y="219"/>
                    </a:lnTo>
                    <a:lnTo>
                      <a:pt x="550" y="219"/>
                    </a:lnTo>
                    <a:close/>
                    <a:moveTo>
                      <a:pt x="550" y="191"/>
                    </a:moveTo>
                    <a:lnTo>
                      <a:pt x="218" y="109"/>
                    </a:lnTo>
                    <a:lnTo>
                      <a:pt x="218" y="92"/>
                    </a:lnTo>
                    <a:lnTo>
                      <a:pt x="550" y="176"/>
                    </a:lnTo>
                    <a:lnTo>
                      <a:pt x="550" y="191"/>
                    </a:lnTo>
                    <a:lnTo>
                      <a:pt x="550" y="191"/>
                    </a:lnTo>
                    <a:lnTo>
                      <a:pt x="550" y="191"/>
                    </a:lnTo>
                    <a:close/>
                    <a:moveTo>
                      <a:pt x="550" y="163"/>
                    </a:moveTo>
                    <a:lnTo>
                      <a:pt x="218" y="83"/>
                    </a:lnTo>
                    <a:lnTo>
                      <a:pt x="218" y="66"/>
                    </a:lnTo>
                    <a:lnTo>
                      <a:pt x="550" y="149"/>
                    </a:lnTo>
                    <a:lnTo>
                      <a:pt x="550" y="163"/>
                    </a:lnTo>
                    <a:lnTo>
                      <a:pt x="550" y="163"/>
                    </a:lnTo>
                    <a:lnTo>
                      <a:pt x="550" y="163"/>
                    </a:lnTo>
                    <a:close/>
                    <a:moveTo>
                      <a:pt x="821" y="313"/>
                    </a:moveTo>
                    <a:lnTo>
                      <a:pt x="570" y="252"/>
                    </a:lnTo>
                    <a:lnTo>
                      <a:pt x="570" y="235"/>
                    </a:lnTo>
                    <a:lnTo>
                      <a:pt x="821" y="297"/>
                    </a:lnTo>
                    <a:lnTo>
                      <a:pt x="821" y="313"/>
                    </a:lnTo>
                    <a:lnTo>
                      <a:pt x="821" y="313"/>
                    </a:lnTo>
                    <a:lnTo>
                      <a:pt x="821" y="313"/>
                    </a:lnTo>
                    <a:close/>
                    <a:moveTo>
                      <a:pt x="821" y="286"/>
                    </a:moveTo>
                    <a:lnTo>
                      <a:pt x="570" y="225"/>
                    </a:lnTo>
                    <a:lnTo>
                      <a:pt x="570" y="208"/>
                    </a:lnTo>
                    <a:lnTo>
                      <a:pt x="821" y="270"/>
                    </a:lnTo>
                    <a:lnTo>
                      <a:pt x="821" y="286"/>
                    </a:lnTo>
                    <a:lnTo>
                      <a:pt x="821" y="286"/>
                    </a:lnTo>
                    <a:lnTo>
                      <a:pt x="821" y="286"/>
                    </a:lnTo>
                    <a:close/>
                    <a:moveTo>
                      <a:pt x="821" y="259"/>
                    </a:moveTo>
                    <a:lnTo>
                      <a:pt x="570" y="198"/>
                    </a:lnTo>
                    <a:lnTo>
                      <a:pt x="570" y="181"/>
                    </a:lnTo>
                    <a:lnTo>
                      <a:pt x="821" y="243"/>
                    </a:lnTo>
                    <a:lnTo>
                      <a:pt x="821" y="259"/>
                    </a:lnTo>
                    <a:lnTo>
                      <a:pt x="821" y="259"/>
                    </a:lnTo>
                    <a:lnTo>
                      <a:pt x="821" y="259"/>
                    </a:lnTo>
                    <a:close/>
                    <a:moveTo>
                      <a:pt x="821" y="231"/>
                    </a:moveTo>
                    <a:lnTo>
                      <a:pt x="570" y="171"/>
                    </a:lnTo>
                    <a:lnTo>
                      <a:pt x="570" y="154"/>
                    </a:lnTo>
                    <a:lnTo>
                      <a:pt x="821" y="216"/>
                    </a:lnTo>
                    <a:lnTo>
                      <a:pt x="821" y="231"/>
                    </a:lnTo>
                    <a:lnTo>
                      <a:pt x="821" y="231"/>
                    </a:lnTo>
                    <a:lnTo>
                      <a:pt x="821" y="231"/>
                    </a:lnTo>
                    <a:close/>
                    <a:moveTo>
                      <a:pt x="919" y="347"/>
                    </a:moveTo>
                    <a:lnTo>
                      <a:pt x="927" y="348"/>
                    </a:lnTo>
                    <a:lnTo>
                      <a:pt x="927" y="349"/>
                    </a:lnTo>
                    <a:lnTo>
                      <a:pt x="928" y="349"/>
                    </a:lnTo>
                    <a:lnTo>
                      <a:pt x="928" y="349"/>
                    </a:lnTo>
                    <a:lnTo>
                      <a:pt x="929" y="349"/>
                    </a:lnTo>
                    <a:lnTo>
                      <a:pt x="929" y="350"/>
                    </a:lnTo>
                    <a:lnTo>
                      <a:pt x="931" y="350"/>
                    </a:lnTo>
                    <a:lnTo>
                      <a:pt x="931" y="350"/>
                    </a:lnTo>
                    <a:lnTo>
                      <a:pt x="931" y="352"/>
                    </a:lnTo>
                    <a:lnTo>
                      <a:pt x="932" y="352"/>
                    </a:lnTo>
                    <a:lnTo>
                      <a:pt x="932" y="353"/>
                    </a:lnTo>
                    <a:lnTo>
                      <a:pt x="932" y="353"/>
                    </a:lnTo>
                    <a:lnTo>
                      <a:pt x="933" y="354"/>
                    </a:lnTo>
                    <a:lnTo>
                      <a:pt x="933" y="354"/>
                    </a:lnTo>
                    <a:lnTo>
                      <a:pt x="933" y="356"/>
                    </a:lnTo>
                    <a:lnTo>
                      <a:pt x="933" y="356"/>
                    </a:lnTo>
                    <a:lnTo>
                      <a:pt x="933" y="357"/>
                    </a:lnTo>
                    <a:lnTo>
                      <a:pt x="933" y="358"/>
                    </a:lnTo>
                    <a:lnTo>
                      <a:pt x="933" y="358"/>
                    </a:lnTo>
                    <a:lnTo>
                      <a:pt x="933" y="358"/>
                    </a:lnTo>
                    <a:lnTo>
                      <a:pt x="933" y="359"/>
                    </a:lnTo>
                    <a:lnTo>
                      <a:pt x="932" y="359"/>
                    </a:lnTo>
                    <a:lnTo>
                      <a:pt x="932" y="361"/>
                    </a:lnTo>
                    <a:lnTo>
                      <a:pt x="932" y="361"/>
                    </a:lnTo>
                    <a:lnTo>
                      <a:pt x="931" y="361"/>
                    </a:lnTo>
                    <a:lnTo>
                      <a:pt x="931" y="362"/>
                    </a:lnTo>
                    <a:lnTo>
                      <a:pt x="931" y="362"/>
                    </a:lnTo>
                    <a:lnTo>
                      <a:pt x="929" y="362"/>
                    </a:lnTo>
                    <a:lnTo>
                      <a:pt x="929" y="362"/>
                    </a:lnTo>
                    <a:lnTo>
                      <a:pt x="928" y="362"/>
                    </a:lnTo>
                    <a:lnTo>
                      <a:pt x="928" y="362"/>
                    </a:lnTo>
                    <a:lnTo>
                      <a:pt x="927" y="362"/>
                    </a:lnTo>
                    <a:lnTo>
                      <a:pt x="927" y="362"/>
                    </a:lnTo>
                    <a:lnTo>
                      <a:pt x="919" y="361"/>
                    </a:lnTo>
                    <a:lnTo>
                      <a:pt x="919" y="361"/>
                    </a:lnTo>
                    <a:lnTo>
                      <a:pt x="918" y="361"/>
                    </a:lnTo>
                    <a:lnTo>
                      <a:pt x="918" y="359"/>
                    </a:lnTo>
                    <a:lnTo>
                      <a:pt x="916" y="359"/>
                    </a:lnTo>
                    <a:lnTo>
                      <a:pt x="916" y="359"/>
                    </a:lnTo>
                    <a:lnTo>
                      <a:pt x="915" y="358"/>
                    </a:lnTo>
                    <a:lnTo>
                      <a:pt x="915" y="358"/>
                    </a:lnTo>
                    <a:lnTo>
                      <a:pt x="915" y="358"/>
                    </a:lnTo>
                    <a:lnTo>
                      <a:pt x="914" y="357"/>
                    </a:lnTo>
                    <a:lnTo>
                      <a:pt x="914" y="357"/>
                    </a:lnTo>
                    <a:lnTo>
                      <a:pt x="914" y="356"/>
                    </a:lnTo>
                    <a:lnTo>
                      <a:pt x="912" y="356"/>
                    </a:lnTo>
                    <a:lnTo>
                      <a:pt x="912" y="354"/>
                    </a:lnTo>
                    <a:lnTo>
                      <a:pt x="912" y="354"/>
                    </a:lnTo>
                    <a:lnTo>
                      <a:pt x="912" y="353"/>
                    </a:lnTo>
                    <a:lnTo>
                      <a:pt x="912" y="353"/>
                    </a:lnTo>
                    <a:lnTo>
                      <a:pt x="912" y="352"/>
                    </a:lnTo>
                    <a:lnTo>
                      <a:pt x="912" y="350"/>
                    </a:lnTo>
                    <a:lnTo>
                      <a:pt x="912" y="350"/>
                    </a:lnTo>
                    <a:lnTo>
                      <a:pt x="912" y="350"/>
                    </a:lnTo>
                    <a:lnTo>
                      <a:pt x="914" y="349"/>
                    </a:lnTo>
                    <a:lnTo>
                      <a:pt x="914" y="349"/>
                    </a:lnTo>
                    <a:lnTo>
                      <a:pt x="914" y="348"/>
                    </a:lnTo>
                    <a:lnTo>
                      <a:pt x="915" y="348"/>
                    </a:lnTo>
                    <a:lnTo>
                      <a:pt x="915" y="348"/>
                    </a:lnTo>
                    <a:lnTo>
                      <a:pt x="915" y="348"/>
                    </a:lnTo>
                    <a:lnTo>
                      <a:pt x="916" y="347"/>
                    </a:lnTo>
                    <a:lnTo>
                      <a:pt x="916" y="347"/>
                    </a:lnTo>
                    <a:lnTo>
                      <a:pt x="918" y="347"/>
                    </a:lnTo>
                    <a:lnTo>
                      <a:pt x="918" y="347"/>
                    </a:lnTo>
                    <a:lnTo>
                      <a:pt x="919" y="347"/>
                    </a:lnTo>
                    <a:lnTo>
                      <a:pt x="919" y="347"/>
                    </a:lnTo>
                    <a:lnTo>
                      <a:pt x="919" y="347"/>
                    </a:lnTo>
                    <a:lnTo>
                      <a:pt x="919" y="347"/>
                    </a:lnTo>
                    <a:close/>
                    <a:moveTo>
                      <a:pt x="919" y="222"/>
                    </a:moveTo>
                    <a:lnTo>
                      <a:pt x="927" y="225"/>
                    </a:lnTo>
                    <a:lnTo>
                      <a:pt x="927" y="225"/>
                    </a:lnTo>
                    <a:lnTo>
                      <a:pt x="928" y="225"/>
                    </a:lnTo>
                    <a:lnTo>
                      <a:pt x="928" y="225"/>
                    </a:lnTo>
                    <a:lnTo>
                      <a:pt x="929" y="226"/>
                    </a:lnTo>
                    <a:lnTo>
                      <a:pt x="929" y="226"/>
                    </a:lnTo>
                    <a:lnTo>
                      <a:pt x="931" y="226"/>
                    </a:lnTo>
                    <a:lnTo>
                      <a:pt x="931" y="228"/>
                    </a:lnTo>
                    <a:lnTo>
                      <a:pt x="931" y="228"/>
                    </a:lnTo>
                    <a:lnTo>
                      <a:pt x="932" y="228"/>
                    </a:lnTo>
                    <a:lnTo>
                      <a:pt x="932" y="229"/>
                    </a:lnTo>
                    <a:lnTo>
                      <a:pt x="932" y="230"/>
                    </a:lnTo>
                    <a:lnTo>
                      <a:pt x="933" y="230"/>
                    </a:lnTo>
                    <a:lnTo>
                      <a:pt x="933" y="231"/>
                    </a:lnTo>
                    <a:lnTo>
                      <a:pt x="933" y="231"/>
                    </a:lnTo>
                    <a:lnTo>
                      <a:pt x="933" y="233"/>
                    </a:lnTo>
                    <a:lnTo>
                      <a:pt x="933" y="233"/>
                    </a:lnTo>
                    <a:lnTo>
                      <a:pt x="933" y="234"/>
                    </a:lnTo>
                    <a:lnTo>
                      <a:pt x="933" y="234"/>
                    </a:lnTo>
                    <a:lnTo>
                      <a:pt x="933" y="235"/>
                    </a:lnTo>
                    <a:lnTo>
                      <a:pt x="933" y="235"/>
                    </a:lnTo>
                    <a:lnTo>
                      <a:pt x="932" y="237"/>
                    </a:lnTo>
                    <a:lnTo>
                      <a:pt x="932" y="237"/>
                    </a:lnTo>
                    <a:lnTo>
                      <a:pt x="932" y="237"/>
                    </a:lnTo>
                    <a:lnTo>
                      <a:pt x="931" y="238"/>
                    </a:lnTo>
                    <a:lnTo>
                      <a:pt x="931" y="238"/>
                    </a:lnTo>
                    <a:lnTo>
                      <a:pt x="931" y="238"/>
                    </a:lnTo>
                    <a:lnTo>
                      <a:pt x="929" y="238"/>
                    </a:lnTo>
                    <a:lnTo>
                      <a:pt x="929" y="239"/>
                    </a:lnTo>
                    <a:lnTo>
                      <a:pt x="928" y="239"/>
                    </a:lnTo>
                    <a:lnTo>
                      <a:pt x="928" y="239"/>
                    </a:lnTo>
                    <a:lnTo>
                      <a:pt x="927" y="239"/>
                    </a:lnTo>
                    <a:lnTo>
                      <a:pt x="927" y="239"/>
                    </a:lnTo>
                    <a:lnTo>
                      <a:pt x="919" y="237"/>
                    </a:lnTo>
                    <a:lnTo>
                      <a:pt x="919" y="237"/>
                    </a:lnTo>
                    <a:lnTo>
                      <a:pt x="918" y="237"/>
                    </a:lnTo>
                    <a:lnTo>
                      <a:pt x="918" y="237"/>
                    </a:lnTo>
                    <a:lnTo>
                      <a:pt x="916" y="235"/>
                    </a:lnTo>
                    <a:lnTo>
                      <a:pt x="916" y="235"/>
                    </a:lnTo>
                    <a:lnTo>
                      <a:pt x="915" y="235"/>
                    </a:lnTo>
                    <a:lnTo>
                      <a:pt x="915" y="234"/>
                    </a:lnTo>
                    <a:lnTo>
                      <a:pt x="915" y="234"/>
                    </a:lnTo>
                    <a:lnTo>
                      <a:pt x="914" y="234"/>
                    </a:lnTo>
                    <a:lnTo>
                      <a:pt x="914" y="233"/>
                    </a:lnTo>
                    <a:lnTo>
                      <a:pt x="914" y="231"/>
                    </a:lnTo>
                    <a:lnTo>
                      <a:pt x="912" y="231"/>
                    </a:lnTo>
                    <a:lnTo>
                      <a:pt x="912" y="231"/>
                    </a:lnTo>
                    <a:lnTo>
                      <a:pt x="912" y="230"/>
                    </a:lnTo>
                    <a:lnTo>
                      <a:pt x="912" y="229"/>
                    </a:lnTo>
                    <a:lnTo>
                      <a:pt x="912" y="229"/>
                    </a:lnTo>
                    <a:lnTo>
                      <a:pt x="912" y="228"/>
                    </a:lnTo>
                    <a:lnTo>
                      <a:pt x="912" y="228"/>
                    </a:lnTo>
                    <a:lnTo>
                      <a:pt x="912" y="226"/>
                    </a:lnTo>
                    <a:lnTo>
                      <a:pt x="912" y="226"/>
                    </a:lnTo>
                    <a:lnTo>
                      <a:pt x="914" y="225"/>
                    </a:lnTo>
                    <a:lnTo>
                      <a:pt x="914" y="225"/>
                    </a:lnTo>
                    <a:lnTo>
                      <a:pt x="914" y="225"/>
                    </a:lnTo>
                    <a:lnTo>
                      <a:pt x="915" y="224"/>
                    </a:lnTo>
                    <a:lnTo>
                      <a:pt x="915" y="224"/>
                    </a:lnTo>
                    <a:lnTo>
                      <a:pt x="915" y="224"/>
                    </a:lnTo>
                    <a:lnTo>
                      <a:pt x="916" y="224"/>
                    </a:lnTo>
                    <a:lnTo>
                      <a:pt x="916" y="222"/>
                    </a:lnTo>
                    <a:lnTo>
                      <a:pt x="918" y="222"/>
                    </a:lnTo>
                    <a:lnTo>
                      <a:pt x="918" y="222"/>
                    </a:lnTo>
                    <a:lnTo>
                      <a:pt x="919" y="222"/>
                    </a:lnTo>
                    <a:lnTo>
                      <a:pt x="919" y="222"/>
                    </a:lnTo>
                    <a:lnTo>
                      <a:pt x="919" y="222"/>
                    </a:lnTo>
                    <a:lnTo>
                      <a:pt x="919" y="222"/>
                    </a:lnTo>
                    <a:close/>
                    <a:moveTo>
                      <a:pt x="6" y="124"/>
                    </a:moveTo>
                    <a:lnTo>
                      <a:pt x="14" y="125"/>
                    </a:lnTo>
                    <a:lnTo>
                      <a:pt x="14" y="125"/>
                    </a:lnTo>
                    <a:lnTo>
                      <a:pt x="15" y="125"/>
                    </a:lnTo>
                    <a:lnTo>
                      <a:pt x="15" y="125"/>
                    </a:lnTo>
                    <a:lnTo>
                      <a:pt x="16" y="127"/>
                    </a:lnTo>
                    <a:lnTo>
                      <a:pt x="16" y="127"/>
                    </a:lnTo>
                    <a:lnTo>
                      <a:pt x="18" y="127"/>
                    </a:lnTo>
                    <a:lnTo>
                      <a:pt x="18" y="128"/>
                    </a:lnTo>
                    <a:lnTo>
                      <a:pt x="18" y="128"/>
                    </a:lnTo>
                    <a:lnTo>
                      <a:pt x="19" y="129"/>
                    </a:lnTo>
                    <a:lnTo>
                      <a:pt x="19" y="129"/>
                    </a:lnTo>
                    <a:lnTo>
                      <a:pt x="19" y="131"/>
                    </a:lnTo>
                    <a:lnTo>
                      <a:pt x="20" y="131"/>
                    </a:lnTo>
                    <a:lnTo>
                      <a:pt x="20" y="132"/>
                    </a:lnTo>
                    <a:lnTo>
                      <a:pt x="20" y="132"/>
                    </a:lnTo>
                    <a:lnTo>
                      <a:pt x="20" y="133"/>
                    </a:lnTo>
                    <a:lnTo>
                      <a:pt x="20" y="133"/>
                    </a:lnTo>
                    <a:lnTo>
                      <a:pt x="20" y="135"/>
                    </a:lnTo>
                    <a:lnTo>
                      <a:pt x="20" y="135"/>
                    </a:lnTo>
                    <a:lnTo>
                      <a:pt x="20" y="136"/>
                    </a:lnTo>
                    <a:lnTo>
                      <a:pt x="20" y="136"/>
                    </a:lnTo>
                    <a:lnTo>
                      <a:pt x="19" y="137"/>
                    </a:lnTo>
                    <a:lnTo>
                      <a:pt x="19" y="137"/>
                    </a:lnTo>
                    <a:lnTo>
                      <a:pt x="19" y="137"/>
                    </a:lnTo>
                    <a:lnTo>
                      <a:pt x="18" y="138"/>
                    </a:lnTo>
                    <a:lnTo>
                      <a:pt x="18" y="138"/>
                    </a:lnTo>
                    <a:lnTo>
                      <a:pt x="18" y="138"/>
                    </a:lnTo>
                    <a:lnTo>
                      <a:pt x="16" y="138"/>
                    </a:lnTo>
                    <a:lnTo>
                      <a:pt x="16" y="140"/>
                    </a:lnTo>
                    <a:lnTo>
                      <a:pt x="15" y="140"/>
                    </a:lnTo>
                    <a:lnTo>
                      <a:pt x="15" y="140"/>
                    </a:lnTo>
                    <a:lnTo>
                      <a:pt x="14" y="140"/>
                    </a:lnTo>
                    <a:lnTo>
                      <a:pt x="14" y="138"/>
                    </a:lnTo>
                    <a:lnTo>
                      <a:pt x="6" y="137"/>
                    </a:lnTo>
                    <a:lnTo>
                      <a:pt x="6" y="137"/>
                    </a:lnTo>
                    <a:lnTo>
                      <a:pt x="5" y="137"/>
                    </a:lnTo>
                    <a:lnTo>
                      <a:pt x="5" y="137"/>
                    </a:lnTo>
                    <a:lnTo>
                      <a:pt x="4" y="137"/>
                    </a:lnTo>
                    <a:lnTo>
                      <a:pt x="4" y="136"/>
                    </a:lnTo>
                    <a:lnTo>
                      <a:pt x="2" y="136"/>
                    </a:lnTo>
                    <a:lnTo>
                      <a:pt x="2" y="135"/>
                    </a:lnTo>
                    <a:lnTo>
                      <a:pt x="2" y="135"/>
                    </a:lnTo>
                    <a:lnTo>
                      <a:pt x="1" y="133"/>
                    </a:lnTo>
                    <a:lnTo>
                      <a:pt x="1" y="133"/>
                    </a:lnTo>
                    <a:lnTo>
                      <a:pt x="1" y="133"/>
                    </a:lnTo>
                    <a:lnTo>
                      <a:pt x="0" y="132"/>
                    </a:lnTo>
                    <a:lnTo>
                      <a:pt x="0" y="132"/>
                    </a:lnTo>
                    <a:lnTo>
                      <a:pt x="0" y="131"/>
                    </a:lnTo>
                    <a:lnTo>
                      <a:pt x="0" y="129"/>
                    </a:lnTo>
                    <a:lnTo>
                      <a:pt x="0" y="129"/>
                    </a:lnTo>
                    <a:lnTo>
                      <a:pt x="0" y="128"/>
                    </a:lnTo>
                    <a:lnTo>
                      <a:pt x="0" y="128"/>
                    </a:lnTo>
                    <a:lnTo>
                      <a:pt x="0" y="127"/>
                    </a:lnTo>
                    <a:lnTo>
                      <a:pt x="0" y="127"/>
                    </a:lnTo>
                    <a:lnTo>
                      <a:pt x="1" y="125"/>
                    </a:lnTo>
                    <a:lnTo>
                      <a:pt x="1" y="125"/>
                    </a:lnTo>
                    <a:lnTo>
                      <a:pt x="1" y="125"/>
                    </a:lnTo>
                    <a:lnTo>
                      <a:pt x="2" y="125"/>
                    </a:lnTo>
                    <a:lnTo>
                      <a:pt x="2" y="124"/>
                    </a:lnTo>
                    <a:lnTo>
                      <a:pt x="2" y="124"/>
                    </a:lnTo>
                    <a:lnTo>
                      <a:pt x="4" y="124"/>
                    </a:lnTo>
                    <a:lnTo>
                      <a:pt x="4" y="124"/>
                    </a:lnTo>
                    <a:lnTo>
                      <a:pt x="5" y="124"/>
                    </a:lnTo>
                    <a:lnTo>
                      <a:pt x="5" y="124"/>
                    </a:lnTo>
                    <a:lnTo>
                      <a:pt x="6" y="124"/>
                    </a:lnTo>
                    <a:lnTo>
                      <a:pt x="6" y="124"/>
                    </a:lnTo>
                    <a:lnTo>
                      <a:pt x="6" y="124"/>
                    </a:lnTo>
                    <a:lnTo>
                      <a:pt x="6" y="124"/>
                    </a:lnTo>
                    <a:close/>
                  </a:path>
                </a:pathLst>
              </a:custGeom>
              <a:grpFill/>
              <a:ln w="9525">
                <a:noFill/>
                <a:round/>
              </a:ln>
            </p:spPr>
            <p:txBody>
              <a:bodyPr/>
              <a:lstStyle/>
              <a:p>
                <a:pPr defTabSz="607695">
                  <a:defRPr/>
                </a:pPr>
                <a:endParaRPr lang="zh-CN" altLang="en-US" sz="1100" kern="0" dirty="0">
                  <a:solidFill>
                    <a:prstClr val="black"/>
                  </a:solidFill>
                  <a:latin typeface="Calibri" panose="020F0502020204030204"/>
                  <a:ea typeface="微软雅黑" panose="020B0503020204020204" charset="-122"/>
                </a:endParaRPr>
              </a:p>
            </p:txBody>
          </p:sp>
        </p:grpSp>
        <p:sp>
          <p:nvSpPr>
            <p:cNvPr id="370" name="TextBox 135"/>
            <p:cNvSpPr txBox="1"/>
            <p:nvPr/>
          </p:nvSpPr>
          <p:spPr bwMode="auto">
            <a:xfrm>
              <a:off x="8083331" y="4916795"/>
              <a:ext cx="1029137" cy="321945"/>
            </a:xfrm>
            <a:prstGeom prst="rect">
              <a:avLst/>
            </a:prstGeom>
            <a:noFill/>
          </p:spPr>
          <p:txBody>
            <a:bodyPr wrap="square">
              <a:spAutoFit/>
            </a:bodyPr>
            <a:lstStyle/>
            <a:p>
              <a:pPr defTabSz="607695">
                <a:defRPr/>
              </a:pPr>
              <a:r>
                <a:rPr lang="en-US" altLang="zh-CN" sz="1500" b="1" dirty="0">
                  <a:solidFill>
                    <a:srgbClr val="1F497D">
                      <a:lumMod val="50000"/>
                    </a:srgbClr>
                  </a:solidFill>
                  <a:latin typeface="Calibri" panose="020F0502020204030204"/>
                  <a:ea typeface="微软雅黑" panose="020B0503020204020204" charset="-122"/>
                </a:rPr>
                <a:t>DU Pool</a:t>
              </a:r>
              <a:endParaRPr lang="zh-CN" altLang="en-US" sz="1500" b="1" dirty="0">
                <a:solidFill>
                  <a:srgbClr val="1F497D">
                    <a:lumMod val="50000"/>
                  </a:srgbClr>
                </a:solidFill>
                <a:latin typeface="Calibri" panose="020F0502020204030204"/>
                <a:ea typeface="微软雅黑" panose="020B0503020204020204" charset="-122"/>
              </a:endParaRPr>
            </a:p>
          </p:txBody>
        </p:sp>
      </p:grpSp>
      <p:grpSp>
        <p:nvGrpSpPr>
          <p:cNvPr id="379" name="组合 283"/>
          <p:cNvGrpSpPr/>
          <p:nvPr/>
        </p:nvGrpSpPr>
        <p:grpSpPr>
          <a:xfrm>
            <a:off x="9832984" y="4576652"/>
            <a:ext cx="1314728" cy="1210097"/>
            <a:chOff x="832519" y="5083793"/>
            <a:chExt cx="1314728" cy="1210097"/>
          </a:xfrm>
        </p:grpSpPr>
        <p:cxnSp>
          <p:nvCxnSpPr>
            <p:cNvPr id="380" name="直线连接符 41"/>
            <p:cNvCxnSpPr>
              <a:endCxn id="390" idx="0"/>
            </p:cNvCxnSpPr>
            <p:nvPr/>
          </p:nvCxnSpPr>
          <p:spPr>
            <a:xfrm rot="16200000" flipH="1">
              <a:off x="859121" y="5377906"/>
              <a:ext cx="916747" cy="355815"/>
            </a:xfrm>
            <a:prstGeom prst="line">
              <a:avLst/>
            </a:prstGeom>
            <a:ln w="9525">
              <a:solidFill>
                <a:schemeClr val="tx1">
                  <a:lumMod val="50000"/>
                  <a:lumOff val="50000"/>
                </a:schemeClr>
              </a:solidFill>
              <a:prstDash val="solid"/>
              <a:headEnd type="none"/>
              <a:tailEnd type="none"/>
            </a:ln>
            <a:effectLst/>
          </p:spPr>
          <p:style>
            <a:lnRef idx="2">
              <a:schemeClr val="accent6"/>
            </a:lnRef>
            <a:fillRef idx="0">
              <a:schemeClr val="accent6"/>
            </a:fillRef>
            <a:effectRef idx="1">
              <a:schemeClr val="accent6"/>
            </a:effectRef>
            <a:fontRef idx="minor">
              <a:schemeClr val="tx1"/>
            </a:fontRef>
          </p:style>
        </p:cxnSp>
        <p:cxnSp>
          <p:nvCxnSpPr>
            <p:cNvPr id="381" name="直线连接符 41"/>
            <p:cNvCxnSpPr>
              <a:endCxn id="392" idx="0"/>
            </p:cNvCxnSpPr>
            <p:nvPr/>
          </p:nvCxnSpPr>
          <p:spPr>
            <a:xfrm rot="5400000">
              <a:off x="702176" y="5438022"/>
              <a:ext cx="764345" cy="83183"/>
            </a:xfrm>
            <a:prstGeom prst="line">
              <a:avLst/>
            </a:prstGeom>
            <a:ln w="9525">
              <a:solidFill>
                <a:schemeClr val="tx1">
                  <a:lumMod val="50000"/>
                  <a:lumOff val="50000"/>
                </a:schemeClr>
              </a:solidFill>
              <a:prstDash val="solid"/>
              <a:headEnd type="none"/>
              <a:tailEnd type="none"/>
            </a:ln>
            <a:effectLst/>
          </p:spPr>
          <p:style>
            <a:lnRef idx="2">
              <a:schemeClr val="accent6"/>
            </a:lnRef>
            <a:fillRef idx="0">
              <a:schemeClr val="accent6"/>
            </a:fillRef>
            <a:effectRef idx="1">
              <a:schemeClr val="accent6"/>
            </a:effectRef>
            <a:fontRef idx="minor">
              <a:schemeClr val="tx1"/>
            </a:fontRef>
          </p:style>
        </p:cxnSp>
        <p:grpSp>
          <p:nvGrpSpPr>
            <p:cNvPr id="382" name="组合 115"/>
            <p:cNvGrpSpPr/>
            <p:nvPr/>
          </p:nvGrpSpPr>
          <p:grpSpPr>
            <a:xfrm>
              <a:off x="832519" y="5083793"/>
              <a:ext cx="1314728" cy="1210097"/>
              <a:chOff x="832519" y="5083793"/>
              <a:chExt cx="1314728" cy="1210097"/>
            </a:xfrm>
          </p:grpSpPr>
          <p:grpSp>
            <p:nvGrpSpPr>
              <p:cNvPr id="383" name="组合 55"/>
              <p:cNvGrpSpPr/>
              <p:nvPr/>
            </p:nvGrpSpPr>
            <p:grpSpPr>
              <a:xfrm>
                <a:off x="832519" y="5816183"/>
                <a:ext cx="395785" cy="325305"/>
                <a:chOff x="8510123" y="5637231"/>
                <a:chExt cx="562351" cy="563648"/>
              </a:xfrm>
            </p:grpSpPr>
            <p:sp>
              <p:nvSpPr>
                <p:cNvPr id="391" name="六边形 390"/>
                <p:cNvSpPr/>
                <p:nvPr/>
              </p:nvSpPr>
              <p:spPr>
                <a:xfrm>
                  <a:off x="8510123" y="5637231"/>
                  <a:ext cx="562351" cy="563648"/>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295"/>
                  <a:endParaRPr lang="zh-CN" altLang="en-US" sz="135" dirty="0">
                    <a:solidFill>
                      <a:prstClr val="white"/>
                    </a:solidFill>
                  </a:endParaRPr>
                </a:p>
              </p:txBody>
            </p:sp>
            <p:pic>
              <p:nvPicPr>
                <p:cNvPr id="392" name="图片 391" descr="基站-1.wmf"/>
                <p:cNvPicPr>
                  <a:picLocks noChangeAspect="1"/>
                </p:cNvPicPr>
                <p:nvPr/>
              </p:nvPicPr>
              <p:blipFill>
                <a:blip r:embed="rId1" cstate="print"/>
                <a:stretch>
                  <a:fillRect/>
                </a:stretch>
              </p:blipFill>
              <p:spPr>
                <a:xfrm>
                  <a:off x="8625387" y="5716246"/>
                  <a:ext cx="366902" cy="418288"/>
                </a:xfrm>
                <a:prstGeom prst="rect">
                  <a:avLst/>
                </a:prstGeom>
              </p:spPr>
            </p:pic>
          </p:grpSp>
          <p:grpSp>
            <p:nvGrpSpPr>
              <p:cNvPr id="384" name="组合 55"/>
              <p:cNvGrpSpPr/>
              <p:nvPr/>
            </p:nvGrpSpPr>
            <p:grpSpPr>
              <a:xfrm>
                <a:off x="1285165" y="5968585"/>
                <a:ext cx="395785" cy="325305"/>
                <a:chOff x="8510123" y="5637231"/>
                <a:chExt cx="562351" cy="563648"/>
              </a:xfrm>
            </p:grpSpPr>
            <p:sp>
              <p:nvSpPr>
                <p:cNvPr id="389" name="六边形 388"/>
                <p:cNvSpPr/>
                <p:nvPr/>
              </p:nvSpPr>
              <p:spPr>
                <a:xfrm>
                  <a:off x="8510123" y="5637231"/>
                  <a:ext cx="562351" cy="563648"/>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295"/>
                  <a:endParaRPr lang="zh-CN" altLang="en-US" sz="135" dirty="0">
                    <a:solidFill>
                      <a:prstClr val="white"/>
                    </a:solidFill>
                  </a:endParaRPr>
                </a:p>
              </p:txBody>
            </p:sp>
            <p:pic>
              <p:nvPicPr>
                <p:cNvPr id="390" name="图片 389" descr="基站-1.wmf"/>
                <p:cNvPicPr>
                  <a:picLocks noChangeAspect="1"/>
                </p:cNvPicPr>
                <p:nvPr/>
              </p:nvPicPr>
              <p:blipFill>
                <a:blip r:embed="rId1" cstate="print"/>
                <a:stretch>
                  <a:fillRect/>
                </a:stretch>
              </p:blipFill>
              <p:spPr>
                <a:xfrm>
                  <a:off x="8625387" y="5716246"/>
                  <a:ext cx="366902" cy="418288"/>
                </a:xfrm>
                <a:prstGeom prst="rect">
                  <a:avLst/>
                </a:prstGeom>
              </p:spPr>
            </p:pic>
          </p:grpSp>
          <p:grpSp>
            <p:nvGrpSpPr>
              <p:cNvPr id="385" name="组合 55"/>
              <p:cNvGrpSpPr/>
              <p:nvPr/>
            </p:nvGrpSpPr>
            <p:grpSpPr>
              <a:xfrm>
                <a:off x="1751462" y="5848028"/>
                <a:ext cx="395785" cy="325305"/>
                <a:chOff x="8510123" y="5637231"/>
                <a:chExt cx="562351" cy="563648"/>
              </a:xfrm>
            </p:grpSpPr>
            <p:sp>
              <p:nvSpPr>
                <p:cNvPr id="387" name="六边形 386"/>
                <p:cNvSpPr/>
                <p:nvPr/>
              </p:nvSpPr>
              <p:spPr>
                <a:xfrm>
                  <a:off x="8510123" y="5637231"/>
                  <a:ext cx="562351" cy="563648"/>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295"/>
                  <a:endParaRPr lang="zh-CN" altLang="en-US" sz="135" dirty="0">
                    <a:solidFill>
                      <a:prstClr val="white"/>
                    </a:solidFill>
                  </a:endParaRPr>
                </a:p>
              </p:txBody>
            </p:sp>
            <p:pic>
              <p:nvPicPr>
                <p:cNvPr id="388" name="图片 387" descr="基站-1.wmf"/>
                <p:cNvPicPr>
                  <a:picLocks noChangeAspect="1"/>
                </p:cNvPicPr>
                <p:nvPr/>
              </p:nvPicPr>
              <p:blipFill>
                <a:blip r:embed="rId1" cstate="print"/>
                <a:stretch>
                  <a:fillRect/>
                </a:stretch>
              </p:blipFill>
              <p:spPr>
                <a:xfrm>
                  <a:off x="8625387" y="5716246"/>
                  <a:ext cx="366902" cy="418288"/>
                </a:xfrm>
                <a:prstGeom prst="rect">
                  <a:avLst/>
                </a:prstGeom>
              </p:spPr>
            </p:pic>
          </p:grpSp>
          <p:cxnSp>
            <p:nvCxnSpPr>
              <p:cNvPr id="386" name="直线连接符 41"/>
              <p:cNvCxnSpPr/>
              <p:nvPr/>
            </p:nvCxnSpPr>
            <p:spPr>
              <a:xfrm>
                <a:off x="1139590" y="5083793"/>
                <a:ext cx="835756" cy="809838"/>
              </a:xfrm>
              <a:prstGeom prst="line">
                <a:avLst/>
              </a:prstGeom>
              <a:ln w="9525">
                <a:solidFill>
                  <a:schemeClr val="tx1">
                    <a:lumMod val="50000"/>
                    <a:lumOff val="50000"/>
                  </a:schemeClr>
                </a:solidFill>
                <a:prstDash val="solid"/>
                <a:headEnd type="none"/>
                <a:tailEnd type="none"/>
              </a:ln>
              <a:effectLst/>
            </p:spPr>
            <p:style>
              <a:lnRef idx="2">
                <a:schemeClr val="accent6"/>
              </a:lnRef>
              <a:fillRef idx="0">
                <a:schemeClr val="accent6"/>
              </a:fillRef>
              <a:effectRef idx="1">
                <a:schemeClr val="accent6"/>
              </a:effectRef>
              <a:fontRef idx="minor">
                <a:schemeClr val="tx1"/>
              </a:fontRef>
            </p:style>
          </p:cxnSp>
        </p:grpSp>
      </p:grpSp>
      <p:sp>
        <p:nvSpPr>
          <p:cNvPr id="393" name="圆角矩形 304"/>
          <p:cNvSpPr/>
          <p:nvPr/>
        </p:nvSpPr>
        <p:spPr>
          <a:xfrm>
            <a:off x="3952575" y="1107027"/>
            <a:ext cx="3495375" cy="49131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8" tIns="60944" rIns="121888" bIns="60944" rtlCol="0" anchor="ctr"/>
          <a:lstStyle/>
          <a:p>
            <a:pPr algn="ctr"/>
            <a:r>
              <a:rPr lang="en-US" altLang="zh-CN" sz="1600" b="1" dirty="0">
                <a:solidFill>
                  <a:schemeClr val="bg1"/>
                </a:solidFill>
                <a:latin typeface="微软雅黑" panose="020B0503020204020204" charset="-122"/>
                <a:ea typeface="微软雅黑" panose="020B0503020204020204" charset="-122"/>
              </a:rPr>
              <a:t>CU</a:t>
            </a:r>
            <a:r>
              <a:rPr lang="zh-CN" altLang="en-US" sz="1600" b="1" dirty="0">
                <a:solidFill>
                  <a:schemeClr val="bg1"/>
                </a:solidFill>
                <a:latin typeface="微软雅黑" panose="020B0503020204020204" charset="-122"/>
                <a:ea typeface="微软雅黑" panose="020B0503020204020204" charset="-122"/>
              </a:rPr>
              <a:t>云化</a:t>
            </a:r>
            <a:r>
              <a:rPr lang="en-US" altLang="zh-CN" sz="1600" b="1" dirty="0">
                <a:solidFill>
                  <a:schemeClr val="bg1"/>
                </a:solidFill>
                <a:latin typeface="微软雅黑" panose="020B0503020204020204" charset="-122"/>
                <a:ea typeface="微软雅黑" panose="020B0503020204020204" charset="-122"/>
              </a:rPr>
              <a:t>&amp;DU</a:t>
            </a:r>
            <a:r>
              <a:rPr lang="zh-CN" altLang="en-US" sz="1600" b="1" dirty="0">
                <a:solidFill>
                  <a:schemeClr val="bg1"/>
                </a:solidFill>
                <a:latin typeface="微软雅黑" panose="020B0503020204020204" charset="-122"/>
                <a:ea typeface="微软雅黑" panose="020B0503020204020204" charset="-122"/>
              </a:rPr>
              <a:t>分布式部署</a:t>
            </a:r>
            <a:endParaRPr lang="zh-CN" altLang="en-US" sz="1600" b="1" dirty="0">
              <a:solidFill>
                <a:schemeClr val="bg1"/>
              </a:solidFill>
              <a:latin typeface="微软雅黑" panose="020B0503020204020204" charset="-122"/>
              <a:ea typeface="微软雅黑" panose="020B0503020204020204" charset="-122"/>
            </a:endParaRPr>
          </a:p>
        </p:txBody>
      </p:sp>
      <p:sp>
        <p:nvSpPr>
          <p:cNvPr id="394" name="圆角矩形 305"/>
          <p:cNvSpPr/>
          <p:nvPr/>
        </p:nvSpPr>
        <p:spPr>
          <a:xfrm>
            <a:off x="8057572" y="1082007"/>
            <a:ext cx="3203224" cy="49131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8" tIns="60944" rIns="121888" bIns="60944" rtlCol="0" anchor="ctr"/>
          <a:lstStyle/>
          <a:p>
            <a:pPr algn="ctr"/>
            <a:r>
              <a:rPr lang="en-US" altLang="zh-CN" sz="1600" b="1" dirty="0">
                <a:latin typeface="微软雅黑" panose="020B0503020204020204" charset="-122"/>
                <a:ea typeface="微软雅黑" panose="020B0503020204020204" charset="-122"/>
              </a:rPr>
              <a:t>CU</a:t>
            </a:r>
            <a:r>
              <a:rPr lang="zh-CN" altLang="en-US" sz="1600" b="1" dirty="0">
                <a:latin typeface="微软雅黑" panose="020B0503020204020204" charset="-122"/>
                <a:ea typeface="微软雅黑" panose="020B0503020204020204" charset="-122"/>
              </a:rPr>
              <a:t>云化</a:t>
            </a:r>
            <a:r>
              <a:rPr lang="en-US" altLang="zh-CN" sz="1600" b="1" dirty="0">
                <a:latin typeface="微软雅黑" panose="020B0503020204020204" charset="-122"/>
                <a:ea typeface="微软雅黑" panose="020B0503020204020204" charset="-122"/>
              </a:rPr>
              <a:t>&amp;DU</a:t>
            </a:r>
            <a:r>
              <a:rPr lang="zh-CN" altLang="en-US" sz="1600" b="1" dirty="0">
                <a:latin typeface="微软雅黑" panose="020B0503020204020204" charset="-122"/>
                <a:ea typeface="微软雅黑" panose="020B0503020204020204" charset="-122"/>
              </a:rPr>
              <a:t>集中</a:t>
            </a:r>
            <a:endParaRPr lang="zh-CN" altLang="en-US" sz="1600" b="1" dirty="0">
              <a:latin typeface="微软雅黑" panose="020B0503020204020204" charset="-122"/>
              <a:ea typeface="微软雅黑" panose="020B0503020204020204" charset="-122"/>
            </a:endParaRPr>
          </a:p>
        </p:txBody>
      </p:sp>
      <p:cxnSp>
        <p:nvCxnSpPr>
          <p:cNvPr id="395" name="直接连接符 394"/>
          <p:cNvCxnSpPr/>
          <p:nvPr/>
        </p:nvCxnSpPr>
        <p:spPr>
          <a:xfrm rot="16200000" flipH="1">
            <a:off x="5840365" y="4011565"/>
            <a:ext cx="4306523" cy="0"/>
          </a:xfrm>
          <a:prstGeom prst="line">
            <a:avLst/>
          </a:prstGeom>
          <a:ln>
            <a:solidFill>
              <a:schemeClr val="tx1">
                <a:lumMod val="95000"/>
                <a:lumOff val="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96" name="Freeform 3"/>
          <p:cNvSpPr>
            <a:spLocks noChangeAspect="1" noEditPoints="1"/>
          </p:cNvSpPr>
          <p:nvPr/>
        </p:nvSpPr>
        <p:spPr bwMode="auto">
          <a:xfrm>
            <a:off x="1120880" y="3685493"/>
            <a:ext cx="706168" cy="193899"/>
          </a:xfrm>
          <a:custGeom>
            <a:avLst/>
            <a:gdLst>
              <a:gd name="T0" fmla="*/ 2147483647 w 472"/>
              <a:gd name="T1" fmla="*/ 2147483647 h 114"/>
              <a:gd name="T2" fmla="*/ 2147483647 w 472"/>
              <a:gd name="T3" fmla="*/ 2147483647 h 114"/>
              <a:gd name="T4" fmla="*/ 2147483647 w 472"/>
              <a:gd name="T5" fmla="*/ 2147483647 h 114"/>
              <a:gd name="T6" fmla="*/ 2147483647 w 472"/>
              <a:gd name="T7" fmla="*/ 2147483647 h 114"/>
              <a:gd name="T8" fmla="*/ 2147483647 w 472"/>
              <a:gd name="T9" fmla="*/ 2147483647 h 114"/>
              <a:gd name="T10" fmla="*/ 2147483647 w 472"/>
              <a:gd name="T11" fmla="*/ 2147483647 h 114"/>
              <a:gd name="T12" fmla="*/ 2147483647 w 472"/>
              <a:gd name="T13" fmla="*/ 2147483647 h 114"/>
              <a:gd name="T14" fmla="*/ 2147483647 w 472"/>
              <a:gd name="T15" fmla="*/ 2147483647 h 114"/>
              <a:gd name="T16" fmla="*/ 2147483647 w 472"/>
              <a:gd name="T17" fmla="*/ 2147483647 h 114"/>
              <a:gd name="T18" fmla="*/ 2147483647 w 472"/>
              <a:gd name="T19" fmla="*/ 2147483647 h 114"/>
              <a:gd name="T20" fmla="*/ 2147483647 w 472"/>
              <a:gd name="T21" fmla="*/ 2147483647 h 114"/>
              <a:gd name="T22" fmla="*/ 2147483647 w 472"/>
              <a:gd name="T23" fmla="*/ 2147483647 h 114"/>
              <a:gd name="T24" fmla="*/ 2147483647 w 472"/>
              <a:gd name="T25" fmla="*/ 2147483647 h 114"/>
              <a:gd name="T26" fmla="*/ 2147483647 w 472"/>
              <a:gd name="T27" fmla="*/ 2147483647 h 114"/>
              <a:gd name="T28" fmla="*/ 2147483647 w 472"/>
              <a:gd name="T29" fmla="*/ 2147483647 h 114"/>
              <a:gd name="T30" fmla="*/ 2147483647 w 472"/>
              <a:gd name="T31" fmla="*/ 2147483647 h 114"/>
              <a:gd name="T32" fmla="*/ 2147483647 w 472"/>
              <a:gd name="T33" fmla="*/ 2147483647 h 114"/>
              <a:gd name="T34" fmla="*/ 2147483647 w 472"/>
              <a:gd name="T35" fmla="*/ 2147483647 h 114"/>
              <a:gd name="T36" fmla="*/ 2147483647 w 472"/>
              <a:gd name="T37" fmla="*/ 2147483647 h 114"/>
              <a:gd name="T38" fmla="*/ 2147483647 w 472"/>
              <a:gd name="T39" fmla="*/ 2147483647 h 114"/>
              <a:gd name="T40" fmla="*/ 2147483647 w 472"/>
              <a:gd name="T41" fmla="*/ 2147483647 h 114"/>
              <a:gd name="T42" fmla="*/ 2147483647 w 472"/>
              <a:gd name="T43" fmla="*/ 2147483647 h 114"/>
              <a:gd name="T44" fmla="*/ 2147483647 w 472"/>
              <a:gd name="T45" fmla="*/ 0 h 114"/>
              <a:gd name="T46" fmla="*/ 2147483647 w 472"/>
              <a:gd name="T47" fmla="*/ 0 h 114"/>
              <a:gd name="T48" fmla="*/ 0 w 472"/>
              <a:gd name="T49" fmla="*/ 2147483647 h 114"/>
              <a:gd name="T50" fmla="*/ 0 w 472"/>
              <a:gd name="T51" fmla="*/ 2147483647 h 114"/>
              <a:gd name="T52" fmla="*/ 2147483647 w 472"/>
              <a:gd name="T53" fmla="*/ 2147483647 h 114"/>
              <a:gd name="T54" fmla="*/ 2147483647 w 472"/>
              <a:gd name="T55" fmla="*/ 2147483647 h 114"/>
              <a:gd name="T56" fmla="*/ 2147483647 w 472"/>
              <a:gd name="T57" fmla="*/ 2147483647 h 114"/>
              <a:gd name="T58" fmla="*/ 2147483647 w 472"/>
              <a:gd name="T59" fmla="*/ 2147483647 h 114"/>
              <a:gd name="T60" fmla="*/ 2147483647 w 472"/>
              <a:gd name="T61" fmla="*/ 2147483647 h 114"/>
              <a:gd name="T62" fmla="*/ 2147483647 w 472"/>
              <a:gd name="T63" fmla="*/ 2147483647 h 114"/>
              <a:gd name="T64" fmla="*/ 2147483647 w 472"/>
              <a:gd name="T65" fmla="*/ 2147483647 h 114"/>
              <a:gd name="T66" fmla="*/ 2147483647 w 472"/>
              <a:gd name="T67" fmla="*/ 2147483647 h 114"/>
              <a:gd name="T68" fmla="*/ 2147483647 w 472"/>
              <a:gd name="T69" fmla="*/ 2147483647 h 114"/>
              <a:gd name="T70" fmla="*/ 2147483647 w 472"/>
              <a:gd name="T71" fmla="*/ 2147483647 h 114"/>
              <a:gd name="T72" fmla="*/ 2147483647 w 472"/>
              <a:gd name="T73" fmla="*/ 2147483647 h 114"/>
              <a:gd name="T74" fmla="*/ 2147483647 w 472"/>
              <a:gd name="T75" fmla="*/ 2147483647 h 114"/>
              <a:gd name="T76" fmla="*/ 2147483647 w 472"/>
              <a:gd name="T77" fmla="*/ 2147483647 h 114"/>
              <a:gd name="T78" fmla="*/ 2147483647 w 472"/>
              <a:gd name="T79" fmla="*/ 2147483647 h 114"/>
              <a:gd name="T80" fmla="*/ 2147483647 w 472"/>
              <a:gd name="T81" fmla="*/ 2147483647 h 114"/>
              <a:gd name="T82" fmla="*/ 2147483647 w 472"/>
              <a:gd name="T83" fmla="*/ 2147483647 h 114"/>
              <a:gd name="T84" fmla="*/ 2147483647 w 472"/>
              <a:gd name="T85" fmla="*/ 2147483647 h 114"/>
              <a:gd name="T86" fmla="*/ 2147483647 w 472"/>
              <a:gd name="T87" fmla="*/ 2147483647 h 114"/>
              <a:gd name="T88" fmla="*/ 2147483647 w 472"/>
              <a:gd name="T89" fmla="*/ 2147483647 h 114"/>
              <a:gd name="T90" fmla="*/ 2147483647 w 472"/>
              <a:gd name="T91" fmla="*/ 2147483647 h 114"/>
              <a:gd name="T92" fmla="*/ 2147483647 w 472"/>
              <a:gd name="T93" fmla="*/ 2147483647 h 114"/>
              <a:gd name="T94" fmla="*/ 2147483647 w 472"/>
              <a:gd name="T95" fmla="*/ 2147483647 h 114"/>
              <a:gd name="T96" fmla="*/ 2147483647 w 472"/>
              <a:gd name="T97" fmla="*/ 2147483647 h 114"/>
              <a:gd name="T98" fmla="*/ 2147483647 w 472"/>
              <a:gd name="T99" fmla="*/ 2147483647 h 114"/>
              <a:gd name="T100" fmla="*/ 2147483647 w 472"/>
              <a:gd name="T101" fmla="*/ 2147483647 h 114"/>
              <a:gd name="T102" fmla="*/ 2147483647 w 472"/>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72" h="114">
                <a:moveTo>
                  <a:pt x="392" y="46"/>
                </a:moveTo>
                <a:cubicBezTo>
                  <a:pt x="396" y="46"/>
                  <a:pt x="400" y="43"/>
                  <a:pt x="400" y="39"/>
                </a:cubicBezTo>
                <a:cubicBezTo>
                  <a:pt x="400" y="34"/>
                  <a:pt x="396" y="31"/>
                  <a:pt x="392" y="31"/>
                </a:cubicBezTo>
                <a:cubicBezTo>
                  <a:pt x="388" y="31"/>
                  <a:pt x="384" y="34"/>
                  <a:pt x="384" y="39"/>
                </a:cubicBezTo>
                <a:cubicBezTo>
                  <a:pt x="384" y="43"/>
                  <a:pt x="388" y="46"/>
                  <a:pt x="392" y="46"/>
                </a:cubicBezTo>
                <a:close/>
                <a:moveTo>
                  <a:pt x="392" y="82"/>
                </a:moveTo>
                <a:cubicBezTo>
                  <a:pt x="396" y="82"/>
                  <a:pt x="400" y="79"/>
                  <a:pt x="400" y="74"/>
                </a:cubicBezTo>
                <a:cubicBezTo>
                  <a:pt x="400" y="70"/>
                  <a:pt x="396" y="67"/>
                  <a:pt x="392" y="67"/>
                </a:cubicBezTo>
                <a:cubicBezTo>
                  <a:pt x="388" y="67"/>
                  <a:pt x="384" y="70"/>
                  <a:pt x="384" y="74"/>
                </a:cubicBezTo>
                <a:cubicBezTo>
                  <a:pt x="384" y="79"/>
                  <a:pt x="388" y="82"/>
                  <a:pt x="392" y="82"/>
                </a:cubicBezTo>
                <a:close/>
                <a:moveTo>
                  <a:pt x="208" y="71"/>
                </a:moveTo>
                <a:cubicBezTo>
                  <a:pt x="362" y="71"/>
                  <a:pt x="362" y="71"/>
                  <a:pt x="362" y="71"/>
                </a:cubicBezTo>
                <a:cubicBezTo>
                  <a:pt x="366" y="71"/>
                  <a:pt x="370" y="67"/>
                  <a:pt x="370" y="63"/>
                </a:cubicBezTo>
                <a:cubicBezTo>
                  <a:pt x="370" y="51"/>
                  <a:pt x="370" y="51"/>
                  <a:pt x="370" y="51"/>
                </a:cubicBezTo>
                <a:cubicBezTo>
                  <a:pt x="370" y="46"/>
                  <a:pt x="366" y="43"/>
                  <a:pt x="362" y="43"/>
                </a:cubicBezTo>
                <a:cubicBezTo>
                  <a:pt x="208" y="43"/>
                  <a:pt x="208" y="43"/>
                  <a:pt x="208" y="43"/>
                </a:cubicBezTo>
                <a:cubicBezTo>
                  <a:pt x="204" y="43"/>
                  <a:pt x="200" y="46"/>
                  <a:pt x="200" y="51"/>
                </a:cubicBezTo>
                <a:cubicBezTo>
                  <a:pt x="200" y="63"/>
                  <a:pt x="200" y="63"/>
                  <a:pt x="200" y="63"/>
                </a:cubicBezTo>
                <a:cubicBezTo>
                  <a:pt x="200" y="67"/>
                  <a:pt x="204" y="71"/>
                  <a:pt x="208" y="71"/>
                </a:cubicBezTo>
                <a:close/>
                <a:moveTo>
                  <a:pt x="464" y="36"/>
                </a:moveTo>
                <a:cubicBezTo>
                  <a:pt x="468" y="36"/>
                  <a:pt x="472" y="33"/>
                  <a:pt x="472" y="28"/>
                </a:cubicBezTo>
                <a:cubicBezTo>
                  <a:pt x="472" y="19"/>
                  <a:pt x="472" y="19"/>
                  <a:pt x="472" y="19"/>
                </a:cubicBezTo>
                <a:cubicBezTo>
                  <a:pt x="472" y="8"/>
                  <a:pt x="463" y="0"/>
                  <a:pt x="453" y="0"/>
                </a:cubicBezTo>
                <a:cubicBezTo>
                  <a:pt x="19" y="0"/>
                  <a:pt x="19" y="0"/>
                  <a:pt x="19" y="0"/>
                </a:cubicBezTo>
                <a:cubicBezTo>
                  <a:pt x="9" y="0"/>
                  <a:pt x="0" y="8"/>
                  <a:pt x="0" y="19"/>
                </a:cubicBezTo>
                <a:cubicBezTo>
                  <a:pt x="0" y="94"/>
                  <a:pt x="0" y="94"/>
                  <a:pt x="0" y="94"/>
                </a:cubicBezTo>
                <a:cubicBezTo>
                  <a:pt x="0" y="105"/>
                  <a:pt x="9" y="114"/>
                  <a:pt x="19" y="114"/>
                </a:cubicBezTo>
                <a:cubicBezTo>
                  <a:pt x="453" y="114"/>
                  <a:pt x="453" y="114"/>
                  <a:pt x="453" y="114"/>
                </a:cubicBezTo>
                <a:cubicBezTo>
                  <a:pt x="463" y="114"/>
                  <a:pt x="472" y="105"/>
                  <a:pt x="472" y="94"/>
                </a:cubicBezTo>
                <a:cubicBezTo>
                  <a:pt x="472" y="60"/>
                  <a:pt x="472" y="60"/>
                  <a:pt x="472" y="60"/>
                </a:cubicBezTo>
                <a:cubicBezTo>
                  <a:pt x="472" y="56"/>
                  <a:pt x="468" y="52"/>
                  <a:pt x="464" y="52"/>
                </a:cubicBezTo>
                <a:cubicBezTo>
                  <a:pt x="460" y="52"/>
                  <a:pt x="456" y="56"/>
                  <a:pt x="456" y="60"/>
                </a:cubicBezTo>
                <a:cubicBezTo>
                  <a:pt x="456" y="94"/>
                  <a:pt x="456" y="94"/>
                  <a:pt x="456" y="94"/>
                </a:cubicBezTo>
                <a:cubicBezTo>
                  <a:pt x="456" y="96"/>
                  <a:pt x="455" y="98"/>
                  <a:pt x="453" y="98"/>
                </a:cubicBezTo>
                <a:cubicBezTo>
                  <a:pt x="431" y="98"/>
                  <a:pt x="431" y="98"/>
                  <a:pt x="431" y="98"/>
                </a:cubicBezTo>
                <a:cubicBezTo>
                  <a:pt x="431" y="16"/>
                  <a:pt x="431" y="16"/>
                  <a:pt x="431" y="16"/>
                </a:cubicBezTo>
                <a:cubicBezTo>
                  <a:pt x="453" y="16"/>
                  <a:pt x="453" y="16"/>
                  <a:pt x="453" y="16"/>
                </a:cubicBezTo>
                <a:cubicBezTo>
                  <a:pt x="455" y="16"/>
                  <a:pt x="456" y="17"/>
                  <a:pt x="456" y="19"/>
                </a:cubicBezTo>
                <a:cubicBezTo>
                  <a:pt x="456" y="28"/>
                  <a:pt x="456" y="28"/>
                  <a:pt x="456" y="28"/>
                </a:cubicBezTo>
                <a:cubicBezTo>
                  <a:pt x="456" y="33"/>
                  <a:pt x="460" y="36"/>
                  <a:pt x="464" y="36"/>
                </a:cubicBezTo>
                <a:close/>
                <a:moveTo>
                  <a:pt x="41" y="98"/>
                </a:moveTo>
                <a:cubicBezTo>
                  <a:pt x="19" y="98"/>
                  <a:pt x="19" y="98"/>
                  <a:pt x="19" y="98"/>
                </a:cubicBezTo>
                <a:cubicBezTo>
                  <a:pt x="17" y="98"/>
                  <a:pt x="16" y="96"/>
                  <a:pt x="16" y="94"/>
                </a:cubicBezTo>
                <a:cubicBezTo>
                  <a:pt x="16" y="19"/>
                  <a:pt x="16" y="19"/>
                  <a:pt x="16" y="19"/>
                </a:cubicBezTo>
                <a:cubicBezTo>
                  <a:pt x="16" y="17"/>
                  <a:pt x="17" y="16"/>
                  <a:pt x="19" y="16"/>
                </a:cubicBezTo>
                <a:cubicBezTo>
                  <a:pt x="41" y="16"/>
                  <a:pt x="41" y="16"/>
                  <a:pt x="41" y="16"/>
                </a:cubicBezTo>
                <a:lnTo>
                  <a:pt x="41" y="98"/>
                </a:lnTo>
                <a:close/>
                <a:moveTo>
                  <a:pt x="415" y="98"/>
                </a:moveTo>
                <a:cubicBezTo>
                  <a:pt x="57" y="98"/>
                  <a:pt x="57" y="98"/>
                  <a:pt x="57" y="98"/>
                </a:cubicBezTo>
                <a:cubicBezTo>
                  <a:pt x="57" y="16"/>
                  <a:pt x="57" y="16"/>
                  <a:pt x="57" y="16"/>
                </a:cubicBezTo>
                <a:cubicBezTo>
                  <a:pt x="415" y="16"/>
                  <a:pt x="415" y="16"/>
                  <a:pt x="415" y="16"/>
                </a:cubicBezTo>
                <a:lnTo>
                  <a:pt x="415" y="98"/>
                </a:lnTo>
                <a:close/>
              </a:path>
            </a:pathLst>
          </a:custGeom>
          <a:solidFill>
            <a:schemeClr val="accent6">
              <a:lumMod val="75000"/>
            </a:schemeClr>
          </a:solidFill>
          <a:ln>
            <a:solidFill>
              <a:srgbClr val="5B9BD5"/>
            </a:solidFill>
          </a:ln>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7295">
              <a:defRPr/>
            </a:pPr>
            <a:endParaRPr lang="en-US" kern="0" dirty="0">
              <a:solidFill>
                <a:sysClr val="windowText" lastClr="000000"/>
              </a:solidFill>
              <a:ea typeface="微软雅黑" panose="020B0503020204020204" charset="-122"/>
            </a:endParaRPr>
          </a:p>
        </p:txBody>
      </p:sp>
      <p:sp>
        <p:nvSpPr>
          <p:cNvPr id="397" name="TextBox 138"/>
          <p:cNvSpPr txBox="1"/>
          <p:nvPr/>
        </p:nvSpPr>
        <p:spPr>
          <a:xfrm>
            <a:off x="1878359" y="3635407"/>
            <a:ext cx="475175" cy="230505"/>
          </a:xfrm>
          <a:prstGeom prst="rect">
            <a:avLst/>
          </a:prstGeom>
          <a:noFill/>
        </p:spPr>
        <p:txBody>
          <a:bodyPr wrap="square" lIns="0" tIns="0" rIns="0" bIns="0" rtlCol="0">
            <a:spAutoFit/>
          </a:bodyPr>
          <a:lstStyle/>
          <a:p>
            <a:r>
              <a:rPr lang="en-US" altLang="zh-CN" sz="1500" b="1" dirty="0">
                <a:solidFill>
                  <a:srgbClr val="FF0000"/>
                </a:solidFill>
              </a:rPr>
              <a:t> CU</a:t>
            </a:r>
            <a:endParaRPr lang="zh-CN" altLang="en-US" sz="1500" b="1" dirty="0">
              <a:solidFill>
                <a:srgbClr val="FF0000"/>
              </a:solidFill>
            </a:endParaRPr>
          </a:p>
        </p:txBody>
      </p:sp>
      <p:grpSp>
        <p:nvGrpSpPr>
          <p:cNvPr id="398" name="组合 139"/>
          <p:cNvGrpSpPr/>
          <p:nvPr/>
        </p:nvGrpSpPr>
        <p:grpSpPr>
          <a:xfrm>
            <a:off x="1078545" y="3966796"/>
            <a:ext cx="1335747" cy="320675"/>
            <a:chOff x="1162168" y="5063610"/>
            <a:chExt cx="1335746" cy="320675"/>
          </a:xfrm>
        </p:grpSpPr>
        <p:grpSp>
          <p:nvGrpSpPr>
            <p:cNvPr id="399" name="组合 322"/>
            <p:cNvGrpSpPr/>
            <p:nvPr/>
          </p:nvGrpSpPr>
          <p:grpSpPr bwMode="auto">
            <a:xfrm>
              <a:off x="1162168" y="5117716"/>
              <a:ext cx="759211" cy="163572"/>
              <a:chOff x="2681289" y="1384297"/>
              <a:chExt cx="1171574" cy="379412"/>
            </a:xfrm>
            <a:solidFill>
              <a:srgbClr val="C00000"/>
            </a:solidFill>
          </p:grpSpPr>
          <p:sp>
            <p:nvSpPr>
              <p:cNvPr id="401" name="Freeform 22"/>
              <p:cNvSpPr>
                <a:spLocks noEditPoints="1"/>
              </p:cNvSpPr>
              <p:nvPr/>
            </p:nvSpPr>
            <p:spPr bwMode="auto">
              <a:xfrm>
                <a:off x="2681289" y="1384297"/>
                <a:ext cx="1171574" cy="379412"/>
              </a:xfrm>
              <a:custGeom>
                <a:avLst/>
                <a:gdLst/>
                <a:ahLst/>
                <a:cxnLst>
                  <a:cxn ang="0">
                    <a:pos x="936" y="479"/>
                  </a:cxn>
                  <a:cxn ang="0">
                    <a:pos x="940" y="480"/>
                  </a:cxn>
                  <a:cxn ang="0">
                    <a:pos x="943" y="480"/>
                  </a:cxn>
                  <a:cxn ang="0">
                    <a:pos x="944" y="480"/>
                  </a:cxn>
                  <a:cxn ang="0">
                    <a:pos x="945" y="479"/>
                  </a:cxn>
                  <a:cxn ang="0">
                    <a:pos x="947" y="475"/>
                  </a:cxn>
                  <a:cxn ang="0">
                    <a:pos x="947" y="463"/>
                  </a:cxn>
                  <a:cxn ang="0">
                    <a:pos x="947" y="445"/>
                  </a:cxn>
                  <a:cxn ang="0">
                    <a:pos x="947" y="414"/>
                  </a:cxn>
                  <a:cxn ang="0">
                    <a:pos x="947" y="382"/>
                  </a:cxn>
                  <a:cxn ang="0">
                    <a:pos x="947" y="353"/>
                  </a:cxn>
                  <a:cxn ang="0">
                    <a:pos x="947" y="336"/>
                  </a:cxn>
                  <a:cxn ang="0">
                    <a:pos x="947" y="334"/>
                  </a:cxn>
                  <a:cxn ang="0">
                    <a:pos x="947" y="331"/>
                  </a:cxn>
                  <a:cxn ang="0">
                    <a:pos x="944" y="327"/>
                  </a:cxn>
                  <a:cxn ang="0">
                    <a:pos x="943" y="325"/>
                  </a:cxn>
                  <a:cxn ang="0">
                    <a:pos x="940" y="324"/>
                  </a:cxn>
                  <a:cxn ang="0">
                    <a:pos x="938" y="322"/>
                  </a:cxn>
                  <a:cxn ang="0">
                    <a:pos x="934" y="322"/>
                  </a:cxn>
                  <a:cxn ang="0">
                    <a:pos x="919" y="318"/>
                  </a:cxn>
                  <a:cxn ang="0">
                    <a:pos x="913" y="317"/>
                  </a:cxn>
                  <a:cxn ang="0">
                    <a:pos x="913" y="317"/>
                  </a:cxn>
                  <a:cxn ang="0">
                    <a:pos x="34" y="101"/>
                  </a:cxn>
                  <a:cxn ang="0">
                    <a:pos x="8" y="93"/>
                  </a:cxn>
                  <a:cxn ang="0">
                    <a:pos x="4" y="93"/>
                  </a:cxn>
                  <a:cxn ang="0">
                    <a:pos x="3" y="93"/>
                  </a:cxn>
                  <a:cxn ang="0">
                    <a:pos x="1" y="95"/>
                  </a:cxn>
                  <a:cxn ang="0">
                    <a:pos x="1" y="96"/>
                  </a:cxn>
                  <a:cxn ang="0">
                    <a:pos x="0" y="99"/>
                  </a:cxn>
                  <a:cxn ang="0">
                    <a:pos x="0" y="110"/>
                  </a:cxn>
                  <a:cxn ang="0">
                    <a:pos x="0" y="128"/>
                  </a:cxn>
                  <a:cxn ang="0">
                    <a:pos x="0" y="159"/>
                  </a:cxn>
                  <a:cxn ang="0">
                    <a:pos x="0" y="192"/>
                  </a:cxn>
                  <a:cxn ang="0">
                    <a:pos x="0" y="221"/>
                  </a:cxn>
                  <a:cxn ang="0">
                    <a:pos x="0" y="237"/>
                  </a:cxn>
                  <a:cxn ang="0">
                    <a:pos x="0" y="240"/>
                  </a:cxn>
                  <a:cxn ang="0">
                    <a:pos x="0" y="242"/>
                  </a:cxn>
                  <a:cxn ang="0">
                    <a:pos x="3" y="247"/>
                  </a:cxn>
                  <a:cxn ang="0">
                    <a:pos x="4" y="249"/>
                  </a:cxn>
                  <a:cxn ang="0">
                    <a:pos x="7" y="250"/>
                  </a:cxn>
                  <a:cxn ang="0">
                    <a:pos x="9" y="251"/>
                  </a:cxn>
                  <a:cxn ang="0">
                    <a:pos x="13" y="252"/>
                  </a:cxn>
                  <a:cxn ang="0">
                    <a:pos x="27" y="255"/>
                  </a:cxn>
                  <a:cxn ang="0">
                    <a:pos x="34" y="256"/>
                  </a:cxn>
                  <a:cxn ang="0">
                    <a:pos x="34" y="256"/>
                  </a:cxn>
                  <a:cxn ang="0">
                    <a:pos x="608" y="0"/>
                  </a:cxn>
                  <a:cxn ang="0">
                    <a:pos x="56" y="95"/>
                  </a:cxn>
                  <a:cxn ang="0">
                    <a:pos x="1477" y="174"/>
                  </a:cxn>
                  <a:cxn ang="0">
                    <a:pos x="958" y="333"/>
                  </a:cxn>
                  <a:cxn ang="0">
                    <a:pos x="958" y="327"/>
                  </a:cxn>
                  <a:cxn ang="0">
                    <a:pos x="957" y="322"/>
                  </a:cxn>
                  <a:cxn ang="0">
                    <a:pos x="956" y="320"/>
                  </a:cxn>
                  <a:cxn ang="0">
                    <a:pos x="953" y="318"/>
                  </a:cxn>
                  <a:cxn ang="0">
                    <a:pos x="950" y="316"/>
                  </a:cxn>
                  <a:cxn ang="0">
                    <a:pos x="947" y="315"/>
                  </a:cxn>
                  <a:cxn ang="0">
                    <a:pos x="943" y="313"/>
                  </a:cxn>
                  <a:cxn ang="0">
                    <a:pos x="938" y="312"/>
                  </a:cxn>
                  <a:cxn ang="0">
                    <a:pos x="932" y="311"/>
                  </a:cxn>
                  <a:cxn ang="0">
                    <a:pos x="927" y="311"/>
                  </a:cxn>
                  <a:cxn ang="0">
                    <a:pos x="1477" y="174"/>
                  </a:cxn>
                  <a:cxn ang="0">
                    <a:pos x="45" y="103"/>
                  </a:cxn>
                  <a:cxn ang="0">
                    <a:pos x="901" y="468"/>
                  </a:cxn>
                </a:cxnLst>
                <a:rect l="0" t="0" r="r" b="b"/>
                <a:pathLst>
                  <a:path w="1477" h="480">
                    <a:moveTo>
                      <a:pt x="913" y="317"/>
                    </a:moveTo>
                    <a:lnTo>
                      <a:pt x="913" y="472"/>
                    </a:lnTo>
                    <a:lnTo>
                      <a:pt x="936" y="479"/>
                    </a:lnTo>
                    <a:lnTo>
                      <a:pt x="938" y="480"/>
                    </a:lnTo>
                    <a:lnTo>
                      <a:pt x="939" y="480"/>
                    </a:lnTo>
                    <a:lnTo>
                      <a:pt x="940" y="480"/>
                    </a:lnTo>
                    <a:lnTo>
                      <a:pt x="941" y="480"/>
                    </a:lnTo>
                    <a:lnTo>
                      <a:pt x="943" y="480"/>
                    </a:lnTo>
                    <a:lnTo>
                      <a:pt x="943" y="480"/>
                    </a:lnTo>
                    <a:lnTo>
                      <a:pt x="944" y="480"/>
                    </a:lnTo>
                    <a:lnTo>
                      <a:pt x="944" y="480"/>
                    </a:lnTo>
                    <a:lnTo>
                      <a:pt x="944" y="480"/>
                    </a:lnTo>
                    <a:lnTo>
                      <a:pt x="944" y="479"/>
                    </a:lnTo>
                    <a:lnTo>
                      <a:pt x="945" y="479"/>
                    </a:lnTo>
                    <a:lnTo>
                      <a:pt x="945" y="479"/>
                    </a:lnTo>
                    <a:lnTo>
                      <a:pt x="945" y="477"/>
                    </a:lnTo>
                    <a:lnTo>
                      <a:pt x="947" y="476"/>
                    </a:lnTo>
                    <a:lnTo>
                      <a:pt x="947" y="475"/>
                    </a:lnTo>
                    <a:lnTo>
                      <a:pt x="947" y="473"/>
                    </a:lnTo>
                    <a:lnTo>
                      <a:pt x="947" y="468"/>
                    </a:lnTo>
                    <a:lnTo>
                      <a:pt x="947" y="463"/>
                    </a:lnTo>
                    <a:lnTo>
                      <a:pt x="947" y="459"/>
                    </a:lnTo>
                    <a:lnTo>
                      <a:pt x="947" y="453"/>
                    </a:lnTo>
                    <a:lnTo>
                      <a:pt x="947" y="445"/>
                    </a:lnTo>
                    <a:lnTo>
                      <a:pt x="947" y="436"/>
                    </a:lnTo>
                    <a:lnTo>
                      <a:pt x="947" y="426"/>
                    </a:lnTo>
                    <a:lnTo>
                      <a:pt x="947" y="414"/>
                    </a:lnTo>
                    <a:lnTo>
                      <a:pt x="947" y="404"/>
                    </a:lnTo>
                    <a:lnTo>
                      <a:pt x="947" y="392"/>
                    </a:lnTo>
                    <a:lnTo>
                      <a:pt x="947" y="382"/>
                    </a:lnTo>
                    <a:lnTo>
                      <a:pt x="947" y="371"/>
                    </a:lnTo>
                    <a:lnTo>
                      <a:pt x="947" y="361"/>
                    </a:lnTo>
                    <a:lnTo>
                      <a:pt x="947" y="353"/>
                    </a:lnTo>
                    <a:lnTo>
                      <a:pt x="947" y="346"/>
                    </a:lnTo>
                    <a:lnTo>
                      <a:pt x="947" y="340"/>
                    </a:lnTo>
                    <a:lnTo>
                      <a:pt x="947" y="336"/>
                    </a:lnTo>
                    <a:lnTo>
                      <a:pt x="947" y="336"/>
                    </a:lnTo>
                    <a:lnTo>
                      <a:pt x="947" y="335"/>
                    </a:lnTo>
                    <a:lnTo>
                      <a:pt x="947" y="334"/>
                    </a:lnTo>
                    <a:lnTo>
                      <a:pt x="947" y="333"/>
                    </a:lnTo>
                    <a:lnTo>
                      <a:pt x="947" y="333"/>
                    </a:lnTo>
                    <a:lnTo>
                      <a:pt x="947" y="331"/>
                    </a:lnTo>
                    <a:lnTo>
                      <a:pt x="945" y="330"/>
                    </a:lnTo>
                    <a:lnTo>
                      <a:pt x="945" y="329"/>
                    </a:lnTo>
                    <a:lnTo>
                      <a:pt x="944" y="327"/>
                    </a:lnTo>
                    <a:lnTo>
                      <a:pt x="944" y="326"/>
                    </a:lnTo>
                    <a:lnTo>
                      <a:pt x="943" y="326"/>
                    </a:lnTo>
                    <a:lnTo>
                      <a:pt x="943" y="325"/>
                    </a:lnTo>
                    <a:lnTo>
                      <a:pt x="941" y="325"/>
                    </a:lnTo>
                    <a:lnTo>
                      <a:pt x="941" y="325"/>
                    </a:lnTo>
                    <a:lnTo>
                      <a:pt x="940" y="324"/>
                    </a:lnTo>
                    <a:lnTo>
                      <a:pt x="939" y="324"/>
                    </a:lnTo>
                    <a:lnTo>
                      <a:pt x="938" y="324"/>
                    </a:lnTo>
                    <a:lnTo>
                      <a:pt x="938" y="322"/>
                    </a:lnTo>
                    <a:lnTo>
                      <a:pt x="936" y="322"/>
                    </a:lnTo>
                    <a:lnTo>
                      <a:pt x="935" y="322"/>
                    </a:lnTo>
                    <a:lnTo>
                      <a:pt x="934" y="322"/>
                    </a:lnTo>
                    <a:lnTo>
                      <a:pt x="927" y="321"/>
                    </a:lnTo>
                    <a:lnTo>
                      <a:pt x="922" y="320"/>
                    </a:lnTo>
                    <a:lnTo>
                      <a:pt x="919" y="318"/>
                    </a:lnTo>
                    <a:lnTo>
                      <a:pt x="917" y="318"/>
                    </a:lnTo>
                    <a:lnTo>
                      <a:pt x="914" y="318"/>
                    </a:lnTo>
                    <a:lnTo>
                      <a:pt x="913" y="317"/>
                    </a:lnTo>
                    <a:lnTo>
                      <a:pt x="913" y="317"/>
                    </a:lnTo>
                    <a:lnTo>
                      <a:pt x="913" y="317"/>
                    </a:lnTo>
                    <a:lnTo>
                      <a:pt x="913" y="317"/>
                    </a:lnTo>
                    <a:lnTo>
                      <a:pt x="913" y="317"/>
                    </a:lnTo>
                    <a:close/>
                    <a:moveTo>
                      <a:pt x="34" y="256"/>
                    </a:moveTo>
                    <a:lnTo>
                      <a:pt x="34" y="101"/>
                    </a:lnTo>
                    <a:lnTo>
                      <a:pt x="11" y="95"/>
                    </a:lnTo>
                    <a:lnTo>
                      <a:pt x="9" y="95"/>
                    </a:lnTo>
                    <a:lnTo>
                      <a:pt x="8" y="93"/>
                    </a:lnTo>
                    <a:lnTo>
                      <a:pt x="7" y="93"/>
                    </a:lnTo>
                    <a:lnTo>
                      <a:pt x="5" y="93"/>
                    </a:lnTo>
                    <a:lnTo>
                      <a:pt x="4" y="93"/>
                    </a:lnTo>
                    <a:lnTo>
                      <a:pt x="4" y="93"/>
                    </a:lnTo>
                    <a:lnTo>
                      <a:pt x="4" y="93"/>
                    </a:lnTo>
                    <a:lnTo>
                      <a:pt x="3" y="93"/>
                    </a:lnTo>
                    <a:lnTo>
                      <a:pt x="3" y="95"/>
                    </a:lnTo>
                    <a:lnTo>
                      <a:pt x="3" y="95"/>
                    </a:lnTo>
                    <a:lnTo>
                      <a:pt x="1" y="95"/>
                    </a:lnTo>
                    <a:lnTo>
                      <a:pt x="1" y="95"/>
                    </a:lnTo>
                    <a:lnTo>
                      <a:pt x="1" y="96"/>
                    </a:lnTo>
                    <a:lnTo>
                      <a:pt x="1" y="96"/>
                    </a:lnTo>
                    <a:lnTo>
                      <a:pt x="1" y="97"/>
                    </a:lnTo>
                    <a:lnTo>
                      <a:pt x="0" y="97"/>
                    </a:lnTo>
                    <a:lnTo>
                      <a:pt x="0" y="99"/>
                    </a:lnTo>
                    <a:lnTo>
                      <a:pt x="0" y="101"/>
                    </a:lnTo>
                    <a:lnTo>
                      <a:pt x="0" y="105"/>
                    </a:lnTo>
                    <a:lnTo>
                      <a:pt x="0" y="110"/>
                    </a:lnTo>
                    <a:lnTo>
                      <a:pt x="0" y="114"/>
                    </a:lnTo>
                    <a:lnTo>
                      <a:pt x="0" y="121"/>
                    </a:lnTo>
                    <a:lnTo>
                      <a:pt x="0" y="128"/>
                    </a:lnTo>
                    <a:lnTo>
                      <a:pt x="0" y="139"/>
                    </a:lnTo>
                    <a:lnTo>
                      <a:pt x="0" y="149"/>
                    </a:lnTo>
                    <a:lnTo>
                      <a:pt x="0" y="159"/>
                    </a:lnTo>
                    <a:lnTo>
                      <a:pt x="0" y="170"/>
                    </a:lnTo>
                    <a:lnTo>
                      <a:pt x="0" y="181"/>
                    </a:lnTo>
                    <a:lnTo>
                      <a:pt x="0" y="192"/>
                    </a:lnTo>
                    <a:lnTo>
                      <a:pt x="0" y="202"/>
                    </a:lnTo>
                    <a:lnTo>
                      <a:pt x="0" y="212"/>
                    </a:lnTo>
                    <a:lnTo>
                      <a:pt x="0" y="221"/>
                    </a:lnTo>
                    <a:lnTo>
                      <a:pt x="0" y="228"/>
                    </a:lnTo>
                    <a:lnTo>
                      <a:pt x="0" y="233"/>
                    </a:lnTo>
                    <a:lnTo>
                      <a:pt x="0" y="237"/>
                    </a:lnTo>
                    <a:lnTo>
                      <a:pt x="0" y="238"/>
                    </a:lnTo>
                    <a:lnTo>
                      <a:pt x="0" y="238"/>
                    </a:lnTo>
                    <a:lnTo>
                      <a:pt x="0" y="240"/>
                    </a:lnTo>
                    <a:lnTo>
                      <a:pt x="0" y="241"/>
                    </a:lnTo>
                    <a:lnTo>
                      <a:pt x="0" y="242"/>
                    </a:lnTo>
                    <a:lnTo>
                      <a:pt x="0" y="242"/>
                    </a:lnTo>
                    <a:lnTo>
                      <a:pt x="1" y="243"/>
                    </a:lnTo>
                    <a:lnTo>
                      <a:pt x="1" y="246"/>
                    </a:lnTo>
                    <a:lnTo>
                      <a:pt x="3" y="247"/>
                    </a:lnTo>
                    <a:lnTo>
                      <a:pt x="3" y="247"/>
                    </a:lnTo>
                    <a:lnTo>
                      <a:pt x="4" y="247"/>
                    </a:lnTo>
                    <a:lnTo>
                      <a:pt x="4" y="249"/>
                    </a:lnTo>
                    <a:lnTo>
                      <a:pt x="5" y="249"/>
                    </a:lnTo>
                    <a:lnTo>
                      <a:pt x="5" y="250"/>
                    </a:lnTo>
                    <a:lnTo>
                      <a:pt x="7" y="250"/>
                    </a:lnTo>
                    <a:lnTo>
                      <a:pt x="8" y="251"/>
                    </a:lnTo>
                    <a:lnTo>
                      <a:pt x="9" y="251"/>
                    </a:lnTo>
                    <a:lnTo>
                      <a:pt x="9" y="251"/>
                    </a:lnTo>
                    <a:lnTo>
                      <a:pt x="11" y="251"/>
                    </a:lnTo>
                    <a:lnTo>
                      <a:pt x="12" y="252"/>
                    </a:lnTo>
                    <a:lnTo>
                      <a:pt x="13" y="252"/>
                    </a:lnTo>
                    <a:lnTo>
                      <a:pt x="20" y="254"/>
                    </a:lnTo>
                    <a:lnTo>
                      <a:pt x="25" y="254"/>
                    </a:lnTo>
                    <a:lnTo>
                      <a:pt x="27" y="255"/>
                    </a:lnTo>
                    <a:lnTo>
                      <a:pt x="31" y="255"/>
                    </a:lnTo>
                    <a:lnTo>
                      <a:pt x="33" y="256"/>
                    </a:lnTo>
                    <a:lnTo>
                      <a:pt x="34" y="256"/>
                    </a:lnTo>
                    <a:lnTo>
                      <a:pt x="34" y="256"/>
                    </a:lnTo>
                    <a:lnTo>
                      <a:pt x="34" y="256"/>
                    </a:lnTo>
                    <a:lnTo>
                      <a:pt x="34" y="256"/>
                    </a:lnTo>
                    <a:lnTo>
                      <a:pt x="34" y="256"/>
                    </a:lnTo>
                    <a:close/>
                    <a:moveTo>
                      <a:pt x="56" y="95"/>
                    </a:moveTo>
                    <a:lnTo>
                      <a:pt x="608" y="0"/>
                    </a:lnTo>
                    <a:lnTo>
                      <a:pt x="1465" y="166"/>
                    </a:lnTo>
                    <a:lnTo>
                      <a:pt x="905" y="305"/>
                    </a:lnTo>
                    <a:lnTo>
                      <a:pt x="56" y="95"/>
                    </a:lnTo>
                    <a:lnTo>
                      <a:pt x="56" y="95"/>
                    </a:lnTo>
                    <a:lnTo>
                      <a:pt x="56" y="95"/>
                    </a:lnTo>
                    <a:close/>
                    <a:moveTo>
                      <a:pt x="1477" y="174"/>
                    </a:moveTo>
                    <a:lnTo>
                      <a:pt x="1477" y="325"/>
                    </a:lnTo>
                    <a:lnTo>
                      <a:pt x="958" y="457"/>
                    </a:lnTo>
                    <a:lnTo>
                      <a:pt x="958" y="333"/>
                    </a:lnTo>
                    <a:lnTo>
                      <a:pt x="958" y="331"/>
                    </a:lnTo>
                    <a:lnTo>
                      <a:pt x="958" y="329"/>
                    </a:lnTo>
                    <a:lnTo>
                      <a:pt x="958" y="327"/>
                    </a:lnTo>
                    <a:lnTo>
                      <a:pt x="958" y="326"/>
                    </a:lnTo>
                    <a:lnTo>
                      <a:pt x="957" y="324"/>
                    </a:lnTo>
                    <a:lnTo>
                      <a:pt x="957" y="322"/>
                    </a:lnTo>
                    <a:lnTo>
                      <a:pt x="957" y="322"/>
                    </a:lnTo>
                    <a:lnTo>
                      <a:pt x="956" y="321"/>
                    </a:lnTo>
                    <a:lnTo>
                      <a:pt x="956" y="320"/>
                    </a:lnTo>
                    <a:lnTo>
                      <a:pt x="954" y="320"/>
                    </a:lnTo>
                    <a:lnTo>
                      <a:pt x="954" y="318"/>
                    </a:lnTo>
                    <a:lnTo>
                      <a:pt x="953" y="318"/>
                    </a:lnTo>
                    <a:lnTo>
                      <a:pt x="953" y="317"/>
                    </a:lnTo>
                    <a:lnTo>
                      <a:pt x="952" y="317"/>
                    </a:lnTo>
                    <a:lnTo>
                      <a:pt x="950" y="316"/>
                    </a:lnTo>
                    <a:lnTo>
                      <a:pt x="949" y="316"/>
                    </a:lnTo>
                    <a:lnTo>
                      <a:pt x="948" y="315"/>
                    </a:lnTo>
                    <a:lnTo>
                      <a:pt x="947" y="315"/>
                    </a:lnTo>
                    <a:lnTo>
                      <a:pt x="947" y="315"/>
                    </a:lnTo>
                    <a:lnTo>
                      <a:pt x="944" y="315"/>
                    </a:lnTo>
                    <a:lnTo>
                      <a:pt x="943" y="313"/>
                    </a:lnTo>
                    <a:lnTo>
                      <a:pt x="941" y="313"/>
                    </a:lnTo>
                    <a:lnTo>
                      <a:pt x="939" y="313"/>
                    </a:lnTo>
                    <a:lnTo>
                      <a:pt x="938" y="312"/>
                    </a:lnTo>
                    <a:lnTo>
                      <a:pt x="936" y="312"/>
                    </a:lnTo>
                    <a:lnTo>
                      <a:pt x="934" y="312"/>
                    </a:lnTo>
                    <a:lnTo>
                      <a:pt x="932" y="311"/>
                    </a:lnTo>
                    <a:lnTo>
                      <a:pt x="930" y="311"/>
                    </a:lnTo>
                    <a:lnTo>
                      <a:pt x="928" y="311"/>
                    </a:lnTo>
                    <a:lnTo>
                      <a:pt x="927" y="311"/>
                    </a:lnTo>
                    <a:lnTo>
                      <a:pt x="1477" y="174"/>
                    </a:lnTo>
                    <a:lnTo>
                      <a:pt x="1477" y="174"/>
                    </a:lnTo>
                    <a:lnTo>
                      <a:pt x="1477" y="174"/>
                    </a:lnTo>
                    <a:close/>
                    <a:moveTo>
                      <a:pt x="901" y="468"/>
                    </a:moveTo>
                    <a:lnTo>
                      <a:pt x="43" y="262"/>
                    </a:lnTo>
                    <a:lnTo>
                      <a:pt x="45" y="103"/>
                    </a:lnTo>
                    <a:lnTo>
                      <a:pt x="901" y="315"/>
                    </a:lnTo>
                    <a:lnTo>
                      <a:pt x="901" y="468"/>
                    </a:lnTo>
                    <a:lnTo>
                      <a:pt x="901" y="468"/>
                    </a:lnTo>
                    <a:lnTo>
                      <a:pt x="901" y="468"/>
                    </a:lnTo>
                    <a:close/>
                  </a:path>
                </a:pathLst>
              </a:custGeom>
              <a:grpFill/>
              <a:ln w="9525">
                <a:noFill/>
                <a:round/>
              </a:ln>
            </p:spPr>
            <p:txBody>
              <a:bodyPr/>
              <a:lstStyle/>
              <a:p>
                <a:pPr defTabSz="607695">
                  <a:defRPr/>
                </a:pPr>
                <a:endParaRPr lang="zh-CN" altLang="en-US" sz="1100" kern="0" dirty="0">
                  <a:solidFill>
                    <a:prstClr val="black"/>
                  </a:solidFill>
                  <a:latin typeface="Calibri" panose="020F0502020204030204"/>
                  <a:ea typeface="微软雅黑" panose="020B0503020204020204" charset="-122"/>
                </a:endParaRPr>
              </a:p>
            </p:txBody>
          </p:sp>
          <p:sp>
            <p:nvSpPr>
              <p:cNvPr id="402" name="Freeform 23"/>
              <p:cNvSpPr>
                <a:spLocks noEditPoints="1"/>
              </p:cNvSpPr>
              <p:nvPr/>
            </p:nvSpPr>
            <p:spPr bwMode="auto">
              <a:xfrm>
                <a:off x="2686050" y="1466850"/>
                <a:ext cx="741363" cy="287338"/>
              </a:xfrm>
              <a:custGeom>
                <a:avLst/>
                <a:gdLst/>
                <a:ahLst/>
                <a:cxnLst>
                  <a:cxn ang="0">
                    <a:pos x="16" y="3"/>
                  </a:cxn>
                  <a:cxn ang="0">
                    <a:pos x="20" y="7"/>
                  </a:cxn>
                  <a:cxn ang="0">
                    <a:pos x="20" y="12"/>
                  </a:cxn>
                  <a:cxn ang="0">
                    <a:pos x="18" y="16"/>
                  </a:cxn>
                  <a:cxn ang="0">
                    <a:pos x="6" y="14"/>
                  </a:cxn>
                  <a:cxn ang="0">
                    <a:pos x="2" y="12"/>
                  </a:cxn>
                  <a:cxn ang="0">
                    <a:pos x="0" y="7"/>
                  </a:cxn>
                  <a:cxn ang="0">
                    <a:pos x="1" y="3"/>
                  </a:cxn>
                  <a:cxn ang="0">
                    <a:pos x="4" y="0"/>
                  </a:cxn>
                  <a:cxn ang="0">
                    <a:pos x="836" y="220"/>
                  </a:cxn>
                  <a:cxn ang="0">
                    <a:pos x="876" y="268"/>
                  </a:cxn>
                  <a:cxn ang="0">
                    <a:pos x="876" y="312"/>
                  </a:cxn>
                  <a:cxn ang="0">
                    <a:pos x="836" y="301"/>
                  </a:cxn>
                  <a:cxn ang="0">
                    <a:pos x="836" y="257"/>
                  </a:cxn>
                  <a:cxn ang="0">
                    <a:pos x="836" y="220"/>
                  </a:cxn>
                  <a:cxn ang="0">
                    <a:pos x="195" y="105"/>
                  </a:cxn>
                  <a:cxn ang="0">
                    <a:pos x="195" y="132"/>
                  </a:cxn>
                  <a:cxn ang="0">
                    <a:pos x="195" y="159"/>
                  </a:cxn>
                  <a:cxn ang="0">
                    <a:pos x="550" y="246"/>
                  </a:cxn>
                  <a:cxn ang="0">
                    <a:pos x="550" y="219"/>
                  </a:cxn>
                  <a:cxn ang="0">
                    <a:pos x="550" y="191"/>
                  </a:cxn>
                  <a:cxn ang="0">
                    <a:pos x="550" y="163"/>
                  </a:cxn>
                  <a:cxn ang="0">
                    <a:pos x="821" y="313"/>
                  </a:cxn>
                  <a:cxn ang="0">
                    <a:pos x="821" y="286"/>
                  </a:cxn>
                  <a:cxn ang="0">
                    <a:pos x="821" y="259"/>
                  </a:cxn>
                  <a:cxn ang="0">
                    <a:pos x="821" y="231"/>
                  </a:cxn>
                  <a:cxn ang="0">
                    <a:pos x="929" y="349"/>
                  </a:cxn>
                  <a:cxn ang="0">
                    <a:pos x="932" y="353"/>
                  </a:cxn>
                  <a:cxn ang="0">
                    <a:pos x="933" y="358"/>
                  </a:cxn>
                  <a:cxn ang="0">
                    <a:pos x="931" y="362"/>
                  </a:cxn>
                  <a:cxn ang="0">
                    <a:pos x="927" y="362"/>
                  </a:cxn>
                  <a:cxn ang="0">
                    <a:pos x="915" y="358"/>
                  </a:cxn>
                  <a:cxn ang="0">
                    <a:pos x="912" y="354"/>
                  </a:cxn>
                  <a:cxn ang="0">
                    <a:pos x="912" y="350"/>
                  </a:cxn>
                  <a:cxn ang="0">
                    <a:pos x="916" y="347"/>
                  </a:cxn>
                  <a:cxn ang="0">
                    <a:pos x="919" y="347"/>
                  </a:cxn>
                  <a:cxn ang="0">
                    <a:pos x="929" y="226"/>
                  </a:cxn>
                  <a:cxn ang="0">
                    <a:pos x="933" y="230"/>
                  </a:cxn>
                  <a:cxn ang="0">
                    <a:pos x="933" y="235"/>
                  </a:cxn>
                  <a:cxn ang="0">
                    <a:pos x="931" y="238"/>
                  </a:cxn>
                  <a:cxn ang="0">
                    <a:pos x="919" y="237"/>
                  </a:cxn>
                  <a:cxn ang="0">
                    <a:pos x="915" y="234"/>
                  </a:cxn>
                  <a:cxn ang="0">
                    <a:pos x="912" y="230"/>
                  </a:cxn>
                  <a:cxn ang="0">
                    <a:pos x="914" y="225"/>
                  </a:cxn>
                  <a:cxn ang="0">
                    <a:pos x="916" y="222"/>
                  </a:cxn>
                  <a:cxn ang="0">
                    <a:pos x="6" y="124"/>
                  </a:cxn>
                  <a:cxn ang="0">
                    <a:pos x="18" y="127"/>
                  </a:cxn>
                  <a:cxn ang="0">
                    <a:pos x="20" y="132"/>
                  </a:cxn>
                  <a:cxn ang="0">
                    <a:pos x="20" y="136"/>
                  </a:cxn>
                  <a:cxn ang="0">
                    <a:pos x="16" y="138"/>
                  </a:cxn>
                  <a:cxn ang="0">
                    <a:pos x="6" y="137"/>
                  </a:cxn>
                  <a:cxn ang="0">
                    <a:pos x="2" y="135"/>
                  </a:cxn>
                  <a:cxn ang="0">
                    <a:pos x="0" y="129"/>
                  </a:cxn>
                  <a:cxn ang="0">
                    <a:pos x="1" y="125"/>
                  </a:cxn>
                  <a:cxn ang="0">
                    <a:pos x="5" y="124"/>
                  </a:cxn>
                </a:cxnLst>
                <a:rect l="0" t="0" r="r" b="b"/>
                <a:pathLst>
                  <a:path w="933" h="362">
                    <a:moveTo>
                      <a:pt x="6" y="0"/>
                    </a:moveTo>
                    <a:lnTo>
                      <a:pt x="14" y="1"/>
                    </a:lnTo>
                    <a:lnTo>
                      <a:pt x="14" y="1"/>
                    </a:lnTo>
                    <a:lnTo>
                      <a:pt x="15" y="1"/>
                    </a:lnTo>
                    <a:lnTo>
                      <a:pt x="15" y="3"/>
                    </a:lnTo>
                    <a:lnTo>
                      <a:pt x="16" y="3"/>
                    </a:lnTo>
                    <a:lnTo>
                      <a:pt x="16" y="3"/>
                    </a:lnTo>
                    <a:lnTo>
                      <a:pt x="18" y="4"/>
                    </a:lnTo>
                    <a:lnTo>
                      <a:pt x="18" y="4"/>
                    </a:lnTo>
                    <a:lnTo>
                      <a:pt x="18" y="5"/>
                    </a:lnTo>
                    <a:lnTo>
                      <a:pt x="19" y="5"/>
                    </a:lnTo>
                    <a:lnTo>
                      <a:pt x="19" y="7"/>
                    </a:lnTo>
                    <a:lnTo>
                      <a:pt x="19" y="7"/>
                    </a:lnTo>
                    <a:lnTo>
                      <a:pt x="20" y="7"/>
                    </a:lnTo>
                    <a:lnTo>
                      <a:pt x="20" y="8"/>
                    </a:lnTo>
                    <a:lnTo>
                      <a:pt x="20" y="9"/>
                    </a:lnTo>
                    <a:lnTo>
                      <a:pt x="20" y="9"/>
                    </a:lnTo>
                    <a:lnTo>
                      <a:pt x="20" y="10"/>
                    </a:lnTo>
                    <a:lnTo>
                      <a:pt x="20" y="10"/>
                    </a:lnTo>
                    <a:lnTo>
                      <a:pt x="20" y="12"/>
                    </a:lnTo>
                    <a:lnTo>
                      <a:pt x="20" y="12"/>
                    </a:lnTo>
                    <a:lnTo>
                      <a:pt x="20" y="13"/>
                    </a:lnTo>
                    <a:lnTo>
                      <a:pt x="19" y="13"/>
                    </a:lnTo>
                    <a:lnTo>
                      <a:pt x="19" y="14"/>
                    </a:lnTo>
                    <a:lnTo>
                      <a:pt x="19" y="14"/>
                    </a:lnTo>
                    <a:lnTo>
                      <a:pt x="18" y="14"/>
                    </a:lnTo>
                    <a:lnTo>
                      <a:pt x="18" y="14"/>
                    </a:lnTo>
                    <a:lnTo>
                      <a:pt x="18" y="16"/>
                    </a:lnTo>
                    <a:lnTo>
                      <a:pt x="16" y="16"/>
                    </a:lnTo>
                    <a:lnTo>
                      <a:pt x="16" y="16"/>
                    </a:lnTo>
                    <a:lnTo>
                      <a:pt x="15" y="16"/>
                    </a:lnTo>
                    <a:lnTo>
                      <a:pt x="15" y="16"/>
                    </a:lnTo>
                    <a:lnTo>
                      <a:pt x="14" y="16"/>
                    </a:lnTo>
                    <a:lnTo>
                      <a:pt x="14" y="16"/>
                    </a:lnTo>
                    <a:lnTo>
                      <a:pt x="6" y="14"/>
                    </a:lnTo>
                    <a:lnTo>
                      <a:pt x="6" y="14"/>
                    </a:lnTo>
                    <a:lnTo>
                      <a:pt x="5" y="13"/>
                    </a:lnTo>
                    <a:lnTo>
                      <a:pt x="5" y="13"/>
                    </a:lnTo>
                    <a:lnTo>
                      <a:pt x="4" y="13"/>
                    </a:lnTo>
                    <a:lnTo>
                      <a:pt x="4" y="13"/>
                    </a:lnTo>
                    <a:lnTo>
                      <a:pt x="2" y="12"/>
                    </a:lnTo>
                    <a:lnTo>
                      <a:pt x="2" y="12"/>
                    </a:lnTo>
                    <a:lnTo>
                      <a:pt x="2" y="10"/>
                    </a:lnTo>
                    <a:lnTo>
                      <a:pt x="1" y="10"/>
                    </a:lnTo>
                    <a:lnTo>
                      <a:pt x="1" y="10"/>
                    </a:lnTo>
                    <a:lnTo>
                      <a:pt x="1" y="9"/>
                    </a:lnTo>
                    <a:lnTo>
                      <a:pt x="0" y="8"/>
                    </a:lnTo>
                    <a:lnTo>
                      <a:pt x="0" y="8"/>
                    </a:lnTo>
                    <a:lnTo>
                      <a:pt x="0" y="7"/>
                    </a:lnTo>
                    <a:lnTo>
                      <a:pt x="0" y="7"/>
                    </a:lnTo>
                    <a:lnTo>
                      <a:pt x="0" y="5"/>
                    </a:lnTo>
                    <a:lnTo>
                      <a:pt x="0" y="5"/>
                    </a:lnTo>
                    <a:lnTo>
                      <a:pt x="0" y="4"/>
                    </a:lnTo>
                    <a:lnTo>
                      <a:pt x="0" y="4"/>
                    </a:lnTo>
                    <a:lnTo>
                      <a:pt x="0" y="3"/>
                    </a:lnTo>
                    <a:lnTo>
                      <a:pt x="1" y="3"/>
                    </a:lnTo>
                    <a:lnTo>
                      <a:pt x="1" y="1"/>
                    </a:lnTo>
                    <a:lnTo>
                      <a:pt x="1" y="1"/>
                    </a:lnTo>
                    <a:lnTo>
                      <a:pt x="2" y="1"/>
                    </a:lnTo>
                    <a:lnTo>
                      <a:pt x="2" y="0"/>
                    </a:lnTo>
                    <a:lnTo>
                      <a:pt x="2" y="0"/>
                    </a:lnTo>
                    <a:lnTo>
                      <a:pt x="4" y="0"/>
                    </a:lnTo>
                    <a:lnTo>
                      <a:pt x="4" y="0"/>
                    </a:lnTo>
                    <a:lnTo>
                      <a:pt x="5" y="0"/>
                    </a:lnTo>
                    <a:lnTo>
                      <a:pt x="5" y="0"/>
                    </a:lnTo>
                    <a:lnTo>
                      <a:pt x="6" y="0"/>
                    </a:lnTo>
                    <a:lnTo>
                      <a:pt x="6" y="0"/>
                    </a:lnTo>
                    <a:lnTo>
                      <a:pt x="6" y="0"/>
                    </a:lnTo>
                    <a:lnTo>
                      <a:pt x="6" y="0"/>
                    </a:lnTo>
                    <a:close/>
                    <a:moveTo>
                      <a:pt x="836" y="220"/>
                    </a:moveTo>
                    <a:lnTo>
                      <a:pt x="876" y="230"/>
                    </a:lnTo>
                    <a:lnTo>
                      <a:pt x="876" y="237"/>
                    </a:lnTo>
                    <a:lnTo>
                      <a:pt x="876" y="243"/>
                    </a:lnTo>
                    <a:lnTo>
                      <a:pt x="876" y="248"/>
                    </a:lnTo>
                    <a:lnTo>
                      <a:pt x="876" y="255"/>
                    </a:lnTo>
                    <a:lnTo>
                      <a:pt x="876" y="261"/>
                    </a:lnTo>
                    <a:lnTo>
                      <a:pt x="876" y="268"/>
                    </a:lnTo>
                    <a:lnTo>
                      <a:pt x="876" y="274"/>
                    </a:lnTo>
                    <a:lnTo>
                      <a:pt x="876" y="281"/>
                    </a:lnTo>
                    <a:lnTo>
                      <a:pt x="876" y="287"/>
                    </a:lnTo>
                    <a:lnTo>
                      <a:pt x="876" y="292"/>
                    </a:lnTo>
                    <a:lnTo>
                      <a:pt x="876" y="299"/>
                    </a:lnTo>
                    <a:lnTo>
                      <a:pt x="876" y="305"/>
                    </a:lnTo>
                    <a:lnTo>
                      <a:pt x="876" y="312"/>
                    </a:lnTo>
                    <a:lnTo>
                      <a:pt x="876" y="318"/>
                    </a:lnTo>
                    <a:lnTo>
                      <a:pt x="876" y="325"/>
                    </a:lnTo>
                    <a:lnTo>
                      <a:pt x="876" y="330"/>
                    </a:lnTo>
                    <a:lnTo>
                      <a:pt x="836" y="321"/>
                    </a:lnTo>
                    <a:lnTo>
                      <a:pt x="836" y="314"/>
                    </a:lnTo>
                    <a:lnTo>
                      <a:pt x="836" y="308"/>
                    </a:lnTo>
                    <a:lnTo>
                      <a:pt x="836" y="301"/>
                    </a:lnTo>
                    <a:lnTo>
                      <a:pt x="836" y="295"/>
                    </a:lnTo>
                    <a:lnTo>
                      <a:pt x="836" y="290"/>
                    </a:lnTo>
                    <a:lnTo>
                      <a:pt x="836" y="283"/>
                    </a:lnTo>
                    <a:lnTo>
                      <a:pt x="836" y="277"/>
                    </a:lnTo>
                    <a:lnTo>
                      <a:pt x="836" y="270"/>
                    </a:lnTo>
                    <a:lnTo>
                      <a:pt x="836" y="264"/>
                    </a:lnTo>
                    <a:lnTo>
                      <a:pt x="836" y="257"/>
                    </a:lnTo>
                    <a:lnTo>
                      <a:pt x="836" y="252"/>
                    </a:lnTo>
                    <a:lnTo>
                      <a:pt x="836" y="246"/>
                    </a:lnTo>
                    <a:lnTo>
                      <a:pt x="836" y="239"/>
                    </a:lnTo>
                    <a:lnTo>
                      <a:pt x="836" y="233"/>
                    </a:lnTo>
                    <a:lnTo>
                      <a:pt x="836" y="226"/>
                    </a:lnTo>
                    <a:lnTo>
                      <a:pt x="836" y="220"/>
                    </a:lnTo>
                    <a:lnTo>
                      <a:pt x="836" y="220"/>
                    </a:lnTo>
                    <a:lnTo>
                      <a:pt x="836" y="220"/>
                    </a:lnTo>
                    <a:close/>
                    <a:moveTo>
                      <a:pt x="195" y="105"/>
                    </a:moveTo>
                    <a:lnTo>
                      <a:pt x="55" y="71"/>
                    </a:lnTo>
                    <a:lnTo>
                      <a:pt x="55" y="23"/>
                    </a:lnTo>
                    <a:lnTo>
                      <a:pt x="195" y="58"/>
                    </a:lnTo>
                    <a:lnTo>
                      <a:pt x="195" y="105"/>
                    </a:lnTo>
                    <a:lnTo>
                      <a:pt x="195" y="105"/>
                    </a:lnTo>
                    <a:lnTo>
                      <a:pt x="195" y="105"/>
                    </a:lnTo>
                    <a:close/>
                    <a:moveTo>
                      <a:pt x="195" y="132"/>
                    </a:moveTo>
                    <a:lnTo>
                      <a:pt x="55" y="98"/>
                    </a:lnTo>
                    <a:lnTo>
                      <a:pt x="55" y="82"/>
                    </a:lnTo>
                    <a:lnTo>
                      <a:pt x="195" y="116"/>
                    </a:lnTo>
                    <a:lnTo>
                      <a:pt x="195" y="132"/>
                    </a:lnTo>
                    <a:lnTo>
                      <a:pt x="195" y="132"/>
                    </a:lnTo>
                    <a:lnTo>
                      <a:pt x="195" y="132"/>
                    </a:lnTo>
                    <a:close/>
                    <a:moveTo>
                      <a:pt x="195" y="159"/>
                    </a:moveTo>
                    <a:lnTo>
                      <a:pt x="55" y="125"/>
                    </a:lnTo>
                    <a:lnTo>
                      <a:pt x="55" y="107"/>
                    </a:lnTo>
                    <a:lnTo>
                      <a:pt x="195" y="142"/>
                    </a:lnTo>
                    <a:lnTo>
                      <a:pt x="195" y="159"/>
                    </a:lnTo>
                    <a:lnTo>
                      <a:pt x="195" y="159"/>
                    </a:lnTo>
                    <a:lnTo>
                      <a:pt x="195" y="159"/>
                    </a:lnTo>
                    <a:close/>
                    <a:moveTo>
                      <a:pt x="550" y="246"/>
                    </a:moveTo>
                    <a:lnTo>
                      <a:pt x="218" y="164"/>
                    </a:lnTo>
                    <a:lnTo>
                      <a:pt x="218" y="147"/>
                    </a:lnTo>
                    <a:lnTo>
                      <a:pt x="550" y="230"/>
                    </a:lnTo>
                    <a:lnTo>
                      <a:pt x="550" y="246"/>
                    </a:lnTo>
                    <a:lnTo>
                      <a:pt x="550" y="246"/>
                    </a:lnTo>
                    <a:lnTo>
                      <a:pt x="550" y="246"/>
                    </a:lnTo>
                    <a:close/>
                    <a:moveTo>
                      <a:pt x="550" y="219"/>
                    </a:moveTo>
                    <a:lnTo>
                      <a:pt x="218" y="137"/>
                    </a:lnTo>
                    <a:lnTo>
                      <a:pt x="218" y="120"/>
                    </a:lnTo>
                    <a:lnTo>
                      <a:pt x="550" y="203"/>
                    </a:lnTo>
                    <a:lnTo>
                      <a:pt x="550" y="219"/>
                    </a:lnTo>
                    <a:lnTo>
                      <a:pt x="550" y="219"/>
                    </a:lnTo>
                    <a:lnTo>
                      <a:pt x="550" y="219"/>
                    </a:lnTo>
                    <a:close/>
                    <a:moveTo>
                      <a:pt x="550" y="191"/>
                    </a:moveTo>
                    <a:lnTo>
                      <a:pt x="218" y="109"/>
                    </a:lnTo>
                    <a:lnTo>
                      <a:pt x="218" y="92"/>
                    </a:lnTo>
                    <a:lnTo>
                      <a:pt x="550" y="176"/>
                    </a:lnTo>
                    <a:lnTo>
                      <a:pt x="550" y="191"/>
                    </a:lnTo>
                    <a:lnTo>
                      <a:pt x="550" y="191"/>
                    </a:lnTo>
                    <a:lnTo>
                      <a:pt x="550" y="191"/>
                    </a:lnTo>
                    <a:close/>
                    <a:moveTo>
                      <a:pt x="550" y="163"/>
                    </a:moveTo>
                    <a:lnTo>
                      <a:pt x="218" y="83"/>
                    </a:lnTo>
                    <a:lnTo>
                      <a:pt x="218" y="66"/>
                    </a:lnTo>
                    <a:lnTo>
                      <a:pt x="550" y="149"/>
                    </a:lnTo>
                    <a:lnTo>
                      <a:pt x="550" y="163"/>
                    </a:lnTo>
                    <a:lnTo>
                      <a:pt x="550" y="163"/>
                    </a:lnTo>
                    <a:lnTo>
                      <a:pt x="550" y="163"/>
                    </a:lnTo>
                    <a:close/>
                    <a:moveTo>
                      <a:pt x="821" y="313"/>
                    </a:moveTo>
                    <a:lnTo>
                      <a:pt x="570" y="252"/>
                    </a:lnTo>
                    <a:lnTo>
                      <a:pt x="570" y="235"/>
                    </a:lnTo>
                    <a:lnTo>
                      <a:pt x="821" y="297"/>
                    </a:lnTo>
                    <a:lnTo>
                      <a:pt x="821" y="313"/>
                    </a:lnTo>
                    <a:lnTo>
                      <a:pt x="821" y="313"/>
                    </a:lnTo>
                    <a:lnTo>
                      <a:pt x="821" y="313"/>
                    </a:lnTo>
                    <a:close/>
                    <a:moveTo>
                      <a:pt x="821" y="286"/>
                    </a:moveTo>
                    <a:lnTo>
                      <a:pt x="570" y="225"/>
                    </a:lnTo>
                    <a:lnTo>
                      <a:pt x="570" y="208"/>
                    </a:lnTo>
                    <a:lnTo>
                      <a:pt x="821" y="270"/>
                    </a:lnTo>
                    <a:lnTo>
                      <a:pt x="821" y="286"/>
                    </a:lnTo>
                    <a:lnTo>
                      <a:pt x="821" y="286"/>
                    </a:lnTo>
                    <a:lnTo>
                      <a:pt x="821" y="286"/>
                    </a:lnTo>
                    <a:close/>
                    <a:moveTo>
                      <a:pt x="821" y="259"/>
                    </a:moveTo>
                    <a:lnTo>
                      <a:pt x="570" y="198"/>
                    </a:lnTo>
                    <a:lnTo>
                      <a:pt x="570" y="181"/>
                    </a:lnTo>
                    <a:lnTo>
                      <a:pt x="821" y="243"/>
                    </a:lnTo>
                    <a:lnTo>
                      <a:pt x="821" y="259"/>
                    </a:lnTo>
                    <a:lnTo>
                      <a:pt x="821" y="259"/>
                    </a:lnTo>
                    <a:lnTo>
                      <a:pt x="821" y="259"/>
                    </a:lnTo>
                    <a:close/>
                    <a:moveTo>
                      <a:pt x="821" y="231"/>
                    </a:moveTo>
                    <a:lnTo>
                      <a:pt x="570" y="171"/>
                    </a:lnTo>
                    <a:lnTo>
                      <a:pt x="570" y="154"/>
                    </a:lnTo>
                    <a:lnTo>
                      <a:pt x="821" y="216"/>
                    </a:lnTo>
                    <a:lnTo>
                      <a:pt x="821" y="231"/>
                    </a:lnTo>
                    <a:lnTo>
                      <a:pt x="821" y="231"/>
                    </a:lnTo>
                    <a:lnTo>
                      <a:pt x="821" y="231"/>
                    </a:lnTo>
                    <a:close/>
                    <a:moveTo>
                      <a:pt x="919" y="347"/>
                    </a:moveTo>
                    <a:lnTo>
                      <a:pt x="927" y="348"/>
                    </a:lnTo>
                    <a:lnTo>
                      <a:pt x="927" y="349"/>
                    </a:lnTo>
                    <a:lnTo>
                      <a:pt x="928" y="349"/>
                    </a:lnTo>
                    <a:lnTo>
                      <a:pt x="928" y="349"/>
                    </a:lnTo>
                    <a:lnTo>
                      <a:pt x="929" y="349"/>
                    </a:lnTo>
                    <a:lnTo>
                      <a:pt x="929" y="350"/>
                    </a:lnTo>
                    <a:lnTo>
                      <a:pt x="931" y="350"/>
                    </a:lnTo>
                    <a:lnTo>
                      <a:pt x="931" y="350"/>
                    </a:lnTo>
                    <a:lnTo>
                      <a:pt x="931" y="352"/>
                    </a:lnTo>
                    <a:lnTo>
                      <a:pt x="932" y="352"/>
                    </a:lnTo>
                    <a:lnTo>
                      <a:pt x="932" y="353"/>
                    </a:lnTo>
                    <a:lnTo>
                      <a:pt x="932" y="353"/>
                    </a:lnTo>
                    <a:lnTo>
                      <a:pt x="933" y="354"/>
                    </a:lnTo>
                    <a:lnTo>
                      <a:pt x="933" y="354"/>
                    </a:lnTo>
                    <a:lnTo>
                      <a:pt x="933" y="356"/>
                    </a:lnTo>
                    <a:lnTo>
                      <a:pt x="933" y="356"/>
                    </a:lnTo>
                    <a:lnTo>
                      <a:pt x="933" y="357"/>
                    </a:lnTo>
                    <a:lnTo>
                      <a:pt x="933" y="358"/>
                    </a:lnTo>
                    <a:lnTo>
                      <a:pt x="933" y="358"/>
                    </a:lnTo>
                    <a:lnTo>
                      <a:pt x="933" y="358"/>
                    </a:lnTo>
                    <a:lnTo>
                      <a:pt x="933" y="359"/>
                    </a:lnTo>
                    <a:lnTo>
                      <a:pt x="932" y="359"/>
                    </a:lnTo>
                    <a:lnTo>
                      <a:pt x="932" y="361"/>
                    </a:lnTo>
                    <a:lnTo>
                      <a:pt x="932" y="361"/>
                    </a:lnTo>
                    <a:lnTo>
                      <a:pt x="931" y="361"/>
                    </a:lnTo>
                    <a:lnTo>
                      <a:pt x="931" y="362"/>
                    </a:lnTo>
                    <a:lnTo>
                      <a:pt x="931" y="362"/>
                    </a:lnTo>
                    <a:lnTo>
                      <a:pt x="929" y="362"/>
                    </a:lnTo>
                    <a:lnTo>
                      <a:pt x="929" y="362"/>
                    </a:lnTo>
                    <a:lnTo>
                      <a:pt x="928" y="362"/>
                    </a:lnTo>
                    <a:lnTo>
                      <a:pt x="928" y="362"/>
                    </a:lnTo>
                    <a:lnTo>
                      <a:pt x="927" y="362"/>
                    </a:lnTo>
                    <a:lnTo>
                      <a:pt x="927" y="362"/>
                    </a:lnTo>
                    <a:lnTo>
                      <a:pt x="919" y="361"/>
                    </a:lnTo>
                    <a:lnTo>
                      <a:pt x="919" y="361"/>
                    </a:lnTo>
                    <a:lnTo>
                      <a:pt x="918" y="361"/>
                    </a:lnTo>
                    <a:lnTo>
                      <a:pt x="918" y="359"/>
                    </a:lnTo>
                    <a:lnTo>
                      <a:pt x="916" y="359"/>
                    </a:lnTo>
                    <a:lnTo>
                      <a:pt x="916" y="359"/>
                    </a:lnTo>
                    <a:lnTo>
                      <a:pt x="915" y="358"/>
                    </a:lnTo>
                    <a:lnTo>
                      <a:pt x="915" y="358"/>
                    </a:lnTo>
                    <a:lnTo>
                      <a:pt x="915" y="358"/>
                    </a:lnTo>
                    <a:lnTo>
                      <a:pt x="914" y="357"/>
                    </a:lnTo>
                    <a:lnTo>
                      <a:pt x="914" y="357"/>
                    </a:lnTo>
                    <a:lnTo>
                      <a:pt x="914" y="356"/>
                    </a:lnTo>
                    <a:lnTo>
                      <a:pt x="912" y="356"/>
                    </a:lnTo>
                    <a:lnTo>
                      <a:pt x="912" y="354"/>
                    </a:lnTo>
                    <a:lnTo>
                      <a:pt x="912" y="354"/>
                    </a:lnTo>
                    <a:lnTo>
                      <a:pt x="912" y="353"/>
                    </a:lnTo>
                    <a:lnTo>
                      <a:pt x="912" y="353"/>
                    </a:lnTo>
                    <a:lnTo>
                      <a:pt x="912" y="352"/>
                    </a:lnTo>
                    <a:lnTo>
                      <a:pt x="912" y="350"/>
                    </a:lnTo>
                    <a:lnTo>
                      <a:pt x="912" y="350"/>
                    </a:lnTo>
                    <a:lnTo>
                      <a:pt x="912" y="350"/>
                    </a:lnTo>
                    <a:lnTo>
                      <a:pt x="914" y="349"/>
                    </a:lnTo>
                    <a:lnTo>
                      <a:pt x="914" y="349"/>
                    </a:lnTo>
                    <a:lnTo>
                      <a:pt x="914" y="348"/>
                    </a:lnTo>
                    <a:lnTo>
                      <a:pt x="915" y="348"/>
                    </a:lnTo>
                    <a:lnTo>
                      <a:pt x="915" y="348"/>
                    </a:lnTo>
                    <a:lnTo>
                      <a:pt x="915" y="348"/>
                    </a:lnTo>
                    <a:lnTo>
                      <a:pt x="916" y="347"/>
                    </a:lnTo>
                    <a:lnTo>
                      <a:pt x="916" y="347"/>
                    </a:lnTo>
                    <a:lnTo>
                      <a:pt x="918" y="347"/>
                    </a:lnTo>
                    <a:lnTo>
                      <a:pt x="918" y="347"/>
                    </a:lnTo>
                    <a:lnTo>
                      <a:pt x="919" y="347"/>
                    </a:lnTo>
                    <a:lnTo>
                      <a:pt x="919" y="347"/>
                    </a:lnTo>
                    <a:lnTo>
                      <a:pt x="919" y="347"/>
                    </a:lnTo>
                    <a:lnTo>
                      <a:pt x="919" y="347"/>
                    </a:lnTo>
                    <a:close/>
                    <a:moveTo>
                      <a:pt x="919" y="222"/>
                    </a:moveTo>
                    <a:lnTo>
                      <a:pt x="927" y="225"/>
                    </a:lnTo>
                    <a:lnTo>
                      <a:pt x="927" y="225"/>
                    </a:lnTo>
                    <a:lnTo>
                      <a:pt x="928" y="225"/>
                    </a:lnTo>
                    <a:lnTo>
                      <a:pt x="928" y="225"/>
                    </a:lnTo>
                    <a:lnTo>
                      <a:pt x="929" y="226"/>
                    </a:lnTo>
                    <a:lnTo>
                      <a:pt x="929" y="226"/>
                    </a:lnTo>
                    <a:lnTo>
                      <a:pt x="931" y="226"/>
                    </a:lnTo>
                    <a:lnTo>
                      <a:pt x="931" y="228"/>
                    </a:lnTo>
                    <a:lnTo>
                      <a:pt x="931" y="228"/>
                    </a:lnTo>
                    <a:lnTo>
                      <a:pt x="932" y="228"/>
                    </a:lnTo>
                    <a:lnTo>
                      <a:pt x="932" y="229"/>
                    </a:lnTo>
                    <a:lnTo>
                      <a:pt x="932" y="230"/>
                    </a:lnTo>
                    <a:lnTo>
                      <a:pt x="933" y="230"/>
                    </a:lnTo>
                    <a:lnTo>
                      <a:pt x="933" y="231"/>
                    </a:lnTo>
                    <a:lnTo>
                      <a:pt x="933" y="231"/>
                    </a:lnTo>
                    <a:lnTo>
                      <a:pt x="933" y="233"/>
                    </a:lnTo>
                    <a:lnTo>
                      <a:pt x="933" y="233"/>
                    </a:lnTo>
                    <a:lnTo>
                      <a:pt x="933" y="234"/>
                    </a:lnTo>
                    <a:lnTo>
                      <a:pt x="933" y="234"/>
                    </a:lnTo>
                    <a:lnTo>
                      <a:pt x="933" y="235"/>
                    </a:lnTo>
                    <a:lnTo>
                      <a:pt x="933" y="235"/>
                    </a:lnTo>
                    <a:lnTo>
                      <a:pt x="932" y="237"/>
                    </a:lnTo>
                    <a:lnTo>
                      <a:pt x="932" y="237"/>
                    </a:lnTo>
                    <a:lnTo>
                      <a:pt x="932" y="237"/>
                    </a:lnTo>
                    <a:lnTo>
                      <a:pt x="931" y="238"/>
                    </a:lnTo>
                    <a:lnTo>
                      <a:pt x="931" y="238"/>
                    </a:lnTo>
                    <a:lnTo>
                      <a:pt x="931" y="238"/>
                    </a:lnTo>
                    <a:lnTo>
                      <a:pt x="929" y="238"/>
                    </a:lnTo>
                    <a:lnTo>
                      <a:pt x="929" y="239"/>
                    </a:lnTo>
                    <a:lnTo>
                      <a:pt x="928" y="239"/>
                    </a:lnTo>
                    <a:lnTo>
                      <a:pt x="928" y="239"/>
                    </a:lnTo>
                    <a:lnTo>
                      <a:pt x="927" y="239"/>
                    </a:lnTo>
                    <a:lnTo>
                      <a:pt x="927" y="239"/>
                    </a:lnTo>
                    <a:lnTo>
                      <a:pt x="919" y="237"/>
                    </a:lnTo>
                    <a:lnTo>
                      <a:pt x="919" y="237"/>
                    </a:lnTo>
                    <a:lnTo>
                      <a:pt x="918" y="237"/>
                    </a:lnTo>
                    <a:lnTo>
                      <a:pt x="918" y="237"/>
                    </a:lnTo>
                    <a:lnTo>
                      <a:pt x="916" y="235"/>
                    </a:lnTo>
                    <a:lnTo>
                      <a:pt x="916" y="235"/>
                    </a:lnTo>
                    <a:lnTo>
                      <a:pt x="915" y="235"/>
                    </a:lnTo>
                    <a:lnTo>
                      <a:pt x="915" y="234"/>
                    </a:lnTo>
                    <a:lnTo>
                      <a:pt x="915" y="234"/>
                    </a:lnTo>
                    <a:lnTo>
                      <a:pt x="914" y="234"/>
                    </a:lnTo>
                    <a:lnTo>
                      <a:pt x="914" y="233"/>
                    </a:lnTo>
                    <a:lnTo>
                      <a:pt x="914" y="231"/>
                    </a:lnTo>
                    <a:lnTo>
                      <a:pt x="912" y="231"/>
                    </a:lnTo>
                    <a:lnTo>
                      <a:pt x="912" y="231"/>
                    </a:lnTo>
                    <a:lnTo>
                      <a:pt x="912" y="230"/>
                    </a:lnTo>
                    <a:lnTo>
                      <a:pt x="912" y="229"/>
                    </a:lnTo>
                    <a:lnTo>
                      <a:pt x="912" y="229"/>
                    </a:lnTo>
                    <a:lnTo>
                      <a:pt x="912" y="228"/>
                    </a:lnTo>
                    <a:lnTo>
                      <a:pt x="912" y="228"/>
                    </a:lnTo>
                    <a:lnTo>
                      <a:pt x="912" y="226"/>
                    </a:lnTo>
                    <a:lnTo>
                      <a:pt x="912" y="226"/>
                    </a:lnTo>
                    <a:lnTo>
                      <a:pt x="914" y="225"/>
                    </a:lnTo>
                    <a:lnTo>
                      <a:pt x="914" y="225"/>
                    </a:lnTo>
                    <a:lnTo>
                      <a:pt x="914" y="225"/>
                    </a:lnTo>
                    <a:lnTo>
                      <a:pt x="915" y="224"/>
                    </a:lnTo>
                    <a:lnTo>
                      <a:pt x="915" y="224"/>
                    </a:lnTo>
                    <a:lnTo>
                      <a:pt x="915" y="224"/>
                    </a:lnTo>
                    <a:lnTo>
                      <a:pt x="916" y="224"/>
                    </a:lnTo>
                    <a:lnTo>
                      <a:pt x="916" y="222"/>
                    </a:lnTo>
                    <a:lnTo>
                      <a:pt x="918" y="222"/>
                    </a:lnTo>
                    <a:lnTo>
                      <a:pt x="918" y="222"/>
                    </a:lnTo>
                    <a:lnTo>
                      <a:pt x="919" y="222"/>
                    </a:lnTo>
                    <a:lnTo>
                      <a:pt x="919" y="222"/>
                    </a:lnTo>
                    <a:lnTo>
                      <a:pt x="919" y="222"/>
                    </a:lnTo>
                    <a:lnTo>
                      <a:pt x="919" y="222"/>
                    </a:lnTo>
                    <a:close/>
                    <a:moveTo>
                      <a:pt x="6" y="124"/>
                    </a:moveTo>
                    <a:lnTo>
                      <a:pt x="14" y="125"/>
                    </a:lnTo>
                    <a:lnTo>
                      <a:pt x="14" y="125"/>
                    </a:lnTo>
                    <a:lnTo>
                      <a:pt x="15" y="125"/>
                    </a:lnTo>
                    <a:lnTo>
                      <a:pt x="15" y="125"/>
                    </a:lnTo>
                    <a:lnTo>
                      <a:pt x="16" y="127"/>
                    </a:lnTo>
                    <a:lnTo>
                      <a:pt x="16" y="127"/>
                    </a:lnTo>
                    <a:lnTo>
                      <a:pt x="18" y="127"/>
                    </a:lnTo>
                    <a:lnTo>
                      <a:pt x="18" y="128"/>
                    </a:lnTo>
                    <a:lnTo>
                      <a:pt x="18" y="128"/>
                    </a:lnTo>
                    <a:lnTo>
                      <a:pt x="19" y="129"/>
                    </a:lnTo>
                    <a:lnTo>
                      <a:pt x="19" y="129"/>
                    </a:lnTo>
                    <a:lnTo>
                      <a:pt x="19" y="131"/>
                    </a:lnTo>
                    <a:lnTo>
                      <a:pt x="20" y="131"/>
                    </a:lnTo>
                    <a:lnTo>
                      <a:pt x="20" y="132"/>
                    </a:lnTo>
                    <a:lnTo>
                      <a:pt x="20" y="132"/>
                    </a:lnTo>
                    <a:lnTo>
                      <a:pt x="20" y="133"/>
                    </a:lnTo>
                    <a:lnTo>
                      <a:pt x="20" y="133"/>
                    </a:lnTo>
                    <a:lnTo>
                      <a:pt x="20" y="135"/>
                    </a:lnTo>
                    <a:lnTo>
                      <a:pt x="20" y="135"/>
                    </a:lnTo>
                    <a:lnTo>
                      <a:pt x="20" y="136"/>
                    </a:lnTo>
                    <a:lnTo>
                      <a:pt x="20" y="136"/>
                    </a:lnTo>
                    <a:lnTo>
                      <a:pt x="19" y="137"/>
                    </a:lnTo>
                    <a:lnTo>
                      <a:pt x="19" y="137"/>
                    </a:lnTo>
                    <a:lnTo>
                      <a:pt x="19" y="137"/>
                    </a:lnTo>
                    <a:lnTo>
                      <a:pt x="18" y="138"/>
                    </a:lnTo>
                    <a:lnTo>
                      <a:pt x="18" y="138"/>
                    </a:lnTo>
                    <a:lnTo>
                      <a:pt x="18" y="138"/>
                    </a:lnTo>
                    <a:lnTo>
                      <a:pt x="16" y="138"/>
                    </a:lnTo>
                    <a:lnTo>
                      <a:pt x="16" y="140"/>
                    </a:lnTo>
                    <a:lnTo>
                      <a:pt x="15" y="140"/>
                    </a:lnTo>
                    <a:lnTo>
                      <a:pt x="15" y="140"/>
                    </a:lnTo>
                    <a:lnTo>
                      <a:pt x="14" y="140"/>
                    </a:lnTo>
                    <a:lnTo>
                      <a:pt x="14" y="138"/>
                    </a:lnTo>
                    <a:lnTo>
                      <a:pt x="6" y="137"/>
                    </a:lnTo>
                    <a:lnTo>
                      <a:pt x="6" y="137"/>
                    </a:lnTo>
                    <a:lnTo>
                      <a:pt x="5" y="137"/>
                    </a:lnTo>
                    <a:lnTo>
                      <a:pt x="5" y="137"/>
                    </a:lnTo>
                    <a:lnTo>
                      <a:pt x="4" y="137"/>
                    </a:lnTo>
                    <a:lnTo>
                      <a:pt x="4" y="136"/>
                    </a:lnTo>
                    <a:lnTo>
                      <a:pt x="2" y="136"/>
                    </a:lnTo>
                    <a:lnTo>
                      <a:pt x="2" y="135"/>
                    </a:lnTo>
                    <a:lnTo>
                      <a:pt x="2" y="135"/>
                    </a:lnTo>
                    <a:lnTo>
                      <a:pt x="1" y="133"/>
                    </a:lnTo>
                    <a:lnTo>
                      <a:pt x="1" y="133"/>
                    </a:lnTo>
                    <a:lnTo>
                      <a:pt x="1" y="133"/>
                    </a:lnTo>
                    <a:lnTo>
                      <a:pt x="0" y="132"/>
                    </a:lnTo>
                    <a:lnTo>
                      <a:pt x="0" y="132"/>
                    </a:lnTo>
                    <a:lnTo>
                      <a:pt x="0" y="131"/>
                    </a:lnTo>
                    <a:lnTo>
                      <a:pt x="0" y="129"/>
                    </a:lnTo>
                    <a:lnTo>
                      <a:pt x="0" y="129"/>
                    </a:lnTo>
                    <a:lnTo>
                      <a:pt x="0" y="128"/>
                    </a:lnTo>
                    <a:lnTo>
                      <a:pt x="0" y="128"/>
                    </a:lnTo>
                    <a:lnTo>
                      <a:pt x="0" y="127"/>
                    </a:lnTo>
                    <a:lnTo>
                      <a:pt x="0" y="127"/>
                    </a:lnTo>
                    <a:lnTo>
                      <a:pt x="1" y="125"/>
                    </a:lnTo>
                    <a:lnTo>
                      <a:pt x="1" y="125"/>
                    </a:lnTo>
                    <a:lnTo>
                      <a:pt x="1" y="125"/>
                    </a:lnTo>
                    <a:lnTo>
                      <a:pt x="2" y="125"/>
                    </a:lnTo>
                    <a:lnTo>
                      <a:pt x="2" y="124"/>
                    </a:lnTo>
                    <a:lnTo>
                      <a:pt x="2" y="124"/>
                    </a:lnTo>
                    <a:lnTo>
                      <a:pt x="4" y="124"/>
                    </a:lnTo>
                    <a:lnTo>
                      <a:pt x="4" y="124"/>
                    </a:lnTo>
                    <a:lnTo>
                      <a:pt x="5" y="124"/>
                    </a:lnTo>
                    <a:lnTo>
                      <a:pt x="5" y="124"/>
                    </a:lnTo>
                    <a:lnTo>
                      <a:pt x="6" y="124"/>
                    </a:lnTo>
                    <a:lnTo>
                      <a:pt x="6" y="124"/>
                    </a:lnTo>
                    <a:lnTo>
                      <a:pt x="6" y="124"/>
                    </a:lnTo>
                    <a:lnTo>
                      <a:pt x="6" y="124"/>
                    </a:lnTo>
                    <a:close/>
                  </a:path>
                </a:pathLst>
              </a:custGeom>
              <a:grpFill/>
              <a:ln w="9525">
                <a:noFill/>
                <a:round/>
              </a:ln>
            </p:spPr>
            <p:txBody>
              <a:bodyPr/>
              <a:lstStyle/>
              <a:p>
                <a:pPr defTabSz="607695">
                  <a:defRPr/>
                </a:pPr>
                <a:endParaRPr lang="zh-CN" altLang="en-US" sz="1100" kern="0" dirty="0">
                  <a:solidFill>
                    <a:prstClr val="black"/>
                  </a:solidFill>
                  <a:latin typeface="Calibri" panose="020F0502020204030204"/>
                  <a:ea typeface="微软雅黑" panose="020B0503020204020204" charset="-122"/>
                </a:endParaRPr>
              </a:p>
            </p:txBody>
          </p:sp>
        </p:grpSp>
        <p:sp>
          <p:nvSpPr>
            <p:cNvPr id="400" name="TextBox 135"/>
            <p:cNvSpPr txBox="1"/>
            <p:nvPr/>
          </p:nvSpPr>
          <p:spPr bwMode="auto">
            <a:xfrm>
              <a:off x="1889192" y="5063610"/>
              <a:ext cx="608722" cy="320675"/>
            </a:xfrm>
            <a:prstGeom prst="rect">
              <a:avLst/>
            </a:prstGeom>
            <a:noFill/>
          </p:spPr>
          <p:txBody>
            <a:bodyPr wrap="square" lIns="91436" tIns="45716" rIns="91436" bIns="45716">
              <a:spAutoFit/>
            </a:bodyPr>
            <a:lstStyle/>
            <a:p>
              <a:pPr defTabSz="607695">
                <a:defRPr/>
              </a:pPr>
              <a:r>
                <a:rPr lang="en-US" altLang="zh-CN" sz="1500" b="1" dirty="0">
                  <a:solidFill>
                    <a:srgbClr val="1F497D">
                      <a:lumMod val="50000"/>
                    </a:srgbClr>
                  </a:solidFill>
                  <a:latin typeface="Calibri" panose="020F0502020204030204"/>
                  <a:ea typeface="微软雅黑" panose="020B0503020204020204" charset="-122"/>
                </a:rPr>
                <a:t>DU</a:t>
              </a:r>
              <a:endParaRPr lang="zh-CN" altLang="en-US" sz="1500" b="1" dirty="0">
                <a:solidFill>
                  <a:srgbClr val="1F497D">
                    <a:lumMod val="50000"/>
                  </a:srgbClr>
                </a:solidFill>
                <a:latin typeface="Calibri" panose="020F0502020204030204"/>
                <a:ea typeface="微软雅黑" panose="020B0503020204020204" charset="-122"/>
              </a:endParaRPr>
            </a:p>
          </p:txBody>
        </p:sp>
      </p:grpSp>
      <p:cxnSp>
        <p:nvCxnSpPr>
          <p:cNvPr id="403" name="直线连接符 48"/>
          <p:cNvCxnSpPr/>
          <p:nvPr/>
        </p:nvCxnSpPr>
        <p:spPr>
          <a:xfrm rot="5400000">
            <a:off x="1349495" y="3856719"/>
            <a:ext cx="309713" cy="1"/>
          </a:xfrm>
          <a:prstGeom prst="line">
            <a:avLst/>
          </a:prstGeom>
          <a:ln w="9525">
            <a:solidFill>
              <a:schemeClr val="tx1">
                <a:lumMod val="50000"/>
                <a:lumOff val="50000"/>
              </a:schemeClr>
            </a:solidFill>
            <a:prstDash val="solid"/>
            <a:headEnd type="none"/>
            <a:tailEnd type="none"/>
          </a:ln>
          <a:effectLst/>
        </p:spPr>
        <p:style>
          <a:lnRef idx="2">
            <a:schemeClr val="accent6"/>
          </a:lnRef>
          <a:fillRef idx="0">
            <a:schemeClr val="accent6"/>
          </a:fillRef>
          <a:effectRef idx="1">
            <a:schemeClr val="accent6"/>
          </a:effectRef>
          <a:fontRef idx="minor">
            <a:schemeClr val="tx1"/>
          </a:fontRef>
        </p:style>
      </p:cxnSp>
      <p:grpSp>
        <p:nvGrpSpPr>
          <p:cNvPr id="404" name="组合 148"/>
          <p:cNvGrpSpPr/>
          <p:nvPr/>
        </p:nvGrpSpPr>
        <p:grpSpPr>
          <a:xfrm>
            <a:off x="1245799" y="4055827"/>
            <a:ext cx="395785" cy="1480493"/>
            <a:chOff x="1285165" y="4813397"/>
            <a:chExt cx="395785" cy="1480493"/>
          </a:xfrm>
        </p:grpSpPr>
        <p:cxnSp>
          <p:nvCxnSpPr>
            <p:cNvPr id="405" name="直线连接符 41"/>
            <p:cNvCxnSpPr>
              <a:endCxn id="408" idx="0"/>
            </p:cNvCxnSpPr>
            <p:nvPr/>
          </p:nvCxnSpPr>
          <p:spPr>
            <a:xfrm rot="5400000">
              <a:off x="919166" y="5389634"/>
              <a:ext cx="1200791" cy="48317"/>
            </a:xfrm>
            <a:prstGeom prst="line">
              <a:avLst/>
            </a:prstGeom>
            <a:ln w="9525">
              <a:solidFill>
                <a:schemeClr val="tx1">
                  <a:lumMod val="50000"/>
                  <a:lumOff val="50000"/>
                </a:schemeClr>
              </a:solidFill>
              <a:prstDash val="solid"/>
              <a:headEnd type="none"/>
              <a:tailEnd type="none"/>
            </a:ln>
            <a:effectLst/>
          </p:spPr>
          <p:style>
            <a:lnRef idx="2">
              <a:schemeClr val="accent6"/>
            </a:lnRef>
            <a:fillRef idx="0">
              <a:schemeClr val="accent6"/>
            </a:fillRef>
            <a:effectRef idx="1">
              <a:schemeClr val="accent6"/>
            </a:effectRef>
            <a:fontRef idx="minor">
              <a:schemeClr val="tx1"/>
            </a:fontRef>
          </p:style>
        </p:cxnSp>
        <p:grpSp>
          <p:nvGrpSpPr>
            <p:cNvPr id="406" name="组合 55"/>
            <p:cNvGrpSpPr/>
            <p:nvPr/>
          </p:nvGrpSpPr>
          <p:grpSpPr>
            <a:xfrm>
              <a:off x="1285165" y="5968585"/>
              <a:ext cx="395785" cy="325305"/>
              <a:chOff x="8510123" y="5637231"/>
              <a:chExt cx="562351" cy="563648"/>
            </a:xfrm>
          </p:grpSpPr>
          <p:sp>
            <p:nvSpPr>
              <p:cNvPr id="407" name="六边形 406"/>
              <p:cNvSpPr/>
              <p:nvPr/>
            </p:nvSpPr>
            <p:spPr>
              <a:xfrm>
                <a:off x="8510123" y="5637231"/>
                <a:ext cx="562351" cy="563648"/>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295"/>
                <a:endParaRPr lang="zh-CN" altLang="en-US" sz="135" dirty="0">
                  <a:solidFill>
                    <a:prstClr val="white"/>
                  </a:solidFill>
                </a:endParaRPr>
              </a:p>
            </p:txBody>
          </p:sp>
          <p:pic>
            <p:nvPicPr>
              <p:cNvPr id="408" name="图片 407" descr="基站-1.wmf"/>
              <p:cNvPicPr>
                <a:picLocks noChangeAspect="1"/>
              </p:cNvPicPr>
              <p:nvPr/>
            </p:nvPicPr>
            <p:blipFill>
              <a:blip r:embed="rId1" cstate="print"/>
              <a:stretch>
                <a:fillRect/>
              </a:stretch>
            </p:blipFill>
            <p:spPr>
              <a:xfrm>
                <a:off x="8625387" y="5716246"/>
                <a:ext cx="366902" cy="418288"/>
              </a:xfrm>
              <a:prstGeom prst="rect">
                <a:avLst/>
              </a:prstGeom>
            </p:spPr>
          </p:pic>
        </p:grpSp>
      </p:grpSp>
      <p:sp>
        <p:nvSpPr>
          <p:cNvPr id="409" name="圆角矩形 194"/>
          <p:cNvSpPr/>
          <p:nvPr/>
        </p:nvSpPr>
        <p:spPr>
          <a:xfrm>
            <a:off x="427705" y="1141443"/>
            <a:ext cx="2359743" cy="49131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8" tIns="60944" rIns="121888" bIns="60944" rtlCol="0" anchor="ctr"/>
          <a:lstStyle/>
          <a:p>
            <a:pPr algn="ctr"/>
            <a:r>
              <a:rPr lang="en-US" altLang="zh-CN" sz="1600" b="1" dirty="0">
                <a:solidFill>
                  <a:schemeClr val="bg1"/>
                </a:solidFill>
                <a:latin typeface="微软雅黑" panose="020B0503020204020204" charset="-122"/>
                <a:ea typeface="微软雅黑" panose="020B0503020204020204" charset="-122"/>
              </a:rPr>
              <a:t>D-RAN</a:t>
            </a:r>
            <a:endParaRPr lang="zh-CN" altLang="en-US" sz="1600" b="1" dirty="0">
              <a:solidFill>
                <a:schemeClr val="bg1"/>
              </a:solidFill>
              <a:latin typeface="微软雅黑" panose="020B0503020204020204" charset="-122"/>
              <a:ea typeface="微软雅黑" panose="020B0503020204020204" charset="-122"/>
            </a:endParaRPr>
          </a:p>
        </p:txBody>
      </p:sp>
      <p:cxnSp>
        <p:nvCxnSpPr>
          <p:cNvPr id="410" name="直接连接符 409"/>
          <p:cNvCxnSpPr/>
          <p:nvPr/>
        </p:nvCxnSpPr>
        <p:spPr>
          <a:xfrm rot="16200000" flipH="1">
            <a:off x="1214281" y="4016483"/>
            <a:ext cx="4306523" cy="0"/>
          </a:xfrm>
          <a:prstGeom prst="line">
            <a:avLst/>
          </a:prstGeom>
          <a:ln>
            <a:solidFill>
              <a:schemeClr val="tx1">
                <a:lumMod val="95000"/>
                <a:lumOff val="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11" name="圆角矩形 212"/>
          <p:cNvSpPr/>
          <p:nvPr/>
        </p:nvSpPr>
        <p:spPr>
          <a:xfrm>
            <a:off x="427699" y="1131611"/>
            <a:ext cx="471948" cy="49131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8" tIns="60944" rIns="121888" bIns="60944" rtlCol="0" anchor="ctr"/>
          <a:lstStyle/>
          <a:p>
            <a:pPr algn="ctr"/>
            <a:r>
              <a:rPr lang="en-US" altLang="zh-CN" sz="1600" b="1" dirty="0">
                <a:solidFill>
                  <a:schemeClr val="bg1"/>
                </a:solidFill>
                <a:latin typeface="微软雅黑" panose="020B0503020204020204" charset="-122"/>
                <a:ea typeface="微软雅黑" panose="020B0503020204020204" charset="-122"/>
              </a:rPr>
              <a:t>1</a:t>
            </a:r>
            <a:endParaRPr lang="zh-CN" altLang="en-US" sz="1600" b="1" dirty="0">
              <a:solidFill>
                <a:schemeClr val="bg1"/>
              </a:solidFill>
              <a:latin typeface="微软雅黑" panose="020B0503020204020204" charset="-122"/>
              <a:ea typeface="微软雅黑" panose="020B0503020204020204" charset="-122"/>
            </a:endParaRPr>
          </a:p>
        </p:txBody>
      </p:sp>
      <p:sp>
        <p:nvSpPr>
          <p:cNvPr id="412" name="圆角矩形 213"/>
          <p:cNvSpPr/>
          <p:nvPr/>
        </p:nvSpPr>
        <p:spPr>
          <a:xfrm>
            <a:off x="3957491" y="1107027"/>
            <a:ext cx="471948" cy="49131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8" tIns="60944" rIns="121888" bIns="60944" rtlCol="0" anchor="ctr"/>
          <a:lstStyle/>
          <a:p>
            <a:pPr algn="ctr"/>
            <a:r>
              <a:rPr lang="en-US" altLang="zh-CN" sz="1600" b="1" dirty="0">
                <a:solidFill>
                  <a:schemeClr val="bg1"/>
                </a:solidFill>
                <a:latin typeface="微软雅黑" panose="020B0503020204020204" charset="-122"/>
                <a:ea typeface="微软雅黑" panose="020B0503020204020204" charset="-122"/>
              </a:rPr>
              <a:t>2</a:t>
            </a:r>
            <a:endParaRPr lang="zh-CN" altLang="en-US" sz="1600" b="1" dirty="0">
              <a:solidFill>
                <a:schemeClr val="bg1"/>
              </a:solidFill>
              <a:latin typeface="微软雅黑" panose="020B0503020204020204" charset="-122"/>
              <a:ea typeface="微软雅黑" panose="020B0503020204020204" charset="-122"/>
            </a:endParaRPr>
          </a:p>
        </p:txBody>
      </p:sp>
      <p:sp>
        <p:nvSpPr>
          <p:cNvPr id="413" name="圆角矩形 214"/>
          <p:cNvSpPr/>
          <p:nvPr/>
        </p:nvSpPr>
        <p:spPr>
          <a:xfrm>
            <a:off x="8047715" y="1082447"/>
            <a:ext cx="471948" cy="49131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8" tIns="60944" rIns="121888" bIns="60944" rtlCol="0" anchor="ctr"/>
          <a:lstStyle/>
          <a:p>
            <a:pPr algn="ctr"/>
            <a:r>
              <a:rPr lang="en-US" altLang="zh-CN" sz="1600" b="1" dirty="0">
                <a:solidFill>
                  <a:schemeClr val="bg1"/>
                </a:solidFill>
                <a:latin typeface="微软雅黑" panose="020B0503020204020204" charset="-122"/>
                <a:ea typeface="微软雅黑" panose="020B0503020204020204" charset="-122"/>
              </a:rPr>
              <a:t>3</a:t>
            </a:r>
            <a:endParaRPr lang="zh-CN" altLang="en-US" sz="1600" b="1" dirty="0">
              <a:solidFill>
                <a:schemeClr val="bg1"/>
              </a:solidFill>
              <a:latin typeface="微软雅黑" panose="020B0503020204020204" charset="-122"/>
              <a:ea typeface="微软雅黑" panose="020B0503020204020204" charset="-122"/>
            </a:endParaRPr>
          </a:p>
        </p:txBody>
      </p:sp>
      <p:sp>
        <p:nvSpPr>
          <p:cNvPr id="414" name="TextBox 135"/>
          <p:cNvSpPr txBox="1"/>
          <p:nvPr/>
        </p:nvSpPr>
        <p:spPr bwMode="auto">
          <a:xfrm>
            <a:off x="829017" y="5559585"/>
            <a:ext cx="1515111" cy="320675"/>
          </a:xfrm>
          <a:prstGeom prst="rect">
            <a:avLst/>
          </a:prstGeom>
          <a:noFill/>
        </p:spPr>
        <p:txBody>
          <a:bodyPr wrap="square" lIns="91416" tIns="45716" rIns="91416" bIns="45716">
            <a:spAutoFit/>
          </a:bodyPr>
          <a:lstStyle/>
          <a:p>
            <a:pPr algn="ctr" defTabSz="607695">
              <a:defRPr/>
            </a:pPr>
            <a:r>
              <a:rPr lang="en-US" altLang="zh-CN" sz="1500" b="1" dirty="0">
                <a:solidFill>
                  <a:srgbClr val="1F497D">
                    <a:lumMod val="50000"/>
                  </a:srgbClr>
                </a:solidFill>
                <a:latin typeface="Calibri" panose="020F0502020204030204"/>
                <a:ea typeface="微软雅黑" panose="020B0503020204020204" charset="-122"/>
              </a:rPr>
              <a:t>AAU/RRU</a:t>
            </a:r>
            <a:endParaRPr lang="zh-CN" altLang="en-US" sz="1500" b="1" dirty="0">
              <a:solidFill>
                <a:srgbClr val="1F497D">
                  <a:lumMod val="50000"/>
                </a:srgbClr>
              </a:solidFill>
              <a:latin typeface="Calibri" panose="020F0502020204030204"/>
              <a:ea typeface="微软雅黑" panose="020B0503020204020204" charset="-122"/>
            </a:endParaRPr>
          </a:p>
        </p:txBody>
      </p:sp>
      <p:sp>
        <p:nvSpPr>
          <p:cNvPr id="415" name="文本框 414"/>
          <p:cNvSpPr txBox="1"/>
          <p:nvPr/>
        </p:nvSpPr>
        <p:spPr>
          <a:xfrm>
            <a:off x="2875492" y="6028690"/>
            <a:ext cx="5975350" cy="645160"/>
          </a:xfrm>
          <a:prstGeom prst="rect">
            <a:avLst/>
          </a:prstGeom>
          <a:noFill/>
        </p:spPr>
        <p:txBody>
          <a:bodyPr wrap="none" rtlCol="0" anchor="t">
            <a:spAutoFit/>
          </a:bodyPr>
          <a:lstStyle/>
          <a:p>
            <a:pPr marL="471805" lvl="1" indent="-471805" algn="ctr" defTabSz="810895" hangingPunct="0">
              <a:lnSpc>
                <a:spcPct val="150000"/>
              </a:lnSpc>
              <a:buClr>
                <a:schemeClr val="tx1">
                  <a:lumMod val="95000"/>
                  <a:lumOff val="5000"/>
                </a:schemeClr>
              </a:buClr>
              <a:buSzPct val="100000"/>
              <a:defRPr/>
            </a:pPr>
            <a:r>
              <a:rPr kumimoji="1" lang="zh-CN" altLang="en-US" sz="2400" b="1" dirty="0">
                <a:solidFill>
                  <a:srgbClr val="185BBE"/>
                </a:solidFill>
                <a:ea typeface="微软雅黑" panose="020B0503020204020204" charset="-122"/>
                <a:sym typeface="+mn-ea"/>
              </a:rPr>
              <a:t>未来</a:t>
            </a:r>
            <a:r>
              <a:rPr kumimoji="1" lang="en-US" altLang="zh-CN" sz="2400" b="1" dirty="0">
                <a:solidFill>
                  <a:srgbClr val="185BBE"/>
                </a:solidFill>
                <a:ea typeface="微软雅黑" panose="020B0503020204020204" charset="-122"/>
                <a:sym typeface="+mn-ea"/>
              </a:rPr>
              <a:t>5G</a:t>
            </a:r>
            <a:r>
              <a:rPr kumimoji="1" lang="zh-CN" altLang="en-US" sz="2400" b="1" dirty="0">
                <a:solidFill>
                  <a:srgbClr val="185BBE"/>
                </a:solidFill>
                <a:ea typeface="微软雅黑" panose="020B0503020204020204" charset="-122"/>
                <a:sym typeface="+mn-ea"/>
              </a:rPr>
              <a:t>将</a:t>
            </a:r>
            <a:r>
              <a:rPr kumimoji="1" lang="en-US" altLang="zh-CN" sz="2400" b="1" dirty="0">
                <a:solidFill>
                  <a:srgbClr val="185BBE"/>
                </a:solidFill>
                <a:ea typeface="微软雅黑" panose="020B0503020204020204" charset="-122"/>
                <a:sym typeface="+mn-ea"/>
              </a:rPr>
              <a:t>D-RAN</a:t>
            </a:r>
            <a:r>
              <a:rPr kumimoji="1" lang="zh-CN" altLang="en-US" sz="2400" b="1" dirty="0">
                <a:solidFill>
                  <a:srgbClr val="185BBE"/>
                </a:solidFill>
                <a:ea typeface="微软雅黑" panose="020B0503020204020204" charset="-122"/>
                <a:sym typeface="+mn-ea"/>
              </a:rPr>
              <a:t>和</a:t>
            </a:r>
            <a:r>
              <a:rPr kumimoji="1" lang="en-US" altLang="zh-CN" sz="2400" b="1" dirty="0">
                <a:solidFill>
                  <a:srgbClr val="185BBE"/>
                </a:solidFill>
                <a:ea typeface="微软雅黑" panose="020B0503020204020204" charset="-122"/>
                <a:sym typeface="+mn-ea"/>
              </a:rPr>
              <a:t>CU</a:t>
            </a:r>
            <a:r>
              <a:rPr kumimoji="1" lang="zh-CN" altLang="en-US" sz="2400" b="1" dirty="0">
                <a:solidFill>
                  <a:srgbClr val="185BBE"/>
                </a:solidFill>
                <a:ea typeface="微软雅黑" panose="020B0503020204020204" charset="-122"/>
                <a:sym typeface="+mn-ea"/>
              </a:rPr>
              <a:t>云化并存，协同组网</a:t>
            </a:r>
            <a:endParaRPr kumimoji="1" lang="zh-CN" altLang="en-US" sz="2400" b="1" dirty="0">
              <a:solidFill>
                <a:srgbClr val="185BBE"/>
              </a:solidFill>
              <a:ea typeface="微软雅黑" panose="020B0503020204020204" charset="-122"/>
              <a:sym typeface="+mn-ea"/>
            </a:endParaRPr>
          </a:p>
        </p:txBody>
      </p:sp>
      <p:sp>
        <p:nvSpPr>
          <p:cNvPr id="2" name="文本框 1"/>
          <p:cNvSpPr txBox="1"/>
          <p:nvPr/>
        </p:nvSpPr>
        <p:spPr>
          <a:xfrm>
            <a:off x="609600" y="1874520"/>
            <a:ext cx="4064000" cy="368300"/>
          </a:xfrm>
          <a:prstGeom prst="rect">
            <a:avLst/>
          </a:prstGeom>
          <a:noFill/>
        </p:spPr>
        <p:txBody>
          <a:bodyPr wrap="square" rtlCol="0">
            <a:spAutoFit/>
          </a:bodyPr>
          <a:p>
            <a:r>
              <a:rPr lang="zh-CN" altLang="en-US"/>
              <a:t>分布式无线接入网</a:t>
            </a:r>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391400" y="629285"/>
            <a:ext cx="4620895" cy="5172710"/>
          </a:xfrm>
          <a:prstGeom prst="rect">
            <a:avLst/>
          </a:prstGeom>
        </p:spPr>
      </p:pic>
      <p:pic>
        <p:nvPicPr>
          <p:cNvPr id="3" name="图片 2"/>
          <p:cNvPicPr>
            <a:picLocks noChangeAspect="1"/>
          </p:cNvPicPr>
          <p:nvPr/>
        </p:nvPicPr>
        <p:blipFill>
          <a:blip r:embed="rId2"/>
          <a:stretch>
            <a:fillRect/>
          </a:stretch>
        </p:blipFill>
        <p:spPr>
          <a:xfrm>
            <a:off x="457835" y="610235"/>
            <a:ext cx="6845935" cy="52228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76835" y="838200"/>
            <a:ext cx="12012295" cy="510032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29895" y="762000"/>
            <a:ext cx="11014710" cy="1124585"/>
          </a:xfrm>
          <a:prstGeom prst="rect">
            <a:avLst/>
          </a:prstGeom>
          <a:noFill/>
        </p:spPr>
        <p:txBody>
          <a:bodyPr wrap="square" rtlCol="0" anchor="t">
            <a:spAutoFit/>
          </a:bodyPr>
          <a:p>
            <a:pPr>
              <a:lnSpc>
                <a:spcPct val="120000"/>
              </a:lnSpc>
            </a:pPr>
            <a:r>
              <a:rPr lang="en-US" altLang="zh-CN" sz="2800">
                <a:solidFill>
                  <a:srgbClr val="0000FF"/>
                </a:solidFill>
                <a:latin typeface="华文中宋" panose="02010600040101010101" charset="-122"/>
                <a:ea typeface="华文中宋" panose="02010600040101010101" charset="-122"/>
                <a:cs typeface="华文中宋" panose="02010600040101010101" charset="-122"/>
              </a:rPr>
              <a:t>     </a:t>
            </a:r>
            <a:r>
              <a:rPr lang="zh-CN" altLang="en-US" sz="2800">
                <a:solidFill>
                  <a:srgbClr val="0000FF"/>
                </a:solidFill>
                <a:latin typeface="华文中宋" panose="02010600040101010101" charset="-122"/>
                <a:ea typeface="华文中宋" panose="02010600040101010101" charset="-122"/>
                <a:cs typeface="华文中宋" panose="02010600040101010101" charset="-122"/>
              </a:rPr>
              <a:t>切片</a:t>
            </a:r>
            <a:r>
              <a:rPr lang="zh-CN" altLang="en-US" sz="2800">
                <a:latin typeface="华文中宋" panose="02010600040101010101" charset="-122"/>
                <a:ea typeface="华文中宋" panose="02010600040101010101" charset="-122"/>
                <a:cs typeface="华文中宋" panose="02010600040101010101" charset="-122"/>
              </a:rPr>
              <a:t>，简单来说，就是把一张物理上的网络，按应用场景划分为N张逻辑网络。不同的逻辑网络，服务于不同场景。</a:t>
            </a:r>
            <a:endParaRPr lang="zh-CN" altLang="en-US" sz="2800">
              <a:latin typeface="华文中宋" panose="02010600040101010101" charset="-122"/>
              <a:ea typeface="华文中宋" panose="02010600040101010101" charset="-122"/>
              <a:cs typeface="华文中宋" panose="02010600040101010101" charset="-122"/>
            </a:endParaRPr>
          </a:p>
        </p:txBody>
      </p:sp>
      <p:pic>
        <p:nvPicPr>
          <p:cNvPr id="3" name="图片 2"/>
          <p:cNvPicPr>
            <a:picLocks noChangeAspect="1"/>
          </p:cNvPicPr>
          <p:nvPr>
            <p:custDataLst>
              <p:tags r:id="rId1"/>
            </p:custDataLst>
          </p:nvPr>
        </p:nvPicPr>
        <p:blipFill>
          <a:blip r:embed="rId2"/>
          <a:stretch>
            <a:fillRect/>
          </a:stretch>
        </p:blipFill>
        <p:spPr>
          <a:xfrm>
            <a:off x="1752600" y="2057400"/>
            <a:ext cx="8369300" cy="412813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57200" y="609600"/>
            <a:ext cx="10892155" cy="1641475"/>
          </a:xfrm>
          <a:prstGeom prst="rect">
            <a:avLst/>
          </a:prstGeom>
          <a:noFill/>
        </p:spPr>
        <p:txBody>
          <a:bodyPr wrap="square" rtlCol="0" anchor="t">
            <a:spAutoFit/>
          </a:bodyPr>
          <a:p>
            <a:pPr lvl="0" algn="just">
              <a:lnSpc>
                <a:spcPct val="120000"/>
              </a:lnSpc>
              <a:buClrTx/>
              <a:buSzTx/>
              <a:buFontTx/>
            </a:pPr>
            <a:r>
              <a:rPr lang="en-US" altLang="zh-CN" sz="2800">
                <a:solidFill>
                  <a:schemeClr val="tx1"/>
                </a:solidFill>
                <a:latin typeface="华文中宋" panose="02010600040101010101" charset="-122"/>
                <a:ea typeface="华文中宋" panose="02010600040101010101" charset="-122"/>
                <a:cs typeface="华文中宋" panose="02010600040101010101" charset="-122"/>
                <a:sym typeface="+mn-ea"/>
              </a:rPr>
              <a:t>      </a:t>
            </a:r>
            <a:r>
              <a:rPr lang="en-US" altLang="zh-CN" sz="2800">
                <a:solidFill>
                  <a:schemeClr val="tx1"/>
                </a:solidFill>
                <a:latin typeface="华文中宋" panose="02010600040101010101" charset="-122"/>
                <a:ea typeface="华文中宋" panose="02010600040101010101" charset="-122"/>
                <a:cs typeface="华文中宋" panose="02010600040101010101" charset="-122"/>
                <a:sym typeface="+mn-ea"/>
              </a:rPr>
              <a:t>目前5G主流的三大应用场景:eMBB、URLLC、mMTC就是根据网络对用户数、QoS、带宽…的不同要求，定义的三个通信服务类型，对应三个切片</a:t>
            </a:r>
            <a:r>
              <a:rPr lang="zh-CN" altLang="en-US" sz="2800">
                <a:solidFill>
                  <a:schemeClr val="tx1"/>
                </a:solidFill>
                <a:latin typeface="华文中宋" panose="02010600040101010101" charset="-122"/>
                <a:ea typeface="华文中宋" panose="02010600040101010101" charset="-122"/>
                <a:cs typeface="华文中宋" panose="02010600040101010101" charset="-122"/>
                <a:sym typeface="+mn-ea"/>
              </a:rPr>
              <a:t>。</a:t>
            </a:r>
            <a:endParaRPr lang="zh-CN" altLang="en-US" sz="2800">
              <a:solidFill>
                <a:schemeClr val="tx1"/>
              </a:solidFill>
              <a:latin typeface="华文中宋" panose="02010600040101010101" charset="-122"/>
              <a:ea typeface="华文中宋" panose="02010600040101010101" charset="-122"/>
              <a:cs typeface="华文中宋" panose="02010600040101010101" charset="-122"/>
              <a:sym typeface="+mn-ea"/>
            </a:endParaRPr>
          </a:p>
        </p:txBody>
      </p:sp>
      <p:pic>
        <p:nvPicPr>
          <p:cNvPr id="3" name="图片 2"/>
          <p:cNvPicPr>
            <a:picLocks noChangeAspect="1"/>
          </p:cNvPicPr>
          <p:nvPr>
            <p:custDataLst>
              <p:tags r:id="rId1"/>
            </p:custDataLst>
          </p:nvPr>
        </p:nvPicPr>
        <p:blipFill>
          <a:blip r:embed="rId2"/>
          <a:srcRect t="5644"/>
          <a:stretch>
            <a:fillRect/>
          </a:stretch>
        </p:blipFill>
        <p:spPr>
          <a:xfrm>
            <a:off x="1371600" y="2667000"/>
            <a:ext cx="8429625" cy="382143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09600" y="990600"/>
            <a:ext cx="10593705" cy="2158365"/>
          </a:xfrm>
          <a:prstGeom prst="rect">
            <a:avLst/>
          </a:prstGeom>
          <a:noFill/>
        </p:spPr>
        <p:txBody>
          <a:bodyPr wrap="square" rtlCol="0" anchor="t">
            <a:spAutoFit/>
          </a:bodyPr>
          <a:p>
            <a:pPr lvl="0" algn="l">
              <a:lnSpc>
                <a:spcPct val="120000"/>
              </a:lnSpc>
              <a:buClrTx/>
              <a:buSzTx/>
              <a:buFontTx/>
            </a:pPr>
            <a:r>
              <a:rPr lang="en-US" altLang="zh-CN" sz="2800">
                <a:latin typeface="华文中宋" panose="02010600040101010101" charset="-122"/>
                <a:ea typeface="华文中宋" panose="02010600040101010101" charset="-122"/>
                <a:cs typeface="华文中宋" panose="02010600040101010101" charset="-122"/>
                <a:sym typeface="+mn-ea"/>
              </a:rPr>
              <a:t>可以这么理解，因为需求多样化，所以要网络多样化；</a:t>
            </a:r>
            <a:endParaRPr lang="en-US" altLang="zh-CN" sz="2800">
              <a:latin typeface="华文中宋" panose="02010600040101010101" charset="-122"/>
              <a:ea typeface="华文中宋" panose="02010600040101010101" charset="-122"/>
              <a:cs typeface="华文中宋" panose="02010600040101010101" charset="-122"/>
              <a:sym typeface="+mn-ea"/>
            </a:endParaRPr>
          </a:p>
          <a:p>
            <a:pPr lvl="0" algn="l">
              <a:lnSpc>
                <a:spcPct val="120000"/>
              </a:lnSpc>
              <a:buClrTx/>
              <a:buSzTx/>
              <a:buFontTx/>
            </a:pPr>
            <a:r>
              <a:rPr lang="en-US" altLang="zh-CN" sz="2800">
                <a:latin typeface="华文中宋" panose="02010600040101010101" charset="-122"/>
                <a:ea typeface="华文中宋" panose="02010600040101010101" charset="-122"/>
                <a:cs typeface="华文中宋" panose="02010600040101010101" charset="-122"/>
                <a:sym typeface="+mn-ea"/>
              </a:rPr>
              <a:t>因为网络多样化，所以要切片；</a:t>
            </a:r>
            <a:endParaRPr lang="en-US" altLang="zh-CN" sz="2800">
              <a:latin typeface="华文中宋" panose="02010600040101010101" charset="-122"/>
              <a:ea typeface="华文中宋" panose="02010600040101010101" charset="-122"/>
              <a:cs typeface="华文中宋" panose="02010600040101010101" charset="-122"/>
              <a:sym typeface="+mn-ea"/>
            </a:endParaRPr>
          </a:p>
          <a:p>
            <a:pPr lvl="0" algn="l">
              <a:lnSpc>
                <a:spcPct val="120000"/>
              </a:lnSpc>
              <a:buClrTx/>
              <a:buSzTx/>
              <a:buFontTx/>
            </a:pPr>
            <a:r>
              <a:rPr lang="en-US" altLang="zh-CN" sz="2800">
                <a:latin typeface="华文中宋" panose="02010600040101010101" charset="-122"/>
                <a:ea typeface="华文中宋" panose="02010600040101010101" charset="-122"/>
                <a:cs typeface="华文中宋" panose="02010600040101010101" charset="-122"/>
                <a:sym typeface="+mn-ea"/>
              </a:rPr>
              <a:t>因为要切片，所以网元要能灵活移动；</a:t>
            </a:r>
            <a:endParaRPr lang="en-US" altLang="zh-CN" sz="2800">
              <a:latin typeface="华文中宋" panose="02010600040101010101" charset="-122"/>
              <a:ea typeface="华文中宋" panose="02010600040101010101" charset="-122"/>
              <a:cs typeface="华文中宋" panose="02010600040101010101" charset="-122"/>
              <a:sym typeface="+mn-ea"/>
            </a:endParaRPr>
          </a:p>
          <a:p>
            <a:pPr lvl="0" algn="l">
              <a:lnSpc>
                <a:spcPct val="120000"/>
              </a:lnSpc>
              <a:buClrTx/>
              <a:buSzTx/>
              <a:buFontTx/>
            </a:pPr>
            <a:r>
              <a:rPr lang="en-US" altLang="zh-CN" sz="2800">
                <a:latin typeface="华文中宋" panose="02010600040101010101" charset="-122"/>
                <a:ea typeface="华文中宋" panose="02010600040101010101" charset="-122"/>
                <a:cs typeface="华文中宋" panose="02010600040101010101" charset="-122"/>
                <a:sym typeface="+mn-ea"/>
              </a:rPr>
              <a:t>因为网元灵活移动，所以网元之间的连接也要灵活变化</a:t>
            </a:r>
            <a:endParaRPr lang="en-US" altLang="zh-CN" sz="2800">
              <a:latin typeface="华文中宋" panose="02010600040101010101" charset="-122"/>
              <a:ea typeface="华文中宋" panose="02010600040101010101" charset="-122"/>
              <a:cs typeface="华文中宋" panose="02010600040101010101" charset="-122"/>
              <a:sym typeface="+mn-ea"/>
            </a:endParaRPr>
          </a:p>
        </p:txBody>
      </p:sp>
      <p:pic>
        <p:nvPicPr>
          <p:cNvPr id="3" name="图片 2"/>
          <p:cNvPicPr>
            <a:picLocks noChangeAspect="1"/>
          </p:cNvPicPr>
          <p:nvPr>
            <p:custDataLst>
              <p:tags r:id="rId1"/>
            </p:custDataLst>
          </p:nvPr>
        </p:nvPicPr>
        <p:blipFill>
          <a:blip r:embed="rId2"/>
          <a:srcRect l="9079" t="10627" r="14980"/>
          <a:stretch>
            <a:fillRect/>
          </a:stretch>
        </p:blipFill>
        <p:spPr>
          <a:xfrm>
            <a:off x="9525000" y="685800"/>
            <a:ext cx="2549525" cy="2563495"/>
          </a:xfrm>
          <a:prstGeom prst="rect">
            <a:avLst/>
          </a:prstGeom>
        </p:spPr>
      </p:pic>
      <p:sp>
        <p:nvSpPr>
          <p:cNvPr id="4" name="文本框 3"/>
          <p:cNvSpPr txBox="1"/>
          <p:nvPr/>
        </p:nvSpPr>
        <p:spPr>
          <a:xfrm>
            <a:off x="609600" y="3657600"/>
            <a:ext cx="11295380" cy="2460625"/>
          </a:xfrm>
          <a:prstGeom prst="rect">
            <a:avLst/>
          </a:prstGeom>
          <a:noFill/>
        </p:spPr>
        <p:txBody>
          <a:bodyPr wrap="square" rtlCol="0" anchor="t">
            <a:spAutoFit/>
          </a:bodyPr>
          <a:p>
            <a:pPr>
              <a:lnSpc>
                <a:spcPct val="110000"/>
              </a:lnSpc>
            </a:pPr>
            <a:r>
              <a:rPr lang="zh-CN" altLang="en-US" sz="2800"/>
              <a:t>所以，才有了DU和CU这样的新架构。</a:t>
            </a:r>
            <a:endParaRPr lang="zh-CN" altLang="en-US" sz="2800"/>
          </a:p>
          <a:p>
            <a:pPr>
              <a:lnSpc>
                <a:spcPct val="110000"/>
              </a:lnSpc>
            </a:pPr>
            <a:r>
              <a:rPr lang="zh-CN" altLang="en-US" sz="2800">
                <a:sym typeface="+mn-ea"/>
              </a:rPr>
              <a:t>自动驾驶</a:t>
            </a:r>
            <a:r>
              <a:rPr lang="zh-CN" altLang="en-US" sz="2800"/>
              <a:t>这样的低时延场景，</a:t>
            </a:r>
            <a:r>
              <a:rPr lang="zh-CN" altLang="en-US" sz="2800">
                <a:sym typeface="+mn-ea"/>
              </a:rPr>
              <a:t>核心网的部分功能</a:t>
            </a:r>
            <a:r>
              <a:rPr lang="zh-CN" altLang="en-US" sz="2800"/>
              <a:t>就要想办法往前放（靠近AAU部署），</a:t>
            </a:r>
            <a:r>
              <a:rPr lang="zh-CN" altLang="en-US" sz="2800">
                <a:sym typeface="+mn-ea"/>
              </a:rPr>
              <a:t>就要</a:t>
            </a:r>
            <a:r>
              <a:rPr lang="zh-CN" altLang="en-US" sz="2800">
                <a:solidFill>
                  <a:srgbClr val="0000FF"/>
                </a:solidFill>
                <a:sym typeface="+mn-ea"/>
              </a:rPr>
              <a:t>更靠近用户</a:t>
            </a:r>
            <a:r>
              <a:rPr lang="zh-CN" altLang="en-US" sz="2800">
                <a:sym typeface="+mn-ea"/>
              </a:rPr>
              <a:t>，放在基站那边，这就是“</a:t>
            </a:r>
            <a:r>
              <a:rPr lang="zh-CN" altLang="en-US" sz="2800">
                <a:solidFill>
                  <a:srgbClr val="0000FF"/>
                </a:solidFill>
                <a:sym typeface="+mn-ea"/>
              </a:rPr>
              <a:t>下沉</a:t>
            </a:r>
            <a:r>
              <a:rPr lang="zh-CN" altLang="en-US" sz="2800">
                <a:sym typeface="+mn-ea"/>
              </a:rPr>
              <a:t>”。</a:t>
            </a:r>
            <a:r>
              <a:rPr lang="en-US" altLang="zh-CN" sz="2800"/>
              <a:t> </a:t>
            </a:r>
            <a:r>
              <a:rPr lang="zh-CN" altLang="en-US" sz="2800"/>
              <a:t>MEC、边缘云，就要派上用场。</a:t>
            </a:r>
            <a:endParaRPr lang="zh-CN" altLang="en-US" sz="2800"/>
          </a:p>
          <a:p>
            <a:pPr>
              <a:lnSpc>
                <a:spcPct val="110000"/>
              </a:lnSpc>
            </a:pPr>
            <a:endParaRPr lang="zh-CN" altLang="en-US" sz="28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23792" y="2468893"/>
            <a:ext cx="3744416" cy="1248139"/>
          </a:xfrm>
        </p:spPr>
        <p:txBody>
          <a:bodyPr/>
          <a:lstStyle/>
          <a:p>
            <a:r>
              <a:rPr lang="en-US" altLang="zh-CN" sz="4800" b="1" dirty="0" smtClean="0"/>
              <a:t>5G</a:t>
            </a:r>
            <a:r>
              <a:rPr lang="zh-CN" altLang="en-US" sz="4800" b="1" dirty="0" smtClean="0"/>
              <a:t>核心网</a:t>
            </a:r>
            <a:endParaRPr lang="zh-CN" altLang="en-US" sz="4800" b="1" dirty="0" smtClean="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835" y="304800"/>
            <a:ext cx="11133455" cy="4373245"/>
          </a:xfrm>
          <a:prstGeom prst="rect">
            <a:avLst/>
          </a:prstGeom>
        </p:spPr>
        <p:txBody>
          <a:bodyPr wrap="square">
            <a:spAutoFit/>
          </a:bodyPr>
          <a:lstStyle/>
          <a:p>
            <a:pPr>
              <a:lnSpc>
                <a:spcPct val="120000"/>
              </a:lnSpc>
            </a:pPr>
            <a:r>
              <a:rPr lang="en-US" altLang="zh-CN" sz="3600" dirty="0">
                <a:solidFill>
                  <a:srgbClr val="0000FF"/>
                </a:solidFill>
              </a:rPr>
              <a:t>5G</a:t>
            </a:r>
            <a:r>
              <a:rPr lang="zh-CN" altLang="zh-CN" sz="3600" dirty="0">
                <a:solidFill>
                  <a:srgbClr val="0000FF"/>
                </a:solidFill>
              </a:rPr>
              <a:t>核心网</a:t>
            </a:r>
            <a:r>
              <a:rPr lang="zh-CN" altLang="zh-CN" sz="3600" dirty="0" smtClean="0">
                <a:solidFill>
                  <a:srgbClr val="0000FF"/>
                </a:solidFill>
              </a:rPr>
              <a:t>部署</a:t>
            </a:r>
            <a:endParaRPr lang="en-US" altLang="zh-CN" sz="3600" dirty="0" smtClean="0">
              <a:solidFill>
                <a:srgbClr val="0000FF"/>
              </a:solidFill>
            </a:endParaRPr>
          </a:p>
          <a:p>
            <a:pPr marL="457200" indent="-457200">
              <a:lnSpc>
                <a:spcPct val="120000"/>
              </a:lnSpc>
              <a:buFont typeface="Arial" panose="020B0604020202020204" pitchFamily="34" charset="0"/>
              <a:buChar char="•"/>
            </a:pPr>
            <a:r>
              <a:rPr lang="en-US" altLang="zh-CN" sz="2800" dirty="0" smtClean="0">
                <a:solidFill>
                  <a:schemeClr val="tx1"/>
                </a:solidFill>
              </a:rPr>
              <a:t>5G</a:t>
            </a:r>
            <a:r>
              <a:rPr lang="zh-CN" altLang="zh-CN" sz="2800" dirty="0">
                <a:solidFill>
                  <a:schemeClr val="tx1"/>
                </a:solidFill>
              </a:rPr>
              <a:t>核心网部署以</a:t>
            </a:r>
            <a:r>
              <a:rPr lang="zh-CN" altLang="zh-CN" sz="2800" dirty="0">
                <a:solidFill>
                  <a:srgbClr val="FF0000"/>
                </a:solidFill>
              </a:rPr>
              <a:t>网络功能虚拟化（</a:t>
            </a:r>
            <a:r>
              <a:rPr lang="en-US" altLang="zh-CN" sz="2800" dirty="0">
                <a:solidFill>
                  <a:srgbClr val="FF0000"/>
                </a:solidFill>
              </a:rPr>
              <a:t>NFV</a:t>
            </a:r>
            <a:r>
              <a:rPr lang="zh-CN" altLang="zh-CN" sz="2800" dirty="0">
                <a:solidFill>
                  <a:srgbClr val="FF0000"/>
                </a:solidFill>
              </a:rPr>
              <a:t>）</a:t>
            </a:r>
            <a:r>
              <a:rPr lang="zh-CN" altLang="zh-CN" sz="2800" dirty="0">
                <a:solidFill>
                  <a:schemeClr val="tx1"/>
                </a:solidFill>
              </a:rPr>
              <a:t>技术为基础</a:t>
            </a:r>
            <a:endParaRPr lang="zh-CN" altLang="zh-CN" sz="2800" dirty="0">
              <a:solidFill>
                <a:schemeClr val="tx1"/>
              </a:solidFill>
            </a:endParaRPr>
          </a:p>
          <a:p>
            <a:pPr marL="457200" indent="-457200">
              <a:lnSpc>
                <a:spcPct val="120000"/>
              </a:lnSpc>
              <a:buFont typeface="Arial" panose="020B0604020202020204" pitchFamily="34" charset="0"/>
              <a:buChar char="•"/>
            </a:pPr>
            <a:r>
              <a:rPr lang="zh-CN" altLang="en-US" sz="2800" b="1" dirty="0">
                <a:solidFill>
                  <a:schemeClr val="tx1"/>
                </a:solidFill>
                <a:latin typeface="宋体" panose="02010600030101010101" pitchFamily="2" charset="-122"/>
                <a:ea typeface="宋体" panose="02010600030101010101" pitchFamily="2" charset="-122"/>
              </a:rPr>
              <a:t>硬件上，直接采用HP、IBM等IT厂家的x86平台通用服务器(目前以刀片服务器为主，节约空间，也够用)</a:t>
            </a:r>
            <a:endParaRPr lang="zh-CN" altLang="en-US" sz="2800" b="1" dirty="0">
              <a:solidFill>
                <a:schemeClr val="tx1"/>
              </a:solidFill>
              <a:latin typeface="宋体" panose="02010600030101010101" pitchFamily="2" charset="-122"/>
              <a:ea typeface="宋体" panose="02010600030101010101" pitchFamily="2" charset="-122"/>
            </a:endParaRPr>
          </a:p>
          <a:p>
            <a:pPr marL="457200" indent="-457200">
              <a:lnSpc>
                <a:spcPct val="120000"/>
              </a:lnSpc>
              <a:buFont typeface="Arial" panose="020B0604020202020204" pitchFamily="34" charset="0"/>
              <a:buChar char="•"/>
            </a:pPr>
            <a:r>
              <a:rPr lang="zh-CN" altLang="en-US" sz="2800" b="1" dirty="0">
                <a:solidFill>
                  <a:schemeClr val="tx1"/>
                </a:solidFill>
                <a:latin typeface="宋体" panose="02010600030101010101" pitchFamily="2" charset="-122"/>
                <a:ea typeface="宋体" panose="02010600030101010101" pitchFamily="2" charset="-122"/>
              </a:rPr>
              <a:t>软件上，设备商基于openstack这样的开源平台，开发自己的虚拟化平台，把以前的核心网网元，“种植</a:t>
            </a:r>
            <a:r>
              <a:rPr lang="en-US" altLang="zh-CN" sz="2800" b="1" dirty="0">
                <a:solidFill>
                  <a:schemeClr val="tx1"/>
                </a:solidFill>
                <a:latin typeface="宋体" panose="02010600030101010101" pitchFamily="2" charset="-122"/>
                <a:ea typeface="宋体" panose="02010600030101010101" pitchFamily="2" charset="-122"/>
              </a:rPr>
              <a:t>”</a:t>
            </a:r>
            <a:r>
              <a:rPr lang="zh-CN" altLang="en-US" sz="2800" b="1" dirty="0">
                <a:solidFill>
                  <a:schemeClr val="tx1"/>
                </a:solidFill>
                <a:latin typeface="宋体" panose="02010600030101010101" pitchFamily="2" charset="-122"/>
                <a:ea typeface="宋体" panose="02010600030101010101" pitchFamily="2" charset="-122"/>
              </a:rPr>
              <a:t>在这个平台之上。</a:t>
            </a:r>
            <a:endParaRPr lang="zh-CN" altLang="en-US" sz="2800" b="1" dirty="0">
              <a:solidFill>
                <a:schemeClr val="tx1"/>
              </a:solidFill>
              <a:latin typeface="宋体" panose="02010600030101010101" pitchFamily="2" charset="-122"/>
              <a:ea typeface="宋体" panose="02010600030101010101" pitchFamily="2" charset="-122"/>
            </a:endParaRPr>
          </a:p>
          <a:p>
            <a:pPr marL="457200" indent="-457200">
              <a:lnSpc>
                <a:spcPct val="120000"/>
              </a:lnSpc>
              <a:buFont typeface="Arial" panose="020B0604020202020204" pitchFamily="34" charset="0"/>
              <a:buChar char="•"/>
            </a:pPr>
            <a:r>
              <a:rPr lang="zh-CN" altLang="en-US" sz="2800" b="1" dirty="0">
                <a:solidFill>
                  <a:schemeClr val="tx1"/>
                </a:solidFill>
                <a:latin typeface="宋体" panose="02010600030101010101" pitchFamily="2" charset="-122"/>
                <a:ea typeface="宋体" panose="02010600030101010101" pitchFamily="2" charset="-122"/>
              </a:rPr>
              <a:t>在物理服务器的基础上，通过部署虚拟化软件的平台，把计算资源进行统一管理，按需分配。</a:t>
            </a:r>
            <a:endParaRPr lang="zh-CN" altLang="en-US" sz="2800" b="1" dirty="0">
              <a:solidFill>
                <a:schemeClr val="tx1"/>
              </a:solidFill>
              <a:latin typeface="宋体" panose="02010600030101010101" pitchFamily="2" charset="-122"/>
              <a:ea typeface="宋体" panose="02010600030101010101" pitchFamily="2" charset="-122"/>
            </a:endParaRPr>
          </a:p>
        </p:txBody>
      </p:sp>
      <p:pic>
        <p:nvPicPr>
          <p:cNvPr id="4" name="图片 3"/>
          <p:cNvPicPr>
            <a:picLocks noChangeAspect="1"/>
          </p:cNvPicPr>
          <p:nvPr>
            <p:custDataLst>
              <p:tags r:id="rId1"/>
            </p:custDataLst>
          </p:nvPr>
        </p:nvPicPr>
        <p:blipFill>
          <a:blip r:embed="rId2"/>
          <a:srcRect l="3803" t="-593" r="9995" b="4667"/>
          <a:stretch>
            <a:fillRect/>
          </a:stretch>
        </p:blipFill>
        <p:spPr>
          <a:xfrm>
            <a:off x="1447800" y="4648200"/>
            <a:ext cx="4115435" cy="187642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7620000" y="4267200"/>
            <a:ext cx="2578100" cy="237299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标题 1"/>
          <p:cNvSpPr>
            <a:spLocks noGrp="1"/>
          </p:cNvSpPr>
          <p:nvPr>
            <p:ph type="title"/>
          </p:nvPr>
        </p:nvSpPr>
        <p:spPr/>
        <p:txBody>
          <a:bodyPr vert="horz" wrap="square" lIns="91440" tIns="45720" rIns="91440" bIns="45720" anchor="t" anchorCtr="0"/>
          <a:p>
            <a:pPr eaLnBrk="1" hangingPunct="1"/>
            <a:r>
              <a:rPr lang="en-US" altLang="zh-CN" dirty="0"/>
              <a:t>5G</a:t>
            </a:r>
            <a:r>
              <a:rPr lang="zh-CN" altLang="zh-CN" dirty="0"/>
              <a:t>的标准化进展</a:t>
            </a:r>
            <a:endParaRPr lang="zh-CN" altLang="en-US" dirty="0"/>
          </a:p>
        </p:txBody>
      </p:sp>
      <p:grpSp>
        <p:nvGrpSpPr>
          <p:cNvPr id="4" name="组合 3"/>
          <p:cNvGrpSpPr/>
          <p:nvPr/>
        </p:nvGrpSpPr>
        <p:grpSpPr>
          <a:xfrm>
            <a:off x="686435" y="1371600"/>
            <a:ext cx="10819130" cy="2678430"/>
            <a:chOff x="1081" y="2400"/>
            <a:chExt cx="17038" cy="4218"/>
          </a:xfrm>
        </p:grpSpPr>
        <p:pic>
          <p:nvPicPr>
            <p:cNvPr id="10242" name="Picture 2"/>
            <p:cNvPicPr>
              <a:picLocks noChangeAspect="1"/>
            </p:cNvPicPr>
            <p:nvPr/>
          </p:nvPicPr>
          <p:blipFill>
            <a:blip r:embed="rId1"/>
            <a:stretch>
              <a:fillRect/>
            </a:stretch>
          </p:blipFill>
          <p:spPr>
            <a:xfrm>
              <a:off x="1081" y="2400"/>
              <a:ext cx="17038" cy="4219"/>
            </a:xfrm>
            <a:prstGeom prst="rect">
              <a:avLst/>
            </a:prstGeom>
            <a:noFill/>
            <a:ln w="9525">
              <a:noFill/>
            </a:ln>
          </p:spPr>
        </p:pic>
        <p:pic>
          <p:nvPicPr>
            <p:cNvPr id="2" name="图片 1"/>
            <p:cNvPicPr>
              <a:picLocks noChangeAspect="1"/>
            </p:cNvPicPr>
            <p:nvPr>
              <p:custDataLst>
                <p:tags r:id="rId2"/>
              </p:custDataLst>
            </p:nvPr>
          </p:nvPicPr>
          <p:blipFill>
            <a:blip r:embed="rId3"/>
            <a:srcRect l="14320" t="11013"/>
            <a:stretch>
              <a:fillRect/>
            </a:stretch>
          </p:blipFill>
          <p:spPr>
            <a:xfrm>
              <a:off x="2880" y="3360"/>
              <a:ext cx="2781" cy="784"/>
            </a:xfrm>
            <a:prstGeom prst="rect">
              <a:avLst/>
            </a:prstGeom>
          </p:spPr>
        </p:pic>
        <p:pic>
          <p:nvPicPr>
            <p:cNvPr id="3" name="图片 2"/>
            <p:cNvPicPr>
              <a:picLocks noChangeAspect="1"/>
            </p:cNvPicPr>
            <p:nvPr>
              <p:custDataLst>
                <p:tags r:id="rId4"/>
              </p:custDataLst>
            </p:nvPr>
          </p:nvPicPr>
          <p:blipFill>
            <a:blip r:embed="rId5"/>
            <a:srcRect l="-115" t="25000" r="3784" b="25000"/>
            <a:stretch>
              <a:fillRect/>
            </a:stretch>
          </p:blipFill>
          <p:spPr>
            <a:xfrm>
              <a:off x="4455" y="5040"/>
              <a:ext cx="840" cy="277"/>
            </a:xfrm>
            <a:prstGeom prst="rect">
              <a:avLst/>
            </a:prstGeom>
          </p:spPr>
        </p:pic>
      </p:grpSp>
      <p:sp>
        <p:nvSpPr>
          <p:cNvPr id="5" name="文本框 4"/>
          <p:cNvSpPr txBox="1"/>
          <p:nvPr/>
        </p:nvSpPr>
        <p:spPr>
          <a:xfrm>
            <a:off x="533400" y="4114800"/>
            <a:ext cx="10958195" cy="1938020"/>
          </a:xfrm>
          <a:prstGeom prst="rect">
            <a:avLst/>
          </a:prstGeom>
          <a:noFill/>
        </p:spPr>
        <p:txBody>
          <a:bodyPr wrap="square" rtlCol="0" anchor="t">
            <a:spAutoFit/>
          </a:bodyPr>
          <a:p>
            <a:pPr indent="266700" algn="just">
              <a:lnSpc>
                <a:spcPct val="120000"/>
              </a:lnSpc>
              <a:spcAft>
                <a:spcPts val="0"/>
              </a:spcAft>
            </a:pPr>
            <a:r>
              <a:rPr lang="zh-CN" altLang="en-US" sz="2000" kern="100" dirty="0" smtClean="0">
                <a:latin typeface="+mn-ea"/>
                <a:sym typeface="+mn-ea"/>
              </a:rPr>
              <a:t>第一</a:t>
            </a:r>
            <a:r>
              <a:rPr lang="zh-CN" altLang="en-US" sz="2000" kern="100" dirty="0">
                <a:latin typeface="+mn-ea"/>
                <a:sym typeface="+mn-ea"/>
              </a:rPr>
              <a:t>阶段是启动</a:t>
            </a:r>
            <a:r>
              <a:rPr lang="en-US" altLang="zh-CN" sz="2000" kern="100" dirty="0">
                <a:latin typeface="+mn-ea"/>
                <a:sym typeface="+mn-ea"/>
              </a:rPr>
              <a:t>R15</a:t>
            </a:r>
            <a:r>
              <a:rPr lang="zh-CN" altLang="en-US" sz="2000" kern="100" dirty="0">
                <a:latin typeface="+mn-ea"/>
                <a:sym typeface="+mn-ea"/>
              </a:rPr>
              <a:t>计划，里面详细地对</a:t>
            </a:r>
            <a:r>
              <a:rPr lang="en-US" altLang="zh-CN" sz="2000" kern="100" dirty="0">
                <a:latin typeface="+mn-ea"/>
                <a:sym typeface="+mn-ea"/>
              </a:rPr>
              <a:t>5G</a:t>
            </a:r>
            <a:r>
              <a:rPr lang="zh-CN" altLang="en-US" sz="2000" kern="100" dirty="0">
                <a:latin typeface="+mn-ea"/>
                <a:sym typeface="+mn-ea"/>
              </a:rPr>
              <a:t>技术的实现方式、实现效果、实现指标进行了规划。在该阶段，</a:t>
            </a:r>
            <a:r>
              <a:rPr lang="en-US" altLang="zh-CN" sz="2000" kern="100" dirty="0">
                <a:latin typeface="+mn-ea"/>
                <a:sym typeface="+mn-ea"/>
              </a:rPr>
              <a:t>5G</a:t>
            </a:r>
            <a:r>
              <a:rPr lang="zh-CN" altLang="en-US" sz="2000" kern="100" dirty="0">
                <a:latin typeface="+mn-ea"/>
                <a:sym typeface="+mn-ea"/>
              </a:rPr>
              <a:t>技术的主要标准有两个：</a:t>
            </a:r>
            <a:r>
              <a:rPr lang="en-US" altLang="zh-CN" sz="2000" kern="100" dirty="0">
                <a:latin typeface="+mn-ea"/>
                <a:sym typeface="+mn-ea"/>
              </a:rPr>
              <a:t>SA(Stand Alone</a:t>
            </a:r>
            <a:r>
              <a:rPr lang="zh-CN" altLang="en-US" sz="2000" kern="100" dirty="0">
                <a:latin typeface="+mn-ea"/>
                <a:sym typeface="+mn-ea"/>
              </a:rPr>
              <a:t>，独立组网标准</a:t>
            </a:r>
            <a:r>
              <a:rPr lang="en-US" altLang="zh-CN" sz="2000" kern="100" dirty="0">
                <a:latin typeface="+mn-ea"/>
                <a:sym typeface="+mn-ea"/>
              </a:rPr>
              <a:t>)</a:t>
            </a:r>
            <a:r>
              <a:rPr lang="zh-CN" altLang="en-US" sz="2000" kern="100" dirty="0">
                <a:latin typeface="+mn-ea"/>
                <a:sym typeface="+mn-ea"/>
              </a:rPr>
              <a:t>和</a:t>
            </a:r>
            <a:r>
              <a:rPr lang="en-US" altLang="zh-CN" sz="2000" kern="100" dirty="0">
                <a:latin typeface="+mn-ea"/>
                <a:sym typeface="+mn-ea"/>
              </a:rPr>
              <a:t>NSA(Non-Stand Alone</a:t>
            </a:r>
            <a:r>
              <a:rPr lang="zh-CN" altLang="en-US" sz="2000" kern="100" dirty="0">
                <a:latin typeface="+mn-ea"/>
                <a:sym typeface="+mn-ea"/>
              </a:rPr>
              <a:t>，非独立组网标准</a:t>
            </a:r>
            <a:r>
              <a:rPr lang="en-US" altLang="zh-CN" sz="2000" kern="100" dirty="0">
                <a:latin typeface="+mn-ea"/>
                <a:sym typeface="+mn-ea"/>
              </a:rPr>
              <a:t>)</a:t>
            </a:r>
            <a:r>
              <a:rPr lang="zh-CN" altLang="en-US" sz="2000" kern="100" dirty="0" smtClean="0">
                <a:latin typeface="+mn-ea"/>
                <a:sym typeface="+mn-ea"/>
              </a:rPr>
              <a:t>。</a:t>
            </a:r>
            <a:endParaRPr lang="en-US" altLang="zh-CN" sz="2000" kern="100" dirty="0" smtClean="0">
              <a:solidFill>
                <a:schemeClr val="tx1"/>
              </a:solidFill>
              <a:latin typeface="+mn-ea"/>
            </a:endParaRPr>
          </a:p>
          <a:p>
            <a:pPr indent="266700" algn="just">
              <a:lnSpc>
                <a:spcPct val="120000"/>
              </a:lnSpc>
              <a:spcAft>
                <a:spcPts val="0"/>
              </a:spcAft>
            </a:pPr>
            <a:r>
              <a:rPr lang="zh-CN" altLang="en-US" sz="2000" kern="100" dirty="0" smtClean="0">
                <a:latin typeface="+mn-ea"/>
                <a:sym typeface="+mn-ea"/>
              </a:rPr>
              <a:t>   第二</a:t>
            </a:r>
            <a:r>
              <a:rPr lang="zh-CN" altLang="en-US" sz="2000" kern="100" dirty="0">
                <a:latin typeface="+mn-ea"/>
                <a:sym typeface="+mn-ea"/>
              </a:rPr>
              <a:t>阶段启动</a:t>
            </a:r>
            <a:r>
              <a:rPr lang="en-US" altLang="zh-CN" sz="2000" kern="100" dirty="0">
                <a:latin typeface="+mn-ea"/>
                <a:sym typeface="+mn-ea"/>
              </a:rPr>
              <a:t>R16</a:t>
            </a:r>
            <a:r>
              <a:rPr lang="zh-CN" altLang="en-US" sz="2000" kern="100" dirty="0">
                <a:latin typeface="+mn-ea"/>
                <a:sym typeface="+mn-ea"/>
              </a:rPr>
              <a:t>为</a:t>
            </a:r>
            <a:r>
              <a:rPr lang="en-US" altLang="zh-CN" sz="2000" kern="100" dirty="0">
                <a:latin typeface="+mn-ea"/>
                <a:sym typeface="+mn-ea"/>
              </a:rPr>
              <a:t>5G</a:t>
            </a:r>
            <a:r>
              <a:rPr lang="zh-CN" altLang="en-US" sz="2000" kern="100" dirty="0">
                <a:latin typeface="+mn-ea"/>
                <a:sym typeface="+mn-ea"/>
              </a:rPr>
              <a:t>标准的第二个版本，主要是对</a:t>
            </a:r>
            <a:r>
              <a:rPr lang="en-US" altLang="zh-CN" sz="2000" kern="100" dirty="0">
                <a:latin typeface="+mn-ea"/>
                <a:sym typeface="+mn-ea"/>
              </a:rPr>
              <a:t>R15</a:t>
            </a:r>
            <a:r>
              <a:rPr lang="zh-CN" altLang="en-US" sz="2000" kern="100" dirty="0">
                <a:latin typeface="+mn-ea"/>
                <a:sym typeface="+mn-ea"/>
              </a:rPr>
              <a:t>标准的一个补充和完善。</a:t>
            </a:r>
            <a:r>
              <a:rPr lang="en-US" altLang="zh-CN" sz="2000" kern="100" dirty="0">
                <a:latin typeface="+mn-ea"/>
                <a:sym typeface="+mn-ea"/>
              </a:rPr>
              <a:t>R16</a:t>
            </a:r>
            <a:r>
              <a:rPr lang="zh-CN" altLang="en-US" sz="2000" kern="100" dirty="0">
                <a:latin typeface="+mn-ea"/>
                <a:sym typeface="+mn-ea"/>
              </a:rPr>
              <a:t>版本全面满足</a:t>
            </a:r>
            <a:r>
              <a:rPr lang="en-US" altLang="zh-CN" sz="2000" kern="100" dirty="0" err="1">
                <a:latin typeface="+mn-ea"/>
                <a:sym typeface="+mn-ea"/>
              </a:rPr>
              <a:t>eMBB</a:t>
            </a:r>
            <a:r>
              <a:rPr lang="zh-CN" altLang="en-US" sz="2000" kern="100" dirty="0">
                <a:latin typeface="+mn-ea"/>
                <a:sym typeface="+mn-ea"/>
              </a:rPr>
              <a:t>、</a:t>
            </a:r>
            <a:r>
              <a:rPr lang="en-US" altLang="zh-CN" sz="2000" kern="100" dirty="0" err="1">
                <a:latin typeface="+mn-ea"/>
                <a:sym typeface="+mn-ea"/>
              </a:rPr>
              <a:t>uRLLC</a:t>
            </a:r>
            <a:r>
              <a:rPr lang="zh-CN" altLang="en-US" sz="2000" kern="100" dirty="0">
                <a:latin typeface="+mn-ea"/>
                <a:sym typeface="+mn-ea"/>
              </a:rPr>
              <a:t>、</a:t>
            </a:r>
            <a:r>
              <a:rPr lang="en-US" altLang="zh-CN" sz="2000" kern="100" dirty="0" err="1">
                <a:latin typeface="+mn-ea"/>
                <a:sym typeface="+mn-ea"/>
              </a:rPr>
              <a:t>mMTC</a:t>
            </a:r>
            <a:r>
              <a:rPr lang="zh-CN" altLang="en-US" sz="2000" kern="100" dirty="0">
                <a:latin typeface="+mn-ea"/>
                <a:sym typeface="+mn-ea"/>
              </a:rPr>
              <a:t>等各种场景的需求，特别是解决后两种场景的一些关键技术问题</a:t>
            </a:r>
            <a:r>
              <a:rPr lang="zh-CN" altLang="en-US" sz="2000" kern="100" dirty="0" smtClean="0">
                <a:latin typeface="+mn-ea"/>
                <a:sym typeface="+mn-ea"/>
              </a:rPr>
              <a:t>。</a:t>
            </a:r>
            <a:endParaRPr lang="zh-CN" altLang="en-US" sz="2000" kern="100" dirty="0" smtClean="0">
              <a:latin typeface="+mn-ea"/>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04800" y="1417955"/>
            <a:ext cx="11155045" cy="4530725"/>
          </a:xfrm>
        </p:spPr>
        <p:txBody>
          <a:bodyPr/>
          <a:p>
            <a:pPr algn="just"/>
            <a:r>
              <a:rPr lang="zh-CN" altLang="en-US">
                <a:solidFill>
                  <a:srgbClr val="0000FF"/>
                </a:solidFill>
                <a:latin typeface="华文中宋" panose="02010600040101010101" charset="-122"/>
                <a:ea typeface="华文中宋" panose="02010600040101010101" charset="-122"/>
                <a:cs typeface="华文中宋" panose="02010600040101010101" charset="-122"/>
                <a:sym typeface="+mn-ea"/>
              </a:rPr>
              <a:t>‌</a:t>
            </a:r>
            <a:r>
              <a:rPr lang="zh-CN" altLang="en-US">
                <a:latin typeface="华文中宋" panose="02010600040101010101" charset="-122"/>
                <a:ea typeface="华文中宋" panose="02010600040101010101" charset="-122"/>
                <a:cs typeface="华文中宋" panose="02010600040101010101" charset="-122"/>
                <a:sym typeface="+mn-ea"/>
              </a:rPr>
              <a:t>在传统网络中，网络设备(如路由器和交换机)同时处理控制平面(决定数据包的转发路径)和数据平面(实际转发数据包</a:t>
            </a:r>
            <a:r>
              <a:rPr lang="en-US" altLang="zh-CN">
                <a:latin typeface="华文中宋" panose="02010600040101010101" charset="-122"/>
                <a:ea typeface="华文中宋" panose="02010600040101010101" charset="-122"/>
                <a:cs typeface="华文中宋" panose="02010600040101010101" charset="-122"/>
                <a:sym typeface="+mn-ea"/>
              </a:rPr>
              <a:t>)</a:t>
            </a:r>
            <a:r>
              <a:rPr lang="zh-CN" altLang="en-US">
                <a:latin typeface="华文中宋" panose="02010600040101010101" charset="-122"/>
                <a:ea typeface="华文中宋" panose="02010600040101010101" charset="-122"/>
                <a:cs typeface="华文中宋" panose="02010600040101010101" charset="-122"/>
                <a:sym typeface="+mn-ea"/>
              </a:rPr>
              <a:t>。SDN 通过将控制平面移到一个集中控制器中，使网络设备只负责数据转发。</a:t>
            </a:r>
            <a:endParaRPr lang="zh-CN" altLang="en-US">
              <a:solidFill>
                <a:srgbClr val="0000FF"/>
              </a:solidFill>
              <a:latin typeface="华文中宋" panose="02010600040101010101" charset="-122"/>
              <a:ea typeface="华文中宋" panose="02010600040101010101" charset="-122"/>
              <a:cs typeface="华文中宋" panose="02010600040101010101" charset="-122"/>
              <a:sym typeface="+mn-ea"/>
            </a:endParaRPr>
          </a:p>
          <a:p>
            <a:pPr algn="just"/>
            <a:endParaRPr lang="zh-CN" altLang="en-US">
              <a:solidFill>
                <a:srgbClr val="0000FF"/>
              </a:solidFill>
              <a:latin typeface="华文中宋" panose="02010600040101010101" charset="-122"/>
              <a:ea typeface="华文中宋" panose="02010600040101010101" charset="-122"/>
              <a:cs typeface="华文中宋" panose="02010600040101010101" charset="-122"/>
              <a:sym typeface="+mn-ea"/>
            </a:endParaRPr>
          </a:p>
          <a:p>
            <a:pPr algn="just"/>
            <a:r>
              <a:rPr lang="zh-CN" altLang="en-US">
                <a:solidFill>
                  <a:srgbClr val="0000FF"/>
                </a:solidFill>
                <a:latin typeface="华文中宋" panose="02010600040101010101" charset="-122"/>
                <a:ea typeface="华文中宋" panose="02010600040101010101" charset="-122"/>
                <a:cs typeface="华文中宋" panose="02010600040101010101" charset="-122"/>
                <a:sym typeface="+mn-ea"/>
              </a:rPr>
              <a:t>SDN</a:t>
            </a:r>
            <a:r>
              <a:rPr lang="zh-CN" altLang="en-US">
                <a:latin typeface="华文中宋" panose="02010600040101010101" charset="-122"/>
                <a:ea typeface="华文中宋" panose="02010600040101010101" charset="-122"/>
                <a:cs typeface="华文中宋" panose="02010600040101010101" charset="-122"/>
                <a:sym typeface="+mn-ea"/>
              </a:rPr>
              <a:t>（Software-Defined Networking，</a:t>
            </a:r>
            <a:r>
              <a:rPr lang="zh-CN" altLang="en-US">
                <a:solidFill>
                  <a:srgbClr val="0000FF"/>
                </a:solidFill>
                <a:latin typeface="华文中宋" panose="02010600040101010101" charset="-122"/>
                <a:ea typeface="华文中宋" panose="02010600040101010101" charset="-122"/>
                <a:cs typeface="华文中宋" panose="02010600040101010101" charset="-122"/>
                <a:sym typeface="+mn-ea"/>
              </a:rPr>
              <a:t>软件定义网络</a:t>
            </a:r>
            <a:r>
              <a:rPr lang="zh-CN" altLang="en-US">
                <a:latin typeface="华文中宋" panose="02010600040101010101" charset="-122"/>
                <a:ea typeface="华文中宋" panose="02010600040101010101" charset="-122"/>
                <a:cs typeface="华文中宋" panose="02010600040101010101" charset="-122"/>
                <a:sym typeface="+mn-ea"/>
              </a:rPr>
              <a:t>）是一种新兴的网络架构模式‌，其核心理念在于将</a:t>
            </a:r>
            <a:r>
              <a:rPr lang="zh-CN" altLang="en-US">
                <a:solidFill>
                  <a:srgbClr val="0000FF"/>
                </a:solidFill>
                <a:latin typeface="华文中宋" panose="02010600040101010101" charset="-122"/>
                <a:ea typeface="华文中宋" panose="02010600040101010101" charset="-122"/>
                <a:cs typeface="华文中宋" panose="02010600040101010101" charset="-122"/>
                <a:sym typeface="+mn-ea"/>
              </a:rPr>
              <a:t>控制平面从网络硬件中分离出来，交由中央控制器软件进行统一管理</a:t>
            </a:r>
            <a:r>
              <a:rPr lang="zh-CN" altLang="en-US">
                <a:latin typeface="华文中宋" panose="02010600040101010101" charset="-122"/>
                <a:ea typeface="华文中宋" panose="02010600040101010101" charset="-122"/>
                <a:cs typeface="华文中宋" panose="02010600040101010101" charset="-122"/>
                <a:sym typeface="+mn-ea"/>
              </a:rPr>
              <a:t>，从而实现更高效的网络控制与管理‌。</a:t>
            </a:r>
            <a:endParaRPr lang="zh-CN" altLang="en-US">
              <a:latin typeface="华文中宋" panose="02010600040101010101" charset="-122"/>
              <a:ea typeface="华文中宋" panose="02010600040101010101" charset="-122"/>
              <a:cs typeface="华文中宋" panose="02010600040101010101" charset="-122"/>
            </a:endParaRPr>
          </a:p>
          <a:p>
            <a:pPr algn="just"/>
            <a:endParaRPr lang="zh-CN" altLang="en-US">
              <a:latin typeface="华文中宋" panose="02010600040101010101" charset="-122"/>
              <a:ea typeface="华文中宋" panose="02010600040101010101" charset="-122"/>
              <a:cs typeface="华文中宋" panose="02010600040101010101" charset="-122"/>
            </a:endParaRPr>
          </a:p>
          <a:p>
            <a:pPr algn="just"/>
            <a:r>
              <a:rPr lang="zh-CN" altLang="en-US">
                <a:latin typeface="华文中宋" panose="02010600040101010101" charset="-122"/>
                <a:ea typeface="华文中宋" panose="02010600040101010101" charset="-122"/>
                <a:cs typeface="华文中宋" panose="02010600040101010101" charset="-122"/>
              </a:rPr>
              <a:t>优势：网络灵活性；集中管理；网络自动化</a:t>
            </a:r>
            <a:endParaRPr lang="zh-CN" altLang="en-US">
              <a:latin typeface="华文中宋" panose="02010600040101010101" charset="-122"/>
              <a:ea typeface="华文中宋" panose="02010600040101010101" charset="-122"/>
              <a:cs typeface="华文中宋" panose="02010600040101010101" charset="-122"/>
            </a:endParaRPr>
          </a:p>
        </p:txBody>
      </p:sp>
      <p:sp>
        <p:nvSpPr>
          <p:cNvPr id="4" name="标题 3"/>
          <p:cNvSpPr>
            <a:spLocks noGrp="1"/>
          </p:cNvSpPr>
          <p:nvPr>
            <p:ph type="title"/>
            <p:custDataLst>
              <p:tags r:id="rId1"/>
            </p:custDataLst>
          </p:nvPr>
        </p:nvSpPr>
        <p:spPr/>
        <p:txBody>
          <a:bodyPr/>
          <a:p>
            <a:r>
              <a:rPr lang="zh-CN" altLang="en-US" sz="3200">
                <a:latin typeface="华文中宋" panose="02010600040101010101" charset="-122"/>
                <a:ea typeface="华文中宋" panose="02010600040101010101" charset="-122"/>
                <a:cs typeface="华文中宋" panose="02010600040101010101" charset="-122"/>
                <a:sym typeface="+mn-ea"/>
              </a:rPr>
              <a:t>SDN</a:t>
            </a:r>
            <a:r>
              <a:rPr lang="en-US" altLang="zh-CN" sz="3200">
                <a:latin typeface="华文中宋" panose="02010600040101010101" charset="-122"/>
                <a:ea typeface="华文中宋" panose="02010600040101010101" charset="-122"/>
                <a:cs typeface="华文中宋" panose="02010600040101010101" charset="-122"/>
                <a:sym typeface="+mn-ea"/>
              </a:rPr>
              <a:t> </a:t>
            </a:r>
            <a:r>
              <a:rPr lang="zh-CN" altLang="en-US" sz="3200">
                <a:latin typeface="华文中宋" panose="02010600040101010101" charset="-122"/>
                <a:ea typeface="华文中宋" panose="02010600040101010101" charset="-122"/>
                <a:cs typeface="华文中宋" panose="02010600040101010101" charset="-122"/>
                <a:sym typeface="+mn-ea"/>
              </a:rPr>
              <a:t>软件定义网络</a:t>
            </a:r>
            <a:endParaRPr lang="zh-CN" altLang="en-US" sz="3200">
              <a:latin typeface="华文中宋" panose="02010600040101010101" charset="-122"/>
              <a:ea typeface="华文中宋" panose="02010600040101010101" charset="-122"/>
              <a:cs typeface="华文中宋" panose="02010600040101010101" charset="-122"/>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81635" y="914400"/>
            <a:ext cx="11209655" cy="4530725"/>
          </a:xfrm>
        </p:spPr>
        <p:txBody>
          <a:bodyPr/>
          <a:p>
            <a:r>
              <a:rPr lang="zh-CN" altLang="en-US">
                <a:latin typeface="华文中宋" panose="02010600040101010101" charset="-122"/>
                <a:ea typeface="华文中宋" panose="02010600040101010101" charset="-122"/>
                <a:cs typeface="华文中宋" panose="02010600040101010101" charset="-122"/>
              </a:rPr>
              <a:t>5G网络逻辑结构彻底改变了。</a:t>
            </a:r>
            <a:endParaRPr lang="zh-CN" altLang="en-US">
              <a:latin typeface="华文中宋" panose="02010600040101010101" charset="-122"/>
              <a:ea typeface="华文中宋" panose="02010600040101010101" charset="-122"/>
              <a:cs typeface="华文中宋" panose="02010600040101010101" charset="-122"/>
            </a:endParaRPr>
          </a:p>
          <a:p>
            <a:r>
              <a:rPr lang="zh-CN" altLang="en-US">
                <a:latin typeface="华文中宋" panose="02010600040101010101" charset="-122"/>
                <a:ea typeface="华文中宋" panose="02010600040101010101" charset="-122"/>
                <a:cs typeface="华文中宋" panose="02010600040101010101" charset="-122"/>
              </a:rPr>
              <a:t>5G核心网，采用的是</a:t>
            </a:r>
            <a:r>
              <a:rPr lang="zh-CN" altLang="en-US">
                <a:solidFill>
                  <a:srgbClr val="FF0000"/>
                </a:solidFill>
                <a:latin typeface="华文中宋" panose="02010600040101010101" charset="-122"/>
                <a:ea typeface="华文中宋" panose="02010600040101010101" charset="-122"/>
                <a:cs typeface="华文中宋" panose="02010600040101010101" charset="-122"/>
              </a:rPr>
              <a:t>SBA架构</a:t>
            </a:r>
            <a:r>
              <a:rPr lang="zh-CN" altLang="en-US">
                <a:latin typeface="华文中宋" panose="02010600040101010101" charset="-122"/>
                <a:ea typeface="华文中宋" panose="02010600040101010101" charset="-122"/>
                <a:cs typeface="华文中宋" panose="02010600040101010101" charset="-122"/>
              </a:rPr>
              <a:t>(</a:t>
            </a:r>
            <a:r>
              <a:rPr lang="zh-CN" altLang="en-US">
                <a:solidFill>
                  <a:srgbClr val="FF0000"/>
                </a:solidFill>
                <a:latin typeface="华文中宋" panose="02010600040101010101" charset="-122"/>
                <a:ea typeface="华文中宋" panose="02010600040101010101" charset="-122"/>
                <a:cs typeface="华文中宋" panose="02010600040101010101" charset="-122"/>
              </a:rPr>
              <a:t>基于服务的架构</a:t>
            </a:r>
            <a:r>
              <a:rPr lang="zh-CN" altLang="en-US">
                <a:latin typeface="华文中宋" panose="02010600040101010101" charset="-122"/>
                <a:ea typeface="华文中宋" panose="02010600040101010101" charset="-122"/>
                <a:cs typeface="华文中宋" panose="02010600040101010101" charset="-122"/>
              </a:rPr>
              <a:t>)</a:t>
            </a:r>
            <a:endParaRPr lang="zh-CN" altLang="en-US">
              <a:latin typeface="华文中宋" panose="02010600040101010101" charset="-122"/>
              <a:ea typeface="华文中宋" panose="02010600040101010101" charset="-122"/>
              <a:cs typeface="华文中宋" panose="02010600040101010101" charset="-122"/>
            </a:endParaRPr>
          </a:p>
          <a:p>
            <a:endParaRPr lang="zh-CN" altLang="en-US">
              <a:latin typeface="华文中宋" panose="02010600040101010101" charset="-122"/>
              <a:ea typeface="华文中宋" panose="02010600040101010101" charset="-122"/>
              <a:cs typeface="华文中宋" panose="02010600040101010101" charset="-122"/>
            </a:endParaRPr>
          </a:p>
          <a:p>
            <a:r>
              <a:rPr lang="zh-CN" altLang="en-US">
                <a:latin typeface="华文中宋" panose="02010600040101010101" charset="-122"/>
                <a:ea typeface="华文中宋" panose="02010600040101010101" charset="-122"/>
                <a:cs typeface="华文中宋" panose="02010600040101010101" charset="-122"/>
              </a:rPr>
              <a:t>SBA架构，基于云原生构架设计，借鉴了I</a:t>
            </a:r>
            <a:r>
              <a:rPr lang="en-US" altLang="zh-CN">
                <a:latin typeface="华文中宋" panose="02010600040101010101" charset="-122"/>
                <a:ea typeface="华文中宋" panose="02010600040101010101" charset="-122"/>
                <a:cs typeface="华文中宋" panose="02010600040101010101" charset="-122"/>
              </a:rPr>
              <a:t>T</a:t>
            </a:r>
            <a:r>
              <a:rPr lang="zh-CN" altLang="en-US">
                <a:latin typeface="华文中宋" panose="02010600040101010101" charset="-122"/>
                <a:ea typeface="华文中宋" panose="02010600040101010101" charset="-122"/>
                <a:cs typeface="华文中宋" panose="02010600040101010101" charset="-122"/>
              </a:rPr>
              <a:t>领域的“微服务"理念。</a:t>
            </a:r>
            <a:r>
              <a:rPr lang="zh-CN" altLang="en-US">
                <a:solidFill>
                  <a:srgbClr val="FF0000"/>
                </a:solidFill>
                <a:latin typeface="华文中宋" panose="02010600040101010101" charset="-122"/>
                <a:ea typeface="华文中宋" panose="02010600040101010101" charset="-122"/>
                <a:cs typeface="华文中宋" panose="02010600040101010101" charset="-122"/>
              </a:rPr>
              <a:t>把原来具有多个功能的整体，分拆为多个具有独自功能的个体</a:t>
            </a:r>
            <a:r>
              <a:rPr lang="zh-CN" altLang="en-US">
                <a:latin typeface="华文中宋" panose="02010600040101010101" charset="-122"/>
                <a:ea typeface="华文中宋" panose="02010600040101010101" charset="-122"/>
                <a:cs typeface="华文中宋" panose="02010600040101010101" charset="-122"/>
              </a:rPr>
              <a:t>，每个个体，实现自己的微服务。</a:t>
            </a:r>
            <a:endParaRPr lang="zh-CN" altLang="en-US">
              <a:latin typeface="华文中宋" panose="02010600040101010101" charset="-122"/>
              <a:ea typeface="华文中宋" panose="02010600040101010101" charset="-122"/>
              <a:cs typeface="华文中宋" panose="02010600040101010101" charset="-122"/>
            </a:endParaRPr>
          </a:p>
          <a:p>
            <a:endParaRPr lang="zh-CN" altLang="en-US">
              <a:latin typeface="华文中宋" panose="02010600040101010101" charset="-122"/>
              <a:ea typeface="华文中宋" panose="02010600040101010101" charset="-122"/>
              <a:cs typeface="华文中宋" panose="02010600040101010101" charset="-122"/>
            </a:endParaRPr>
          </a:p>
          <a:p>
            <a:r>
              <a:rPr lang="zh-CN" altLang="en-US">
                <a:latin typeface="华文中宋" panose="02010600040101010101" charset="-122"/>
                <a:ea typeface="华文中宋" panose="02010600040101010101" charset="-122"/>
                <a:cs typeface="华文中宋" panose="02010600040101010101" charset="-122"/>
              </a:rPr>
              <a:t>单体式架构(Monolithic)→微服务架构(Microservices)</a:t>
            </a:r>
            <a:endParaRPr lang="zh-CN" altLang="en-US">
              <a:latin typeface="华文中宋" panose="02010600040101010101" charset="-122"/>
              <a:ea typeface="华文中宋" panose="02010600040101010101" charset="-122"/>
              <a:cs typeface="华文中宋" panose="02010600040101010101" charset="-122"/>
            </a:endParaRPr>
          </a:p>
          <a:p>
            <a:r>
              <a:rPr lang="zh-CN" altLang="en-US">
                <a:latin typeface="华文中宋" panose="02010600040101010101" charset="-122"/>
                <a:ea typeface="华文中宋" panose="02010600040101010101" charset="-122"/>
                <a:cs typeface="华文中宋" panose="02010600040101010101" charset="-122"/>
              </a:rPr>
              <a:t>这样的变化，会有一个明显的外部表现，就是</a:t>
            </a:r>
            <a:r>
              <a:rPr lang="zh-CN" altLang="en-US">
                <a:solidFill>
                  <a:srgbClr val="FF0000"/>
                </a:solidFill>
                <a:latin typeface="华文中宋" panose="02010600040101010101" charset="-122"/>
                <a:ea typeface="华文中宋" panose="02010600040101010101" charset="-122"/>
                <a:cs typeface="华文中宋" panose="02010600040101010101" charset="-122"/>
              </a:rPr>
              <a:t>网元大量增加</a:t>
            </a:r>
            <a:r>
              <a:rPr lang="zh-CN" altLang="en-US">
                <a:latin typeface="华文中宋" panose="02010600040101010101" charset="-122"/>
                <a:ea typeface="华文中宋" panose="02010600040101010101" charset="-122"/>
                <a:cs typeface="华文中宋" panose="02010600040101010101" charset="-122"/>
              </a:rPr>
              <a:t>了。</a:t>
            </a:r>
            <a:endParaRPr lang="zh-CN" altLang="en-US">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457200" y="685800"/>
            <a:ext cx="5866765" cy="706755"/>
          </a:xfrm>
          <a:prstGeom prst="rect">
            <a:avLst/>
          </a:prstGeom>
          <a:noFill/>
        </p:spPr>
        <p:txBody>
          <a:bodyPr wrap="square" rtlCol="0">
            <a:spAutoFit/>
          </a:bodyPr>
          <a:p>
            <a:r>
              <a:rPr lang="en-US" altLang="zh-CN" sz="4000"/>
              <a:t>4G</a:t>
            </a:r>
            <a:r>
              <a:rPr lang="zh-CN" altLang="en-US" sz="4000"/>
              <a:t>核心网网络结构</a:t>
            </a:r>
            <a:endParaRPr lang="zh-CN" altLang="en-US" sz="4000"/>
          </a:p>
        </p:txBody>
      </p:sp>
      <p:pic>
        <p:nvPicPr>
          <p:cNvPr id="6" name="图片 5"/>
          <p:cNvPicPr>
            <a:picLocks noChangeAspect="1"/>
          </p:cNvPicPr>
          <p:nvPr>
            <p:custDataLst>
              <p:tags r:id="rId1"/>
            </p:custDataLst>
          </p:nvPr>
        </p:nvPicPr>
        <p:blipFill>
          <a:blip r:embed="rId2"/>
          <a:srcRect t="-2392" r="17414" b="6717"/>
          <a:stretch>
            <a:fillRect/>
          </a:stretch>
        </p:blipFill>
        <p:spPr>
          <a:xfrm>
            <a:off x="5562600" y="304800"/>
            <a:ext cx="4267200" cy="60960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154" name="Picture 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457200" y="64770"/>
            <a:ext cx="11016615" cy="6466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33400" y="1295400"/>
            <a:ext cx="10972800" cy="4530725"/>
          </a:xfrm>
        </p:spPr>
        <p:txBody>
          <a:bodyPr/>
          <a:p>
            <a:pPr>
              <a:lnSpc>
                <a:spcPct val="130000"/>
              </a:lnSpc>
            </a:pPr>
            <a:r>
              <a:rPr lang="zh-CN" altLang="en-US" b="1">
                <a:solidFill>
                  <a:srgbClr val="0000FF"/>
                </a:solidFill>
              </a:rPr>
              <a:t>UE:(用户设备)</a:t>
            </a:r>
            <a:r>
              <a:rPr lang="zh-CN" altLang="en-US" b="1"/>
              <a:t>包括手机、电脑在内的各种上网或语音终端</a:t>
            </a:r>
            <a:endParaRPr lang="zh-CN" altLang="en-US" b="1"/>
          </a:p>
          <a:p>
            <a:pPr>
              <a:lnSpc>
                <a:spcPct val="130000"/>
              </a:lnSpc>
            </a:pPr>
            <a:r>
              <a:rPr lang="zh-CN" altLang="en-US" b="1">
                <a:solidFill>
                  <a:srgbClr val="0000FF"/>
                </a:solidFill>
              </a:rPr>
              <a:t>AN:(AccessNetwork 接入网)</a:t>
            </a:r>
            <a:r>
              <a:rPr lang="zh-CN" altLang="en-US" b="1"/>
              <a:t>指由业务节点接口到用户网络接口间的传送网络</a:t>
            </a:r>
            <a:endParaRPr lang="zh-CN" altLang="en-US" b="1"/>
          </a:p>
          <a:p>
            <a:pPr>
              <a:lnSpc>
                <a:spcPct val="130000"/>
              </a:lnSpc>
            </a:pPr>
            <a:r>
              <a:rPr lang="zh-CN" altLang="en-US" b="1">
                <a:solidFill>
                  <a:srgbClr val="0000FF"/>
                </a:solidFill>
              </a:rPr>
              <a:t>AF</a:t>
            </a:r>
            <a:r>
              <a:rPr lang="zh-CN" altLang="en-US" b="1"/>
              <a:t>:(Application Function </a:t>
            </a:r>
            <a:r>
              <a:rPr lang="zh-CN" altLang="en-US" b="1">
                <a:solidFill>
                  <a:srgbClr val="0000FF"/>
                </a:solidFill>
              </a:rPr>
              <a:t>应用功能</a:t>
            </a:r>
            <a:r>
              <a:rPr lang="zh-CN" altLang="en-US" b="1"/>
              <a:t>)指应用层的各种服务</a:t>
            </a:r>
            <a:endParaRPr lang="zh-CN" altLang="en-US" b="1"/>
          </a:p>
          <a:p>
            <a:pPr>
              <a:lnSpc>
                <a:spcPct val="130000"/>
              </a:lnSpc>
            </a:pPr>
            <a:r>
              <a:rPr lang="zh-CN" altLang="en-US" b="1">
                <a:solidFill>
                  <a:srgbClr val="0000FF"/>
                </a:solidFill>
              </a:rPr>
              <a:t>DN</a:t>
            </a:r>
            <a:r>
              <a:rPr lang="zh-CN" altLang="en-US" b="1"/>
              <a:t>:(Data Network </a:t>
            </a:r>
            <a:r>
              <a:rPr lang="zh-CN" altLang="en-US" b="1">
                <a:solidFill>
                  <a:srgbClr val="0000FF"/>
                </a:solidFill>
              </a:rPr>
              <a:t>数据网络</a:t>
            </a:r>
            <a:r>
              <a:rPr lang="zh-CN" altLang="en-US" b="1"/>
              <a:t>)如运营商业务，互联网或者第三方业务等</a:t>
            </a:r>
            <a:endParaRPr lang="zh-CN" altLang="en-US" b="1"/>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0"/>
            <a:ext cx="10972800" cy="808038"/>
          </a:xfrm>
        </p:spPr>
        <p:txBody>
          <a:bodyPr/>
          <a:p>
            <a:r>
              <a:rPr lang="zh-CN" altLang="en-US" sz="3200">
                <a:effectLst>
                  <a:outerShdw blurRad="38100" dist="38100" dir="2700000" algn="tl">
                    <a:srgbClr val="000000">
                      <a:alpha val="43137"/>
                    </a:srgbClr>
                  </a:outerShdw>
                </a:effectLst>
              </a:rPr>
              <a:t>各网元功能</a:t>
            </a:r>
            <a:endParaRPr lang="zh-CN" altLang="en-US" sz="3200">
              <a:effectLst>
                <a:outerShdw blurRad="38100" dist="38100" dir="2700000" algn="tl">
                  <a:srgbClr val="000000">
                    <a:alpha val="43137"/>
                  </a:srgbClr>
                </a:outerShdw>
              </a:effectLst>
            </a:endParaRPr>
          </a:p>
        </p:txBody>
      </p:sp>
      <p:graphicFrame>
        <p:nvGraphicFramePr>
          <p:cNvPr id="22" name="内容占位符 21"/>
          <p:cNvGraphicFramePr>
            <a:graphicFrameLocks noGrp="1"/>
          </p:cNvGraphicFramePr>
          <p:nvPr>
            <p:ph idx="1"/>
            <p:custDataLst>
              <p:tags r:id="rId1"/>
            </p:custDataLst>
          </p:nvPr>
        </p:nvGraphicFramePr>
        <p:xfrm>
          <a:off x="416560" y="609600"/>
          <a:ext cx="11701780" cy="6044565"/>
        </p:xfrm>
        <a:graphic>
          <a:graphicData uri="http://schemas.openxmlformats.org/drawingml/2006/table">
            <a:tbl>
              <a:tblPr firstRow="1" bandRow="1">
                <a:tableStyleId>{69CF1AB2-1976-4502-BF36-3FF5EA218861}</a:tableStyleId>
              </a:tblPr>
              <a:tblGrid>
                <a:gridCol w="1207770"/>
                <a:gridCol w="7772400"/>
                <a:gridCol w="2721610"/>
              </a:tblGrid>
              <a:tr h="701040">
                <a:tc>
                  <a:txBody>
                    <a:bodyPr/>
                    <a:p>
                      <a:pPr algn="ctr"/>
                      <a:r>
                        <a:rPr lang="en-US" altLang="zh-CN" sz="2000" b="1" dirty="0" smtClean="0"/>
                        <a:t>5G </a:t>
                      </a:r>
                      <a:r>
                        <a:rPr lang="zh-CN" altLang="en-US" sz="2000" b="1" dirty="0" smtClean="0"/>
                        <a:t>网元名称</a:t>
                      </a:r>
                      <a:endParaRPr lang="zh-CN" altLang="en-US" sz="2000" b="1" dirty="0" smtClean="0"/>
                    </a:p>
                  </a:txBody>
                  <a:tcPr/>
                </a:tc>
                <a:tc>
                  <a:txBody>
                    <a:bodyPr/>
                    <a:p>
                      <a:pPr algn="ctr"/>
                      <a:r>
                        <a:rPr lang="zh-CN" altLang="en-US" sz="2000" b="1" dirty="0" smtClean="0"/>
                        <a:t>功能简介</a:t>
                      </a:r>
                      <a:endParaRPr lang="zh-CN" altLang="en-US" sz="2000" b="1" dirty="0" smtClean="0"/>
                    </a:p>
                  </a:txBody>
                  <a:tcPr/>
                </a:tc>
                <a:tc>
                  <a:txBody>
                    <a:bodyPr/>
                    <a:p>
                      <a:pPr algn="ctr"/>
                      <a:r>
                        <a:rPr lang="en-US" altLang="zh-CN" sz="2000" b="1" dirty="0" smtClean="0"/>
                        <a:t>4G</a:t>
                      </a:r>
                      <a:r>
                        <a:rPr lang="zh-CN" altLang="en-US" sz="2000" b="1" dirty="0" smtClean="0"/>
                        <a:t>中类似的网元</a:t>
                      </a:r>
                      <a:endParaRPr lang="zh-CN" altLang="en-US" sz="2000" b="1" dirty="0" smtClean="0"/>
                    </a:p>
                  </a:txBody>
                  <a:tcPr/>
                </a:tc>
              </a:tr>
              <a:tr h="803910">
                <a:tc>
                  <a:txBody>
                    <a:bodyPr/>
                    <a:p>
                      <a:r>
                        <a:rPr lang="en-US" altLang="zh-CN" sz="2000" b="1" dirty="0" smtClean="0"/>
                        <a:t>AMF</a:t>
                      </a:r>
                      <a:endParaRPr lang="en-US" altLang="zh-CN" sz="2000" b="1" dirty="0" smtClean="0"/>
                    </a:p>
                  </a:txBody>
                  <a:tcPr/>
                </a:tc>
                <a:tc>
                  <a:txBody>
                    <a:bodyPr/>
                    <a:p>
                      <a:r>
                        <a:rPr lang="zh-CN" altLang="en-US" sz="2000" b="1" dirty="0" smtClean="0"/>
                        <a:t>接入管理功能，注册管理</a:t>
                      </a:r>
                      <a:r>
                        <a:rPr lang="en-US" altLang="zh-CN" sz="2000" b="1" dirty="0" smtClean="0"/>
                        <a:t>/ </a:t>
                      </a:r>
                      <a:r>
                        <a:rPr lang="zh-CN" altLang="en-US" sz="2000" b="1" dirty="0" smtClean="0"/>
                        <a:t>连接管理</a:t>
                      </a:r>
                      <a:r>
                        <a:rPr lang="en-US" altLang="zh-CN" sz="2000" b="1" dirty="0" smtClean="0"/>
                        <a:t>/ </a:t>
                      </a:r>
                      <a:r>
                        <a:rPr lang="zh-CN" altLang="en-US" sz="2000" b="1" dirty="0" smtClean="0"/>
                        <a:t>可达性管理</a:t>
                      </a:r>
                      <a:r>
                        <a:rPr lang="en-US" altLang="zh-CN" sz="2000" b="1" dirty="0" smtClean="0"/>
                        <a:t>/ </a:t>
                      </a:r>
                      <a:r>
                        <a:rPr lang="zh-CN" altLang="en-US" sz="2000" b="1" dirty="0" smtClean="0"/>
                        <a:t>移动管理</a:t>
                      </a:r>
                      <a:r>
                        <a:rPr lang="en-US" altLang="zh-CN" sz="2000" b="1" dirty="0" smtClean="0"/>
                        <a:t>/ </a:t>
                      </a:r>
                      <a:r>
                        <a:rPr lang="zh-CN" altLang="en-US" sz="2000" b="1" dirty="0" smtClean="0"/>
                        <a:t>访问身份验证</a:t>
                      </a:r>
                      <a:r>
                        <a:rPr lang="en-US" altLang="zh-CN" sz="2000" b="1" dirty="0" smtClean="0"/>
                        <a:t>,</a:t>
                      </a:r>
                      <a:r>
                        <a:rPr lang="zh-CN" altLang="en-US" sz="2000" b="1" dirty="0" smtClean="0"/>
                        <a:t>授权，短消息等。终端和无线的核心网控制面接入点</a:t>
                      </a:r>
                      <a:endParaRPr lang="zh-CN" altLang="en-US" sz="2000" b="1" dirty="0" smtClean="0"/>
                    </a:p>
                  </a:txBody>
                  <a:tcPr/>
                </a:tc>
                <a:tc>
                  <a:txBody>
                    <a:bodyPr/>
                    <a:p>
                      <a:r>
                        <a:rPr lang="en-US" altLang="zh-CN" sz="2000" b="1" dirty="0" smtClean="0"/>
                        <a:t>MME</a:t>
                      </a:r>
                      <a:r>
                        <a:rPr lang="zh-CN" altLang="en-US" sz="2000" b="1" dirty="0" smtClean="0"/>
                        <a:t>中的接入管理功能</a:t>
                      </a:r>
                      <a:endParaRPr lang="zh-CN" altLang="en-US" sz="2000" b="1" dirty="0" smtClean="0"/>
                    </a:p>
                  </a:txBody>
                  <a:tcPr/>
                </a:tc>
              </a:tr>
              <a:tr h="701040">
                <a:tc>
                  <a:txBody>
                    <a:bodyPr/>
                    <a:p>
                      <a:r>
                        <a:rPr lang="en-US" altLang="zh-CN" sz="2000" b="1" dirty="0" smtClean="0"/>
                        <a:t>AUSF</a:t>
                      </a:r>
                      <a:endParaRPr lang="en-US" altLang="zh-CN" sz="2000" b="1" dirty="0" smtClean="0"/>
                    </a:p>
                  </a:txBody>
                  <a:tcPr/>
                </a:tc>
                <a:tc>
                  <a:txBody>
                    <a:bodyPr/>
                    <a:p>
                      <a:r>
                        <a:rPr lang="zh-CN" altLang="en-US" sz="2000" b="1" dirty="0" smtClean="0"/>
                        <a:t>认证服务器功能，实现</a:t>
                      </a:r>
                      <a:r>
                        <a:rPr lang="en-US" altLang="zh-CN" sz="2000" b="1" dirty="0" smtClean="0"/>
                        <a:t>3GPP</a:t>
                      </a:r>
                      <a:r>
                        <a:rPr lang="zh-CN" altLang="en-US" sz="2000" b="1" dirty="0" smtClean="0"/>
                        <a:t>和非</a:t>
                      </a:r>
                      <a:r>
                        <a:rPr lang="en-US" altLang="zh-CN" sz="2000" b="1" dirty="0" smtClean="0"/>
                        <a:t>3GPP</a:t>
                      </a:r>
                      <a:r>
                        <a:rPr lang="zh-CN" altLang="en-US" sz="2000" b="1" dirty="0" smtClean="0"/>
                        <a:t>的接入认证</a:t>
                      </a:r>
                      <a:endParaRPr lang="zh-CN" altLang="en-US" sz="2000" b="1" dirty="0" smtClean="0"/>
                    </a:p>
                  </a:txBody>
                  <a:tcPr/>
                </a:tc>
                <a:tc>
                  <a:txBody>
                    <a:bodyPr/>
                    <a:p>
                      <a:r>
                        <a:rPr lang="en-US" altLang="zh-CN" sz="2000" b="1" dirty="0" smtClean="0"/>
                        <a:t>MME</a:t>
                      </a:r>
                      <a:r>
                        <a:rPr lang="zh-CN" altLang="en-US" sz="2000" b="1" dirty="0" smtClean="0"/>
                        <a:t>中鉴权部分</a:t>
                      </a:r>
                      <a:r>
                        <a:rPr lang="en-US" altLang="zh-CN" sz="2000" b="1" dirty="0" smtClean="0"/>
                        <a:t>+EPC AAA</a:t>
                      </a:r>
                      <a:endParaRPr lang="en-US" altLang="zh-CN" sz="2000" b="1" dirty="0" smtClean="0"/>
                    </a:p>
                  </a:txBody>
                  <a:tcPr/>
                </a:tc>
              </a:tr>
              <a:tr h="701040">
                <a:tc>
                  <a:txBody>
                    <a:bodyPr/>
                    <a:p>
                      <a:r>
                        <a:rPr lang="en-US" altLang="zh-CN" sz="2000" b="1" dirty="0" smtClean="0"/>
                        <a:t>UDM</a:t>
                      </a:r>
                      <a:endParaRPr lang="en-US" altLang="zh-CN" sz="2000" b="1" dirty="0" smtClean="0"/>
                    </a:p>
                  </a:txBody>
                  <a:tcPr/>
                </a:tc>
                <a:tc>
                  <a:txBody>
                    <a:bodyPr/>
                    <a:p>
                      <a:r>
                        <a:rPr lang="en-US" altLang="zh-CN" sz="2000" b="1" dirty="0" smtClean="0"/>
                        <a:t> </a:t>
                      </a:r>
                      <a:r>
                        <a:rPr lang="zh-CN" altLang="en-US" sz="2000" b="1" dirty="0" smtClean="0"/>
                        <a:t>统一数据管理功能，</a:t>
                      </a:r>
                      <a:r>
                        <a:rPr lang="en-US" altLang="zh-CN" sz="2000" b="1" dirty="0" smtClean="0"/>
                        <a:t>3GPP AKA</a:t>
                      </a:r>
                      <a:r>
                        <a:rPr lang="zh-CN" altLang="en-US" sz="2000" b="1" dirty="0" smtClean="0"/>
                        <a:t>认证</a:t>
                      </a:r>
                      <a:r>
                        <a:rPr lang="en-US" altLang="zh-CN" sz="2000" b="1" dirty="0" smtClean="0"/>
                        <a:t>/ </a:t>
                      </a:r>
                      <a:r>
                        <a:rPr lang="zh-CN" altLang="en-US" sz="2000" b="1" dirty="0" smtClean="0"/>
                        <a:t>用户识别</a:t>
                      </a:r>
                      <a:r>
                        <a:rPr lang="en-US" altLang="zh-CN" sz="2000" b="1" dirty="0" smtClean="0"/>
                        <a:t>/ </a:t>
                      </a:r>
                      <a:r>
                        <a:rPr lang="zh-CN" altLang="en-US" sz="2000" b="1" dirty="0" smtClean="0"/>
                        <a:t>访问授权</a:t>
                      </a:r>
                      <a:r>
                        <a:rPr lang="en-US" altLang="zh-CN" sz="2000" b="1" dirty="0" smtClean="0"/>
                        <a:t>/ </a:t>
                      </a:r>
                      <a:r>
                        <a:rPr lang="zh-CN" altLang="en-US" sz="2000" b="1" dirty="0" smtClean="0"/>
                        <a:t>注册</a:t>
                      </a:r>
                      <a:r>
                        <a:rPr lang="en-US" altLang="zh-CN" sz="2000" b="1" dirty="0" smtClean="0"/>
                        <a:t>/</a:t>
                      </a:r>
                      <a:r>
                        <a:rPr lang="zh-CN" altLang="en-US" sz="2000" b="1" dirty="0" smtClean="0"/>
                        <a:t>移动</a:t>
                      </a:r>
                      <a:r>
                        <a:rPr lang="en-US" altLang="zh-CN" sz="2000" b="1" dirty="0" smtClean="0"/>
                        <a:t>/</a:t>
                      </a:r>
                      <a:r>
                        <a:rPr lang="zh-CN" altLang="en-US" sz="2000" b="1" dirty="0" smtClean="0"/>
                        <a:t>订阅</a:t>
                      </a:r>
                      <a:r>
                        <a:rPr lang="en-US" altLang="zh-CN" sz="2000" b="1" dirty="0" smtClean="0"/>
                        <a:t>/</a:t>
                      </a:r>
                      <a:r>
                        <a:rPr lang="zh-CN" altLang="en-US" sz="2000" b="1" dirty="0" smtClean="0"/>
                        <a:t>短信管理等</a:t>
                      </a:r>
                      <a:endParaRPr lang="zh-CN" altLang="en-US" sz="2000" b="1" dirty="0" smtClean="0"/>
                    </a:p>
                  </a:txBody>
                  <a:tcPr/>
                </a:tc>
                <a:tc>
                  <a:txBody>
                    <a:bodyPr/>
                    <a:p>
                      <a:r>
                        <a:rPr lang="en-US" altLang="zh-CN" sz="2000" b="1" dirty="0" smtClean="0"/>
                        <a:t>HSS+SPR</a:t>
                      </a:r>
                      <a:endParaRPr lang="en-US" altLang="zh-CN" sz="2000" b="1" dirty="0" smtClean="0"/>
                    </a:p>
                  </a:txBody>
                  <a:tcPr/>
                </a:tc>
              </a:tr>
              <a:tr h="427355">
                <a:tc>
                  <a:txBody>
                    <a:bodyPr/>
                    <a:p>
                      <a:r>
                        <a:rPr lang="en-US" altLang="zh-CN" sz="2000" b="1" dirty="0" smtClean="0"/>
                        <a:t>PCF</a:t>
                      </a:r>
                      <a:endParaRPr lang="en-US" altLang="zh-CN" sz="2000" b="1" dirty="0" smtClean="0"/>
                    </a:p>
                  </a:txBody>
                  <a:tcPr/>
                </a:tc>
                <a:tc>
                  <a:txBody>
                    <a:bodyPr/>
                    <a:p>
                      <a:r>
                        <a:rPr lang="zh-CN" altLang="en-US" sz="2000" b="1" dirty="0" smtClean="0"/>
                        <a:t>策略控制功能，统一的政策框架，提供控制平面功能的策略规则</a:t>
                      </a:r>
                      <a:endParaRPr lang="zh-CN" altLang="en-US" sz="2000" b="1" dirty="0" smtClean="0"/>
                    </a:p>
                  </a:txBody>
                  <a:tcPr/>
                </a:tc>
                <a:tc>
                  <a:txBody>
                    <a:bodyPr/>
                    <a:p>
                      <a:r>
                        <a:rPr lang="en-US" altLang="zh-CN" sz="2000" b="1" dirty="0" smtClean="0"/>
                        <a:t>PCRF</a:t>
                      </a:r>
                      <a:endParaRPr lang="en-US" altLang="zh-CN" sz="2000" b="1" dirty="0" smtClean="0"/>
                    </a:p>
                  </a:txBody>
                  <a:tcPr/>
                </a:tc>
              </a:tr>
              <a:tr h="1005840">
                <a:tc>
                  <a:txBody>
                    <a:bodyPr/>
                    <a:p>
                      <a:r>
                        <a:rPr lang="en-US" altLang="zh-CN" sz="2000" b="1" dirty="0" smtClean="0"/>
                        <a:t>SMF</a:t>
                      </a:r>
                      <a:endParaRPr lang="en-US" altLang="zh-CN" sz="2000" b="1" dirty="0" smtClean="0"/>
                    </a:p>
                  </a:txBody>
                  <a:tcPr/>
                </a:tc>
                <a:tc>
                  <a:txBody>
                    <a:bodyPr/>
                    <a:p>
                      <a:r>
                        <a:rPr lang="zh-CN" altLang="en-US" sz="2000" b="1" dirty="0" smtClean="0"/>
                        <a:t>会话管理功能，隧道维护，</a:t>
                      </a:r>
                      <a:r>
                        <a:rPr lang="en-US" altLang="zh-CN" sz="2000" b="1" dirty="0" smtClean="0"/>
                        <a:t>IP</a:t>
                      </a:r>
                      <a:r>
                        <a:rPr lang="zh-CN" altLang="en-US" sz="2000" b="1" dirty="0" smtClean="0"/>
                        <a:t>地址分配和管理，</a:t>
                      </a:r>
                      <a:r>
                        <a:rPr lang="en-US" altLang="zh-CN" sz="2000" b="1" dirty="0" smtClean="0"/>
                        <a:t>UP</a:t>
                      </a:r>
                      <a:r>
                        <a:rPr lang="zh-CN" altLang="en-US" sz="2000" b="1" dirty="0" smtClean="0"/>
                        <a:t>功能选择，策略实施和</a:t>
                      </a:r>
                      <a:r>
                        <a:rPr lang="en-US" altLang="zh-CN" sz="2000" b="1" dirty="0" err="1" smtClean="0"/>
                        <a:t>QoS</a:t>
                      </a:r>
                      <a:r>
                        <a:rPr lang="zh-CN" altLang="en-US" sz="2000" b="1" dirty="0" smtClean="0"/>
                        <a:t>中的控制部分，计费数据采集，漫游功能等</a:t>
                      </a:r>
                      <a:endParaRPr lang="zh-CN" altLang="en-US" sz="2000" b="1" dirty="0" smtClean="0"/>
                    </a:p>
                  </a:txBody>
                  <a:tcPr/>
                </a:tc>
                <a:tc>
                  <a:txBody>
                    <a:bodyPr/>
                    <a:p>
                      <a:r>
                        <a:rPr lang="en-US" altLang="zh-CN" sz="2000" b="1" kern="1200" dirty="0" smtClean="0"/>
                        <a:t>MME+SGW+PGW</a:t>
                      </a:r>
                      <a:r>
                        <a:rPr lang="zh-CN" altLang="zh-CN" sz="2000" b="1" kern="1200" dirty="0" smtClean="0"/>
                        <a:t>中会话管理</a:t>
                      </a:r>
                      <a:r>
                        <a:rPr lang="zh-CN" altLang="en-US" sz="2000" b="1" kern="1200" dirty="0" smtClean="0"/>
                        <a:t>等</a:t>
                      </a:r>
                      <a:r>
                        <a:rPr lang="zh-CN" altLang="zh-CN" sz="2000" b="1" kern="1200" dirty="0" smtClean="0"/>
                        <a:t>控制面功能</a:t>
                      </a:r>
                      <a:endParaRPr lang="zh-CN" altLang="zh-CN" sz="2000" b="1" kern="1200" dirty="0" smtClean="0"/>
                    </a:p>
                  </a:txBody>
                  <a:tcPr/>
                </a:tc>
              </a:tr>
              <a:tr h="396240">
                <a:tc>
                  <a:txBody>
                    <a:bodyPr/>
                    <a:p>
                      <a:r>
                        <a:rPr lang="en-US" altLang="zh-CN" sz="2000" b="1" dirty="0" smtClean="0"/>
                        <a:t>UPF</a:t>
                      </a:r>
                      <a:endParaRPr lang="en-US" altLang="zh-CN" sz="2000" b="1" dirty="0" smtClean="0"/>
                    </a:p>
                  </a:txBody>
                  <a:tcPr/>
                </a:tc>
                <a:tc>
                  <a:txBody>
                    <a:bodyPr/>
                    <a:p>
                      <a:r>
                        <a:rPr lang="zh-CN" altLang="en-US" sz="2000" b="1" dirty="0" smtClean="0"/>
                        <a:t>用户面功能，分组路由转发，策略实施，流量报告，</a:t>
                      </a:r>
                      <a:r>
                        <a:rPr lang="en-US" altLang="zh-CN" sz="2000" b="1" dirty="0" err="1" smtClean="0"/>
                        <a:t>QoS</a:t>
                      </a:r>
                      <a:r>
                        <a:rPr lang="zh-CN" altLang="en-US" sz="2000" b="1" dirty="0" smtClean="0"/>
                        <a:t>处理</a:t>
                      </a:r>
                      <a:endParaRPr lang="zh-CN" altLang="en-US" sz="2000" b="1" dirty="0" smtClean="0"/>
                    </a:p>
                  </a:txBody>
                  <a:tcPr/>
                </a:tc>
                <a:tc>
                  <a:txBody>
                    <a:bodyPr/>
                    <a:p>
                      <a:r>
                        <a:rPr lang="en-US" altLang="zh-CN" sz="2000" b="1" kern="1200" dirty="0" smtClean="0"/>
                        <a:t>SGW-U+PGW-U</a:t>
                      </a:r>
                      <a:endParaRPr lang="en-US" altLang="zh-CN" sz="2000" b="1" kern="1200" dirty="0" smtClean="0"/>
                    </a:p>
                  </a:txBody>
                  <a:tcPr/>
                </a:tc>
              </a:tr>
              <a:tr h="466090">
                <a:tc>
                  <a:txBody>
                    <a:bodyPr/>
                    <a:p>
                      <a:r>
                        <a:rPr lang="en-US" altLang="zh-CN" sz="2000" b="1" dirty="0" smtClean="0"/>
                        <a:t>NRF</a:t>
                      </a:r>
                      <a:endParaRPr lang="en-US" altLang="zh-CN" sz="2000" b="1" dirty="0" smtClean="0"/>
                    </a:p>
                  </a:txBody>
                  <a:tcPr/>
                </a:tc>
                <a:tc>
                  <a:txBody>
                    <a:bodyPr/>
                    <a:p>
                      <a:r>
                        <a:rPr lang="en-US" altLang="zh-CN" sz="2000" b="1" dirty="0" smtClean="0"/>
                        <a:t>NF</a:t>
                      </a:r>
                      <a:r>
                        <a:rPr lang="zh-CN" altLang="en-US" sz="2000" b="1" dirty="0" smtClean="0"/>
                        <a:t>库功能，服务发现，维护可用的</a:t>
                      </a:r>
                      <a:r>
                        <a:rPr lang="en-US" altLang="zh-CN" sz="2000" b="1" dirty="0" smtClean="0"/>
                        <a:t>NF</a:t>
                      </a:r>
                      <a:r>
                        <a:rPr lang="zh-CN" altLang="en-US" sz="2000" b="1" dirty="0" smtClean="0"/>
                        <a:t>实例的信息以及支持的服务</a:t>
                      </a:r>
                      <a:endParaRPr lang="zh-CN" altLang="en-US" sz="2000" b="1" dirty="0" smtClean="0"/>
                    </a:p>
                  </a:txBody>
                  <a:tcPr/>
                </a:tc>
                <a:tc>
                  <a:txBody>
                    <a:bodyPr/>
                    <a:p>
                      <a:r>
                        <a:rPr lang="zh-CN" altLang="en-US" sz="2000" b="1" dirty="0" smtClean="0"/>
                        <a:t>无</a:t>
                      </a:r>
                      <a:endParaRPr lang="zh-CN" altLang="en-US" sz="2000" b="1" dirty="0" smtClean="0"/>
                    </a:p>
                  </a:txBody>
                  <a:tcPr/>
                </a:tc>
              </a:tr>
              <a:tr h="445770">
                <a:tc>
                  <a:txBody>
                    <a:bodyPr/>
                    <a:p>
                      <a:r>
                        <a:rPr lang="en-US" altLang="zh-CN" sz="2000" b="1" dirty="0" smtClean="0"/>
                        <a:t>NEF</a:t>
                      </a:r>
                      <a:endParaRPr lang="en-US" altLang="zh-CN" sz="2000" b="1" dirty="0" smtClean="0"/>
                    </a:p>
                  </a:txBody>
                  <a:tcPr/>
                </a:tc>
                <a:tc>
                  <a:txBody>
                    <a:bodyPr/>
                    <a:p>
                      <a:r>
                        <a:rPr lang="zh-CN" altLang="en-US" sz="2000" b="1" dirty="0" smtClean="0"/>
                        <a:t>网络开放功能，开放各网络功能的能力，内外部信息的转换</a:t>
                      </a:r>
                      <a:endParaRPr lang="zh-CN" altLang="en-US" sz="2000" b="1" dirty="0" smtClean="0"/>
                    </a:p>
                  </a:txBody>
                  <a:tcPr/>
                </a:tc>
                <a:tc>
                  <a:txBody>
                    <a:bodyPr/>
                    <a:p>
                      <a:r>
                        <a:rPr lang="en-US" altLang="zh-CN" sz="1800" b="1" dirty="0" smtClean="0"/>
                        <a:t>SCEF</a:t>
                      </a:r>
                      <a:r>
                        <a:rPr lang="zh-CN" altLang="en-US" sz="1800" b="1" dirty="0" smtClean="0"/>
                        <a:t>中的能力开放部分</a:t>
                      </a:r>
                      <a:endParaRPr lang="zh-CN" altLang="en-US" sz="1800" b="1" dirty="0" smtClean="0"/>
                    </a:p>
                  </a:txBody>
                  <a:tcPr/>
                </a:tc>
              </a:tr>
              <a:tr h="396240">
                <a:tc>
                  <a:txBody>
                    <a:bodyPr/>
                    <a:p>
                      <a:r>
                        <a:rPr lang="en-US" altLang="zh-CN" sz="2000" b="1" dirty="0" smtClean="0"/>
                        <a:t>NSSF</a:t>
                      </a:r>
                      <a:endParaRPr lang="en-US" altLang="zh-CN" sz="2000" b="1" dirty="0" smtClean="0"/>
                    </a:p>
                  </a:txBody>
                  <a:tcPr/>
                </a:tc>
                <a:tc>
                  <a:txBody>
                    <a:bodyPr/>
                    <a:p>
                      <a:r>
                        <a:rPr lang="zh-CN" altLang="en-US" sz="2000" b="1" dirty="0" smtClean="0"/>
                        <a:t>网络切片选择功能，选择为</a:t>
                      </a:r>
                      <a:r>
                        <a:rPr lang="en-US" altLang="zh-CN" sz="2000" b="1" dirty="0" smtClean="0"/>
                        <a:t>UE</a:t>
                      </a:r>
                      <a:r>
                        <a:rPr lang="zh-CN" altLang="en-US" sz="2000" b="1" dirty="0" smtClean="0"/>
                        <a:t>服务的一组网络切片实例</a:t>
                      </a:r>
                      <a:endParaRPr lang="zh-CN" altLang="en-US" sz="2000" b="1" dirty="0" smtClean="0"/>
                    </a:p>
                  </a:txBody>
                  <a:tcPr/>
                </a:tc>
                <a:tc>
                  <a:txBody>
                    <a:bodyPr/>
                    <a:p>
                      <a:r>
                        <a:rPr lang="zh-CN" altLang="en-US" sz="2000" b="1" dirty="0" smtClean="0"/>
                        <a:t>无</a:t>
                      </a:r>
                      <a:endParaRPr lang="zh-CN" altLang="en-US" sz="2000" b="1" dirty="0" smtClean="0"/>
                    </a:p>
                  </a:txBody>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835" y="1066800"/>
            <a:ext cx="11343005" cy="4530725"/>
          </a:xfrm>
        </p:spPr>
        <p:txBody>
          <a:bodyPr/>
          <a:p>
            <a:pPr>
              <a:lnSpc>
                <a:spcPct val="130000"/>
              </a:lnSpc>
            </a:pPr>
            <a:r>
              <a:rPr lang="zh-CN" altLang="en-US">
                <a:latin typeface="华文中宋" panose="02010600040101010101" charset="-122"/>
                <a:ea typeface="华文中宋" panose="02010600040101010101" charset="-122"/>
                <a:cs typeface="华文中宋" panose="02010600040101010101" charset="-122"/>
              </a:rPr>
              <a:t>这些网元看上去很多，实际上，硬件都是在虚拟化平台里面虚拟出来的。这样一来，非常容易扩容、缩容，也非常容易升级、割接，相互之间不会造成太大影响(核心网工程师的福音)。</a:t>
            </a:r>
            <a:endParaRPr lang="zh-CN" altLang="en-US">
              <a:latin typeface="华文中宋" panose="02010600040101010101" charset="-122"/>
              <a:ea typeface="华文中宋" panose="02010600040101010101" charset="-122"/>
              <a:cs typeface="华文中宋" panose="02010600040101010101" charset="-122"/>
            </a:endParaRPr>
          </a:p>
          <a:p>
            <a:pPr>
              <a:lnSpc>
                <a:spcPct val="130000"/>
              </a:lnSpc>
            </a:pPr>
            <a:r>
              <a:rPr lang="zh-CN" altLang="en-US">
                <a:latin typeface="华文中宋" panose="02010600040101010101" charset="-122"/>
                <a:ea typeface="华文中宋" panose="02010600040101010101" charset="-122"/>
                <a:cs typeface="华文中宋" panose="02010600040101010101" charset="-122"/>
              </a:rPr>
              <a:t>简而言之，</a:t>
            </a:r>
            <a:r>
              <a:rPr lang="zh-CN" altLang="en-US">
                <a:solidFill>
                  <a:srgbClr val="0000FF"/>
                </a:solidFill>
                <a:latin typeface="华文中宋" panose="02010600040101010101" charset="-122"/>
                <a:ea typeface="华文中宋" panose="02010600040101010101" charset="-122"/>
                <a:cs typeface="华文中宋" panose="02010600040101010101" charset="-122"/>
              </a:rPr>
              <a:t>5G核心网就是模块化、软件化</a:t>
            </a:r>
            <a:r>
              <a:rPr lang="zh-CN" altLang="en-US">
                <a:latin typeface="华文中宋" panose="02010600040101010101" charset="-122"/>
                <a:ea typeface="华文中宋" panose="02010600040101010101" charset="-122"/>
                <a:cs typeface="华文中宋" panose="02010600040101010101" charset="-122"/>
              </a:rPr>
              <a:t>。</a:t>
            </a:r>
            <a:endParaRPr lang="zh-CN" altLang="en-US">
              <a:latin typeface="华文中宋" panose="02010600040101010101" charset="-122"/>
              <a:ea typeface="华文中宋" panose="02010600040101010101" charset="-122"/>
              <a:cs typeface="华文中宋" panose="02010600040101010101" charset="-122"/>
            </a:endParaRPr>
          </a:p>
          <a:p>
            <a:pPr>
              <a:lnSpc>
                <a:spcPct val="130000"/>
              </a:lnSpc>
            </a:pPr>
            <a:r>
              <a:rPr lang="zh-CN" altLang="en-US">
                <a:latin typeface="华文中宋" panose="02010600040101010101" charset="-122"/>
                <a:ea typeface="华文中宋" panose="02010600040101010101" charset="-122"/>
                <a:cs typeface="华文中宋" panose="02010600040101010101" charset="-122"/>
              </a:rPr>
              <a:t>5G核心网之所以要模块化，还有一个主要原因，就是为了“切片”。</a:t>
            </a:r>
            <a:endParaRPr lang="zh-CN" altLang="en-US">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412115"/>
            <a:ext cx="10972800" cy="808038"/>
          </a:xfrm>
        </p:spPr>
        <p:txBody>
          <a:bodyPr/>
          <a:lstStyle/>
          <a:p>
            <a:r>
              <a:rPr lang="zh-CN" altLang="en-US" dirty="0" smtClean="0"/>
              <a:t>对比</a:t>
            </a:r>
            <a:r>
              <a:rPr lang="en-US" altLang="zh-CN" dirty="0" smtClean="0"/>
              <a:t>4G-5G</a:t>
            </a:r>
            <a:r>
              <a:rPr lang="zh-CN" altLang="en-US" dirty="0" smtClean="0"/>
              <a:t>核心网</a:t>
            </a:r>
            <a:endParaRPr lang="zh-CN" altLang="en-US" dirty="0"/>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6550" y="1060450"/>
            <a:ext cx="11518900" cy="5697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5G</a:t>
            </a:r>
            <a:r>
              <a:rPr lang="zh-CN" altLang="en-US"/>
              <a:t>网元功能</a:t>
            </a:r>
            <a:endParaRPr lang="zh-CN" altLang="en-US"/>
          </a:p>
        </p:txBody>
      </p:sp>
      <p:sp>
        <p:nvSpPr>
          <p:cNvPr id="3" name="内容占位符 2"/>
          <p:cNvSpPr>
            <a:spLocks noGrp="1"/>
          </p:cNvSpPr>
          <p:nvPr>
            <p:ph idx="1"/>
          </p:nvPr>
        </p:nvSpPr>
        <p:spPr>
          <a:xfrm>
            <a:off x="609600" y="1371600"/>
            <a:ext cx="10972800" cy="4530725"/>
          </a:xfrm>
        </p:spPr>
        <p:txBody>
          <a:bodyPr/>
          <a:p>
            <a:pPr marL="514350" indent="-514350">
              <a:lnSpc>
                <a:spcPct val="120000"/>
              </a:lnSpc>
              <a:buClr>
                <a:srgbClr val="0000FF"/>
              </a:buClr>
              <a:buFont typeface="+mj-lt"/>
              <a:buAutoNum type="arabicPeriod"/>
            </a:pPr>
            <a:r>
              <a:rPr lang="en-US" altLang="zh-CN"/>
              <a:t> </a:t>
            </a:r>
            <a:r>
              <a:rPr lang="zh-CN" altLang="en-US"/>
              <a:t>AMF</a:t>
            </a:r>
            <a:r>
              <a:rPr lang="en-US" altLang="zh-CN"/>
              <a:t>  </a:t>
            </a:r>
            <a:r>
              <a:rPr lang="zh-CN" altLang="en-US"/>
              <a:t>(访问和移动性管理功能)</a:t>
            </a:r>
            <a:endParaRPr lang="zh-CN" altLang="en-US"/>
          </a:p>
          <a:p>
            <a:pPr marL="514350" indent="-514350">
              <a:lnSpc>
                <a:spcPct val="120000"/>
              </a:lnSpc>
              <a:buClr>
                <a:srgbClr val="0000FF"/>
              </a:buClr>
              <a:buFont typeface="+mj-lt"/>
              <a:buAutoNum type="arabicPeriod"/>
            </a:pPr>
            <a:r>
              <a:rPr lang="en-US" altLang="zh-CN"/>
              <a:t> </a:t>
            </a:r>
            <a:r>
              <a:rPr lang="zh-CN" altLang="en-US"/>
              <a:t>SMF</a:t>
            </a:r>
            <a:r>
              <a:rPr lang="en-US" altLang="zh-CN"/>
              <a:t>  </a:t>
            </a:r>
            <a:r>
              <a:rPr lang="zh-CN" altLang="en-US"/>
              <a:t>(会话管理功能、ip地址的分配和管理、在UPF配置适当的路由投递数据</a:t>
            </a:r>
            <a:endParaRPr lang="zh-CN" altLang="en-US"/>
          </a:p>
          <a:p>
            <a:pPr marL="514350" indent="-514350">
              <a:lnSpc>
                <a:spcPct val="120000"/>
              </a:lnSpc>
              <a:buClr>
                <a:srgbClr val="0000FF"/>
              </a:buClr>
              <a:buFont typeface="+mj-lt"/>
              <a:buAutoNum type="arabicPeriod"/>
            </a:pPr>
            <a:r>
              <a:rPr lang="en-US" altLang="zh-CN"/>
              <a:t> </a:t>
            </a:r>
            <a:r>
              <a:rPr lang="zh-CN" altLang="en-US"/>
              <a:t>UPF</a:t>
            </a:r>
            <a:r>
              <a:rPr lang="en-US" altLang="zh-CN"/>
              <a:t>  </a:t>
            </a:r>
            <a:r>
              <a:rPr lang="zh-CN" altLang="en-US"/>
              <a:t>(用户面功能)</a:t>
            </a:r>
            <a:endParaRPr lang="zh-CN" altLang="en-US"/>
          </a:p>
          <a:p>
            <a:pPr marL="514350" indent="-514350">
              <a:lnSpc>
                <a:spcPct val="120000"/>
              </a:lnSpc>
              <a:buClr>
                <a:srgbClr val="0000FF"/>
              </a:buClr>
              <a:buFont typeface="+mj-lt"/>
              <a:buAutoNum type="arabicPeriod"/>
            </a:pPr>
            <a:r>
              <a:rPr lang="en-US" altLang="zh-CN"/>
              <a:t> </a:t>
            </a:r>
            <a:r>
              <a:rPr lang="zh-CN" altLang="en-US"/>
              <a:t>UDM</a:t>
            </a:r>
            <a:r>
              <a:rPr lang="en-US" altLang="zh-CN"/>
              <a:t>  </a:t>
            </a:r>
            <a:r>
              <a:rPr lang="zh-CN" altLang="en-US"/>
              <a:t>(统-数据管理)</a:t>
            </a:r>
            <a:endParaRPr lang="zh-CN" altLang="en-US"/>
          </a:p>
          <a:p>
            <a:pPr marL="514350" indent="-514350">
              <a:lnSpc>
                <a:spcPct val="120000"/>
              </a:lnSpc>
              <a:buClr>
                <a:srgbClr val="0000FF"/>
              </a:buClr>
              <a:buFont typeface="+mj-lt"/>
              <a:buAutoNum type="arabicPeriod"/>
            </a:pPr>
            <a:r>
              <a:rPr lang="en-US" altLang="zh-CN"/>
              <a:t> </a:t>
            </a:r>
            <a:r>
              <a:rPr lang="zh-CN" altLang="en-US"/>
              <a:t>AUSF</a:t>
            </a:r>
            <a:r>
              <a:rPr lang="en-US" altLang="zh-CN"/>
              <a:t>  </a:t>
            </a:r>
            <a:r>
              <a:rPr lang="zh-CN" altLang="en-US"/>
              <a:t>(鉴权服务功能)</a:t>
            </a:r>
            <a:endParaRPr lang="zh-CN" altLang="en-US"/>
          </a:p>
          <a:p>
            <a:pPr marL="514350" indent="-514350">
              <a:lnSpc>
                <a:spcPct val="120000"/>
              </a:lnSpc>
              <a:buClr>
                <a:srgbClr val="0000FF"/>
              </a:buClr>
              <a:buFont typeface="+mj-lt"/>
              <a:buAutoNum type="arabicPeriod"/>
            </a:pPr>
            <a:r>
              <a:rPr lang="en-US" altLang="zh-CN"/>
              <a:t> </a:t>
            </a:r>
            <a:r>
              <a:rPr lang="zh-CN" altLang="en-US"/>
              <a:t>PCF</a:t>
            </a:r>
            <a:r>
              <a:rPr lang="en-US" altLang="zh-CN"/>
              <a:t>  </a:t>
            </a:r>
            <a:r>
              <a:rPr lang="zh-CN" altLang="en-US"/>
              <a:t>(策略控制功能)</a:t>
            </a:r>
            <a:endParaRPr lang="zh-CN" altLang="en-US"/>
          </a:p>
          <a:p>
            <a:pPr marL="514350" indent="-514350">
              <a:lnSpc>
                <a:spcPct val="120000"/>
              </a:lnSpc>
              <a:buClr>
                <a:srgbClr val="0000FF"/>
              </a:buClr>
              <a:buFont typeface="+mj-lt"/>
              <a:buAutoNum type="arabicPeriod"/>
            </a:pPr>
            <a:r>
              <a:rPr lang="en-US" altLang="zh-CN"/>
              <a:t> </a:t>
            </a:r>
            <a:r>
              <a:rPr lang="zh-CN" altLang="en-US"/>
              <a:t>NEF</a:t>
            </a:r>
            <a:r>
              <a:rPr lang="en-US" altLang="zh-CN"/>
              <a:t>  </a:t>
            </a:r>
            <a:r>
              <a:rPr lang="zh-CN" altLang="en-US"/>
              <a:t>(管理对外开放网络数据)</a:t>
            </a:r>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9600" y="609600"/>
            <a:ext cx="10066655" cy="745490"/>
          </a:xfrm>
        </p:spPr>
        <p:txBody>
          <a:bodyPr/>
          <a:p>
            <a:r>
              <a:rPr lang="zh-CN" altLang="en-US" sz="3200">
                <a:effectLst>
                  <a:outerShdw blurRad="38100" dist="38100" dir="2700000" algn="tl">
                    <a:srgbClr val="000000">
                      <a:alpha val="43137"/>
                    </a:srgbClr>
                  </a:outerShdw>
                </a:effectLst>
              </a:rPr>
              <a:t>5G网络架构“三朵云”的提出</a:t>
            </a:r>
            <a:endParaRPr lang="zh-CN" altLang="en-US" sz="3200">
              <a:effectLst>
                <a:outerShdw blurRad="38100" dist="38100" dir="2700000" algn="tl">
                  <a:srgbClr val="000000">
                    <a:alpha val="43137"/>
                  </a:srgbClr>
                </a:outerShdw>
              </a:effectLst>
            </a:endParaRPr>
          </a:p>
        </p:txBody>
      </p:sp>
      <p:pic>
        <p:nvPicPr>
          <p:cNvPr id="4" name="内容占位符 3"/>
          <p:cNvPicPr>
            <a:picLocks noChangeAspect="1"/>
          </p:cNvPicPr>
          <p:nvPr>
            <p:ph idx="1"/>
            <p:custDataLst>
              <p:tags r:id="rId1"/>
            </p:custDataLst>
          </p:nvPr>
        </p:nvPicPr>
        <p:blipFill>
          <a:blip r:embed="rId2"/>
          <a:stretch>
            <a:fillRect/>
          </a:stretch>
        </p:blipFill>
        <p:spPr>
          <a:xfrm>
            <a:off x="381635" y="1295400"/>
            <a:ext cx="11701145" cy="44399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0600" y="1524000"/>
            <a:ext cx="10196195" cy="4915535"/>
          </a:xfrm>
          <a:prstGeom prst="rect">
            <a:avLst/>
          </a:prstGeom>
        </p:spPr>
        <p:txBody>
          <a:bodyPr wrap="square">
            <a:spAutoFit/>
          </a:bodyPr>
          <a:lstStyle/>
          <a:p>
            <a:pPr marL="342900" indent="-342900" algn="just">
              <a:lnSpc>
                <a:spcPct val="110000"/>
              </a:lnSpc>
              <a:spcAft>
                <a:spcPts val="0"/>
              </a:spcAft>
              <a:buFont typeface="Arial" panose="020B0604020202020204" pitchFamily="34" charset="0"/>
              <a:buChar char="•"/>
            </a:pPr>
            <a:r>
              <a:rPr lang="en-US" altLang="zh-CN" sz="2800" dirty="0">
                <a:solidFill>
                  <a:schemeClr val="tx1"/>
                </a:solidFill>
              </a:rPr>
              <a:t>2019</a:t>
            </a:r>
            <a:r>
              <a:rPr lang="zh-CN" altLang="zh-CN" sz="2800" dirty="0">
                <a:solidFill>
                  <a:schemeClr val="tx1"/>
                </a:solidFill>
              </a:rPr>
              <a:t>年</a:t>
            </a:r>
            <a:r>
              <a:rPr lang="en-US" altLang="zh-CN" sz="2800" dirty="0">
                <a:solidFill>
                  <a:schemeClr val="tx1"/>
                </a:solidFill>
              </a:rPr>
              <a:t>6</a:t>
            </a:r>
            <a:r>
              <a:rPr lang="zh-CN" altLang="zh-CN" sz="2800" dirty="0">
                <a:solidFill>
                  <a:schemeClr val="tx1"/>
                </a:solidFill>
              </a:rPr>
              <a:t>月</a:t>
            </a:r>
            <a:r>
              <a:rPr lang="en-US" altLang="zh-CN" sz="2800" dirty="0">
                <a:solidFill>
                  <a:schemeClr val="tx1"/>
                </a:solidFill>
              </a:rPr>
              <a:t>6</a:t>
            </a:r>
            <a:r>
              <a:rPr lang="zh-CN" altLang="zh-CN" sz="2800" dirty="0">
                <a:solidFill>
                  <a:schemeClr val="tx1"/>
                </a:solidFill>
              </a:rPr>
              <a:t>日，工信部正式向中国电信、中国移动、中国联通、中国广电发放</a:t>
            </a:r>
            <a:r>
              <a:rPr lang="en-US" altLang="zh-CN" sz="2800" dirty="0">
                <a:solidFill>
                  <a:schemeClr val="tx1"/>
                </a:solidFill>
              </a:rPr>
              <a:t>5G</a:t>
            </a:r>
            <a:r>
              <a:rPr lang="zh-CN" altLang="zh-CN" sz="2800" dirty="0">
                <a:solidFill>
                  <a:schemeClr val="tx1"/>
                </a:solidFill>
              </a:rPr>
              <a:t>商用牌照，</a:t>
            </a:r>
            <a:r>
              <a:rPr lang="zh-CN" altLang="en-US" sz="2800" dirty="0">
                <a:sym typeface="+mn-ea"/>
              </a:rPr>
              <a:t>标志着我国正式进入</a:t>
            </a:r>
            <a:r>
              <a:rPr lang="en-US" altLang="zh-CN" sz="2800" dirty="0">
                <a:sym typeface="+mn-ea"/>
              </a:rPr>
              <a:t>5G</a:t>
            </a:r>
            <a:r>
              <a:rPr lang="zh-CN" altLang="en-US" sz="2800" dirty="0">
                <a:sym typeface="+mn-ea"/>
              </a:rPr>
              <a:t>商用元年。</a:t>
            </a:r>
            <a:endParaRPr lang="zh-CN" altLang="en-US" sz="2800" dirty="0">
              <a:sym typeface="+mn-ea"/>
            </a:endParaRPr>
          </a:p>
          <a:p>
            <a:pPr marL="342900" indent="-342900" algn="just">
              <a:lnSpc>
                <a:spcPct val="130000"/>
              </a:lnSpc>
              <a:spcAft>
                <a:spcPts val="0"/>
              </a:spcAft>
              <a:buFont typeface="Arial" panose="020B0604020202020204" pitchFamily="34" charset="0"/>
              <a:buChar char="•"/>
            </a:pPr>
            <a:endParaRPr lang="zh-CN" altLang="zh-CN" sz="2800" dirty="0">
              <a:solidFill>
                <a:schemeClr val="tx1"/>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2800" kern="100" dirty="0">
                <a:effectLst/>
                <a:cs typeface="Times New Roman" panose="02020603050405020304" pitchFamily="18" charset="0"/>
                <a:sym typeface="+mn-ea"/>
              </a:rPr>
              <a:t>2019</a:t>
            </a:r>
            <a:r>
              <a:rPr lang="zh-CN" altLang="zh-CN" sz="2800" kern="100" dirty="0">
                <a:effectLst/>
                <a:cs typeface="Arial" panose="020B0604020202020204" pitchFamily="34" charset="0"/>
                <a:sym typeface="+mn-ea"/>
              </a:rPr>
              <a:t>年</a:t>
            </a:r>
            <a:r>
              <a:rPr lang="en-US" altLang="zh-CN" sz="2800" kern="100" dirty="0">
                <a:effectLst/>
                <a:cs typeface="Times New Roman" panose="02020603050405020304" pitchFamily="18" charset="0"/>
                <a:sym typeface="+mn-ea"/>
              </a:rPr>
              <a:t>10</a:t>
            </a:r>
            <a:r>
              <a:rPr lang="zh-CN" altLang="zh-CN" sz="2800" kern="100" dirty="0">
                <a:effectLst/>
                <a:cs typeface="Arial" panose="020B0604020202020204" pitchFamily="34" charset="0"/>
                <a:sym typeface="+mn-ea"/>
              </a:rPr>
              <a:t>月</a:t>
            </a:r>
            <a:r>
              <a:rPr lang="en-US" altLang="zh-CN" sz="2800" kern="100" dirty="0">
                <a:effectLst/>
                <a:cs typeface="Times New Roman" panose="02020603050405020304" pitchFamily="18" charset="0"/>
                <a:sym typeface="+mn-ea"/>
              </a:rPr>
              <a:t>31</a:t>
            </a:r>
            <a:r>
              <a:rPr lang="zh-CN" altLang="zh-CN" sz="2800" kern="100" dirty="0">
                <a:effectLst/>
                <a:cs typeface="Arial" panose="020B0604020202020204" pitchFamily="34" charset="0"/>
                <a:sym typeface="+mn-ea"/>
              </a:rPr>
              <a:t>日，在举行的</a:t>
            </a:r>
            <a:r>
              <a:rPr lang="en-US" altLang="zh-CN" sz="2800" kern="100" dirty="0">
                <a:effectLst/>
                <a:cs typeface="Times New Roman" panose="02020603050405020304" pitchFamily="18" charset="0"/>
                <a:sym typeface="+mn-ea"/>
                <a:hlinkClick r:id="rId1"/>
              </a:rPr>
              <a:t>2019</a:t>
            </a:r>
            <a:r>
              <a:rPr lang="en-US" altLang="zh-CN" sz="2800" kern="100" dirty="0">
                <a:effectLst/>
                <a:latin typeface="宋体" panose="02010600030101010101" pitchFamily="2" charset="-122"/>
                <a:cs typeface="Arial" panose="020B0604020202020204" pitchFamily="34" charset="0"/>
                <a:sym typeface="+mn-ea"/>
                <a:hlinkClick r:id="rId1"/>
              </a:rPr>
              <a:t>年中国国际信息通信展览会</a:t>
            </a:r>
            <a:r>
              <a:rPr lang="zh-CN" altLang="zh-CN" sz="2800" kern="100" dirty="0">
                <a:effectLst/>
                <a:cs typeface="Arial" panose="020B0604020202020204" pitchFamily="34" charset="0"/>
                <a:sym typeface="+mn-ea"/>
              </a:rPr>
              <a:t>上，工信部与三大运营商举行</a:t>
            </a:r>
            <a:r>
              <a:rPr lang="en-US" altLang="zh-CN" sz="2800" kern="100" dirty="0">
                <a:effectLst/>
                <a:cs typeface="Times New Roman" panose="02020603050405020304" pitchFamily="18" charset="0"/>
                <a:sym typeface="+mn-ea"/>
              </a:rPr>
              <a:t>5G</a:t>
            </a:r>
            <a:r>
              <a:rPr lang="zh-CN" altLang="zh-CN" sz="2800" kern="100" dirty="0">
                <a:effectLst/>
                <a:cs typeface="Arial" panose="020B0604020202020204" pitchFamily="34" charset="0"/>
                <a:sym typeface="+mn-ea"/>
              </a:rPr>
              <a:t>商用启动仪式。中国移动、中国联通、中国电信正式公布</a:t>
            </a:r>
            <a:r>
              <a:rPr lang="en-US" altLang="zh-CN" sz="2800" kern="100" dirty="0">
                <a:effectLst/>
                <a:cs typeface="Times New Roman" panose="02020603050405020304" pitchFamily="18" charset="0"/>
                <a:sym typeface="+mn-ea"/>
              </a:rPr>
              <a:t>5G</a:t>
            </a:r>
            <a:r>
              <a:rPr lang="zh-CN" altLang="zh-CN" sz="2800" kern="100" dirty="0">
                <a:effectLst/>
                <a:cs typeface="Arial" panose="020B0604020202020204" pitchFamily="34" charset="0"/>
                <a:sym typeface="+mn-ea"/>
              </a:rPr>
              <a:t>套餐，并于</a:t>
            </a:r>
            <a:r>
              <a:rPr lang="en-US" altLang="zh-CN" sz="2800" kern="100" dirty="0">
                <a:effectLst/>
                <a:cs typeface="Times New Roman" panose="02020603050405020304" pitchFamily="18" charset="0"/>
                <a:sym typeface="+mn-ea"/>
              </a:rPr>
              <a:t>11</a:t>
            </a:r>
            <a:r>
              <a:rPr lang="zh-CN" altLang="zh-CN" sz="2800" kern="100" dirty="0">
                <a:effectLst/>
                <a:cs typeface="Arial" panose="020B0604020202020204" pitchFamily="34" charset="0"/>
                <a:sym typeface="+mn-ea"/>
              </a:rPr>
              <a:t>月</a:t>
            </a:r>
            <a:r>
              <a:rPr lang="en-US" altLang="zh-CN" sz="2800" kern="100" dirty="0">
                <a:effectLst/>
                <a:cs typeface="Times New Roman" panose="02020603050405020304" pitchFamily="18" charset="0"/>
                <a:sym typeface="+mn-ea"/>
              </a:rPr>
              <a:t>1</a:t>
            </a:r>
            <a:r>
              <a:rPr lang="zh-CN" altLang="zh-CN" sz="2800" kern="100" dirty="0">
                <a:effectLst/>
                <a:cs typeface="Arial" panose="020B0604020202020204" pitchFamily="34" charset="0"/>
                <a:sym typeface="+mn-ea"/>
              </a:rPr>
              <a:t>日正式上线</a:t>
            </a:r>
            <a:r>
              <a:rPr lang="en-US" altLang="zh-CN" sz="2800" kern="100" dirty="0">
                <a:effectLst/>
                <a:cs typeface="Times New Roman" panose="02020603050405020304" pitchFamily="18" charset="0"/>
                <a:sym typeface="+mn-ea"/>
              </a:rPr>
              <a:t>5G</a:t>
            </a:r>
            <a:r>
              <a:rPr lang="zh-CN" altLang="zh-CN" sz="2800" kern="100" dirty="0">
                <a:effectLst/>
                <a:cs typeface="Arial" panose="020B0604020202020204" pitchFamily="34" charset="0"/>
                <a:sym typeface="+mn-ea"/>
              </a:rPr>
              <a:t>商用套餐。这标志着中国正式进入</a:t>
            </a:r>
            <a:r>
              <a:rPr lang="en-US" altLang="zh-CN" sz="2800" kern="100" dirty="0">
                <a:effectLst/>
                <a:cs typeface="Times New Roman" panose="02020603050405020304" pitchFamily="18" charset="0"/>
                <a:sym typeface="+mn-ea"/>
              </a:rPr>
              <a:t>5G</a:t>
            </a:r>
            <a:r>
              <a:rPr lang="zh-CN" altLang="zh-CN" sz="2800" kern="100" dirty="0">
                <a:effectLst/>
                <a:cs typeface="Arial" panose="020B0604020202020204" pitchFamily="34" charset="0"/>
                <a:sym typeface="+mn-ea"/>
              </a:rPr>
              <a:t>商用时代。</a:t>
            </a:r>
            <a:endParaRPr lang="zh-CN" altLang="zh-CN" sz="2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30000"/>
              </a:lnSpc>
              <a:spcAft>
                <a:spcPts val="0"/>
              </a:spcAft>
            </a:pPr>
            <a:endParaRPr lang="zh-CN" altLang="en-US" sz="2800" dirty="0"/>
          </a:p>
          <a:p>
            <a:pPr indent="266700" algn="just">
              <a:lnSpc>
                <a:spcPct val="130000"/>
              </a:lnSpc>
              <a:spcAft>
                <a:spcPts val="0"/>
              </a:spcAft>
            </a:pPr>
            <a:r>
              <a:rPr lang="en-US" altLang="zh-CN" sz="2800" dirty="0">
                <a:solidFill>
                  <a:schemeClr val="tx1"/>
                </a:solidFill>
              </a:rPr>
              <a:t> </a:t>
            </a:r>
            <a:r>
              <a:rPr lang="en-US" altLang="zh-CN" sz="2800" dirty="0" smtClean="0">
                <a:solidFill>
                  <a:schemeClr val="tx1"/>
                </a:solidFill>
              </a:rPr>
              <a:t>    </a:t>
            </a:r>
            <a:endParaRPr lang="en-US" altLang="zh-CN" sz="2800" kern="100" dirty="0" smtClean="0">
              <a:solidFill>
                <a:schemeClr val="tx1"/>
              </a:solidFill>
              <a:latin typeface="+mn-ea"/>
            </a:endParaRPr>
          </a:p>
        </p:txBody>
      </p:sp>
      <p:sp>
        <p:nvSpPr>
          <p:cNvPr id="17" name="内容占位符 3"/>
          <p:cNvSpPr>
            <a:spLocks noGrp="1"/>
          </p:cNvSpPr>
          <p:nvPr>
            <p:custDataLst>
              <p:tags r:id="rId2"/>
            </p:custDataLst>
          </p:nvPr>
        </p:nvSpPr>
        <p:spPr>
          <a:xfrm>
            <a:off x="762013" y="762009"/>
            <a:ext cx="3901636" cy="474263"/>
          </a:xfrm>
          <a:prstGeom prst="rect">
            <a:avLst/>
          </a:prstGeom>
        </p:spPr>
        <p:txBody>
          <a:bodyPr vert="horz" lIns="81496" tIns="40748" rIns="81496" bIns="40748" rtlCol="0">
            <a:noAutofit/>
          </a:bodyPr>
          <a:lstStyle>
            <a:lvl1pPr marL="269875" indent="-269240" algn="l" defTabSz="719455" rtl="0" eaLnBrk="1" latinLnBrk="0" hangingPunct="1">
              <a:spcBef>
                <a:spcPts val="75"/>
              </a:spcBef>
              <a:buFont typeface="Arial" panose="020B0604020202020204" pitchFamily="34" charset="0"/>
              <a:buChar char="•"/>
              <a:defRPr sz="2520" kern="1200">
                <a:solidFill>
                  <a:schemeClr val="tx1"/>
                </a:solidFill>
                <a:latin typeface="+mn-lt"/>
                <a:ea typeface="+mn-ea"/>
                <a:cs typeface="+mn-cs"/>
              </a:defRPr>
            </a:lvl1pPr>
            <a:lvl2pPr marL="584835" indent="-224155" algn="l" defTabSz="719455" rtl="0" eaLnBrk="1" latinLnBrk="0" hangingPunct="1">
              <a:spcBef>
                <a:spcPts val="75"/>
              </a:spcBef>
              <a:buFont typeface="Arial" panose="020B0604020202020204" pitchFamily="34" charset="0"/>
              <a:buChar char="–"/>
              <a:defRPr sz="2205" kern="1200">
                <a:solidFill>
                  <a:schemeClr val="tx1"/>
                </a:solidFill>
                <a:latin typeface="+mn-lt"/>
                <a:ea typeface="+mn-ea"/>
                <a:cs typeface="+mn-cs"/>
              </a:defRPr>
            </a:lvl2pPr>
            <a:lvl3pPr marL="899160" indent="-179070" algn="l" defTabSz="719455" rtl="0" eaLnBrk="1" latinLnBrk="0" hangingPunct="1">
              <a:spcBef>
                <a:spcPts val="75"/>
              </a:spcBef>
              <a:buFont typeface="Arial" panose="020B0604020202020204" pitchFamily="34" charset="0"/>
              <a:buChar char="•"/>
              <a:defRPr sz="1890" kern="1200">
                <a:solidFill>
                  <a:schemeClr val="tx1"/>
                </a:solidFill>
                <a:latin typeface="+mn-lt"/>
                <a:ea typeface="+mn-ea"/>
                <a:cs typeface="+mn-cs"/>
              </a:defRPr>
            </a:lvl3pPr>
            <a:lvl4pPr marL="1259205"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4pPr>
            <a:lvl5pPr marL="1618615"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5pPr>
            <a:lvl6pPr marL="1978660"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6pPr>
            <a:lvl7pPr marL="2338705"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7pPr>
            <a:lvl8pPr marL="2698115"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8pPr>
            <a:lvl9pPr marL="3058160" indent="-179070" algn="l" defTabSz="719455" rtl="0" eaLnBrk="1" latinLnBrk="0" hangingPunct="1">
              <a:spcBef>
                <a:spcPts val="75"/>
              </a:spcBef>
              <a:buFont typeface="Arial" panose="020B0604020202020204" pitchFamily="34" charset="0"/>
              <a:buChar char="•"/>
              <a:defRPr sz="1575" kern="1200">
                <a:solidFill>
                  <a:schemeClr val="tx1"/>
                </a:solidFill>
                <a:latin typeface="+mn-lt"/>
                <a:ea typeface="+mn-ea"/>
                <a:cs typeface="+mn-cs"/>
              </a:defRPr>
            </a:lvl9pPr>
          </a:lstStyle>
          <a:p>
            <a:pPr marL="635" indent="0">
              <a:buNone/>
            </a:pPr>
            <a:r>
              <a:rPr lang="zh-CN" altLang="en-US" sz="2800" b="1" dirty="0">
                <a:solidFill>
                  <a:srgbClr val="008ED6"/>
                </a:solidFill>
                <a:latin typeface="微软雅黑" panose="020B0503020204020204" charset="-122"/>
                <a:ea typeface="微软雅黑" panose="020B0503020204020204" charset="-122"/>
                <a:sym typeface="+mn-ea"/>
              </a:rPr>
              <a:t>我国</a:t>
            </a:r>
            <a:r>
              <a:rPr lang="en-US" altLang="zh-CN" sz="2800" b="1" dirty="0">
                <a:solidFill>
                  <a:srgbClr val="008ED6"/>
                </a:solidFill>
                <a:latin typeface="微软雅黑" panose="020B0503020204020204" charset="-122"/>
                <a:ea typeface="微软雅黑" panose="020B0503020204020204" charset="-122"/>
                <a:sym typeface="+mn-ea"/>
              </a:rPr>
              <a:t>5G</a:t>
            </a:r>
            <a:r>
              <a:rPr lang="zh-CN" altLang="en-US" sz="2800" b="1" dirty="0">
                <a:solidFill>
                  <a:srgbClr val="008ED6"/>
                </a:solidFill>
                <a:latin typeface="微软雅黑" panose="020B0503020204020204" charset="-122"/>
                <a:ea typeface="微软雅黑" panose="020B0503020204020204" charset="-122"/>
                <a:sym typeface="+mn-ea"/>
              </a:rPr>
              <a:t>发展</a:t>
            </a:r>
            <a:endParaRPr lang="zh-CN" altLang="en-US" sz="2800" b="1" dirty="0">
              <a:solidFill>
                <a:srgbClr val="008ED6"/>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05435" y="685800"/>
            <a:ext cx="11499215" cy="5708015"/>
          </a:xfrm>
        </p:spPr>
        <p:txBody>
          <a:bodyPr/>
          <a:p>
            <a:r>
              <a:rPr lang="zh-CN" altLang="en-US" sz="2400" b="1">
                <a:solidFill>
                  <a:srgbClr val="FF0000"/>
                </a:solidFill>
              </a:rPr>
              <a:t>控制云</a:t>
            </a:r>
            <a:r>
              <a:rPr lang="zh-CN" altLang="en-US" sz="2400" b="1"/>
              <a:t>完成全局的策略控制、会话管理、移动性管理、策略管理、信息管理等，并支持面向业务的网络能力开放，实现定制网络与服务，满足不同新业务的差异化需求，扩展新的网络服务能力。</a:t>
            </a:r>
            <a:endParaRPr lang="zh-CN" altLang="en-US" sz="2400" b="1"/>
          </a:p>
          <a:p>
            <a:endParaRPr lang="zh-CN" altLang="en-US" sz="800" b="1"/>
          </a:p>
          <a:p>
            <a:r>
              <a:rPr lang="zh-CN" altLang="en-US" sz="2400" b="1">
                <a:solidFill>
                  <a:srgbClr val="FF0000"/>
                </a:solidFill>
              </a:rPr>
              <a:t>接入云</a:t>
            </a:r>
            <a:r>
              <a:rPr lang="zh-CN" altLang="en-US" sz="2400" b="1"/>
              <a:t>将支持用户在多种应用场景和业务需求下的智能无线接入，并实现多种无线接入技术的高效融合，无线组网可基于不同部署条件要求，进行灵活组网，并提供边缘计算能力。</a:t>
            </a:r>
            <a:endParaRPr lang="zh-CN" altLang="en-US" sz="2400" b="1"/>
          </a:p>
          <a:p>
            <a:endParaRPr lang="zh-CN" altLang="en-US" sz="800" b="1">
              <a:solidFill>
                <a:srgbClr val="FF0000"/>
              </a:solidFill>
            </a:endParaRPr>
          </a:p>
          <a:p>
            <a:r>
              <a:rPr lang="zh-CN" altLang="en-US" sz="2400" b="1">
                <a:solidFill>
                  <a:srgbClr val="FF0000"/>
                </a:solidFill>
              </a:rPr>
              <a:t>转发云</a:t>
            </a:r>
            <a:r>
              <a:rPr lang="zh-CN" altLang="en-US" sz="2400" b="1"/>
              <a:t>配合接入云和控制云，实现业务汇聚转发功能，基于不同新业务的带宽和时延等需求，转发云在控制云的路径管理与资源调度下，实现eMBB、uRLLC和mMTC等不同业务数据流的高效转发与传输，保证业务端到端质量要求。</a:t>
            </a:r>
            <a:endParaRPr lang="zh-CN" altLang="en-US" sz="2400" b="1"/>
          </a:p>
          <a:p>
            <a:endParaRPr lang="zh-CN" altLang="en-US" sz="800" b="1"/>
          </a:p>
          <a:p>
            <a:r>
              <a:rPr lang="zh-CN" altLang="en-US" sz="2400" b="1"/>
              <a:t>三朵云不可分割，协同配合，并且是基于SDN</a:t>
            </a:r>
            <a:r>
              <a:rPr lang="en-US" altLang="zh-CN" sz="2400" b="1"/>
              <a:t>(软件定义网络)</a:t>
            </a:r>
            <a:r>
              <a:rPr lang="zh-CN" altLang="en-US" sz="2400" b="1"/>
              <a:t>/NFV</a:t>
            </a:r>
            <a:r>
              <a:rPr lang="en-US" altLang="zh-CN" sz="2400" b="1"/>
              <a:t>(</a:t>
            </a:r>
            <a:r>
              <a:rPr lang="zh-CN" altLang="en-US" sz="2400" b="1"/>
              <a:t>网元功能虚拟化</a:t>
            </a:r>
            <a:r>
              <a:rPr lang="en-US" altLang="zh-CN" sz="2400" b="1"/>
              <a:t>)</a:t>
            </a:r>
            <a:r>
              <a:rPr lang="zh-CN" altLang="en-US" sz="2400" b="1"/>
              <a:t>技术实现。</a:t>
            </a:r>
            <a:endParaRPr lang="zh-CN" altLang="en-US" sz="2400" b="1"/>
          </a:p>
          <a:p>
            <a:r>
              <a:rPr lang="zh-CN" altLang="en-US" sz="2400" b="1"/>
              <a:t>总的来说，</a:t>
            </a:r>
            <a:r>
              <a:rPr lang="zh-CN" altLang="en-US" sz="2400" b="1">
                <a:solidFill>
                  <a:srgbClr val="FF0000"/>
                </a:solidFill>
              </a:rPr>
              <a:t>NFV</a:t>
            </a:r>
            <a:r>
              <a:rPr lang="zh-CN" altLang="en-US" sz="2400" b="1"/>
              <a:t>负责虚拟网元，形成“点”，</a:t>
            </a:r>
            <a:r>
              <a:rPr lang="zh-CN" altLang="en-US" sz="2400" b="1">
                <a:solidFill>
                  <a:srgbClr val="FF0000"/>
                </a:solidFill>
              </a:rPr>
              <a:t>SDN</a:t>
            </a:r>
            <a:r>
              <a:rPr lang="zh-CN" altLang="en-US" sz="2400" b="1"/>
              <a:t>负责网络连接，形成“线”。而所有这些网络连接，都是部署在虚拟化的云平台中，云计算形成了“面”。</a:t>
            </a:r>
            <a:endParaRPr lang="zh-CN" altLang="en-US" sz="2400" b="1"/>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912287" y="381285"/>
            <a:ext cx="10560048" cy="868363"/>
          </a:xfrm>
        </p:spPr>
        <p:txBody>
          <a:bodyPr/>
          <a:lstStyle/>
          <a:p>
            <a:r>
              <a:rPr lang="en-US" altLang="zh-CN" smtClean="0">
                <a:latin typeface="微软雅黑" panose="020B0503020204020204" charset="-122"/>
                <a:ea typeface="微软雅黑" panose="020B0503020204020204" charset="-122"/>
                <a:cs typeface="微软雅黑" panose="020B0503020204020204" charset="-122"/>
                <a:sym typeface="+mn-ea"/>
              </a:rPr>
              <a:t>5G</a:t>
            </a:r>
            <a:r>
              <a:rPr lang="zh-CN" altLang="en-US" smtClean="0">
                <a:latin typeface="微软雅黑" panose="020B0503020204020204" charset="-122"/>
                <a:ea typeface="微软雅黑" panose="020B0503020204020204" charset="-122"/>
                <a:cs typeface="微软雅黑" panose="020B0503020204020204" charset="-122"/>
                <a:sym typeface="+mn-ea"/>
              </a:rPr>
              <a:t>网络架构</a:t>
            </a:r>
            <a:r>
              <a:rPr lang="zh-CN" altLang="en-US" smtClean="0">
                <a:latin typeface="微软雅黑" panose="020B0503020204020204" charset="-122"/>
                <a:ea typeface="微软雅黑" panose="020B0503020204020204" charset="-122"/>
                <a:cs typeface="微软雅黑" panose="020B0503020204020204" charset="-122"/>
              </a:rPr>
              <a:t>（</a:t>
            </a:r>
            <a:r>
              <a:rPr lang="en-US" altLang="zh-CN" smtClean="0">
                <a:latin typeface="微软雅黑" panose="020B0503020204020204" charset="-122"/>
                <a:ea typeface="微软雅黑" panose="020B0503020204020204" charset="-122"/>
                <a:cs typeface="微软雅黑" panose="020B0503020204020204" charset="-122"/>
                <a:sym typeface="+mn-ea"/>
              </a:rPr>
              <a:t>SA</a:t>
            </a:r>
            <a:r>
              <a:rPr lang="zh-CN" altLang="en-US" smtClean="0">
                <a:latin typeface="微软雅黑" panose="020B0503020204020204" charset="-122"/>
                <a:ea typeface="微软雅黑" panose="020B0503020204020204" charset="-122"/>
                <a:cs typeface="微软雅黑" panose="020B0503020204020204" charset="-122"/>
                <a:sym typeface="+mn-ea"/>
              </a:rPr>
              <a:t>组网</a:t>
            </a:r>
            <a:r>
              <a:rPr lang="zh-CN" altLang="en-US" smtClean="0">
                <a:latin typeface="微软雅黑" panose="020B0503020204020204" charset="-122"/>
                <a:ea typeface="微软雅黑" panose="020B0503020204020204" charset="-122"/>
                <a:cs typeface="微软雅黑" panose="020B0503020204020204" charset="-122"/>
              </a:rPr>
              <a:t>）</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5" name="内容占位符 2"/>
          <p:cNvSpPr>
            <a:spLocks noGrp="1"/>
          </p:cNvSpPr>
          <p:nvPr>
            <p:ph idx="4294967295"/>
          </p:nvPr>
        </p:nvSpPr>
        <p:spPr>
          <a:xfrm>
            <a:off x="6248400" y="1066800"/>
            <a:ext cx="5799455" cy="5313680"/>
          </a:xfrm>
        </p:spPr>
        <p:txBody>
          <a:bodyPr/>
          <a:lstStyle/>
          <a:p>
            <a:r>
              <a:rPr lang="en-US" altLang="zh-CN" sz="2400" dirty="0" smtClean="0">
                <a:ea typeface="方正兰亭黑简体"/>
              </a:rPr>
              <a:t>5G</a:t>
            </a:r>
            <a:r>
              <a:rPr lang="zh-CN" altLang="en-US" sz="2400" dirty="0" smtClean="0">
                <a:ea typeface="方正兰亭黑简体"/>
              </a:rPr>
              <a:t>网络组成包括</a:t>
            </a:r>
            <a:endParaRPr lang="en-US" altLang="zh-CN" sz="2400" dirty="0" smtClean="0">
              <a:ea typeface="方正兰亭黑简体"/>
            </a:endParaRPr>
          </a:p>
          <a:p>
            <a:pPr marL="342900" lvl="1" indent="-342900" algn="l">
              <a:buChar char="n"/>
            </a:pPr>
            <a:r>
              <a:rPr lang="en-US" altLang="zh-CN" sz="2000" dirty="0" smtClean="0">
                <a:solidFill>
                  <a:srgbClr val="FF0000"/>
                </a:solidFill>
                <a:ea typeface="方正兰亭黑简体"/>
              </a:rPr>
              <a:t> </a:t>
            </a:r>
            <a:r>
              <a:rPr lang="en-US" altLang="zh-CN" dirty="0" smtClean="0">
                <a:solidFill>
                  <a:srgbClr val="FF0000"/>
                </a:solidFill>
                <a:ea typeface="方正兰亭黑简体"/>
                <a:cs typeface="+mn-cs"/>
                <a:sym typeface="+mn-ea"/>
              </a:rPr>
              <a:t>NGC</a:t>
            </a:r>
            <a:r>
              <a:rPr lang="zh-CN" altLang="en-US" dirty="0" smtClean="0">
                <a:solidFill>
                  <a:srgbClr val="FF0000"/>
                </a:solidFill>
                <a:ea typeface="方正兰亭黑简体"/>
                <a:cs typeface="+mn-cs"/>
                <a:sym typeface="+mn-ea"/>
              </a:rPr>
              <a:t>：</a:t>
            </a:r>
            <a:r>
              <a:rPr lang="en-US" altLang="zh-CN" dirty="0" smtClean="0">
                <a:solidFill>
                  <a:srgbClr val="FF0000"/>
                </a:solidFill>
                <a:ea typeface="方正兰亭黑简体"/>
                <a:cs typeface="+mn-cs"/>
                <a:sym typeface="+mn-ea"/>
              </a:rPr>
              <a:t>5G</a:t>
            </a:r>
            <a:r>
              <a:rPr lang="zh-CN" altLang="en-US" dirty="0" smtClean="0">
                <a:solidFill>
                  <a:srgbClr val="FF0000"/>
                </a:solidFill>
                <a:ea typeface="方正兰亭黑简体"/>
                <a:cs typeface="+mn-cs"/>
                <a:sym typeface="+mn-ea"/>
              </a:rPr>
              <a:t>核心网</a:t>
            </a:r>
            <a:endParaRPr lang="en-US" altLang="zh-CN" dirty="0" smtClean="0">
              <a:solidFill>
                <a:srgbClr val="FF0000"/>
              </a:solidFill>
              <a:ea typeface="方正兰亭黑简体"/>
              <a:cs typeface="+mn-cs"/>
            </a:endParaRPr>
          </a:p>
          <a:p>
            <a:pPr lvl="1">
              <a:lnSpc>
                <a:spcPct val="90000"/>
              </a:lnSpc>
            </a:pPr>
            <a:r>
              <a:rPr lang="en-US" altLang="zh-CN" sz="2000" dirty="0">
                <a:ea typeface="方正兰亭黑简体"/>
              </a:rPr>
              <a:t>AMF</a:t>
            </a:r>
            <a:r>
              <a:rPr lang="zh-CN" altLang="en-US" sz="2000" dirty="0">
                <a:ea typeface="方正兰亭黑简体"/>
              </a:rPr>
              <a:t>：接入与移动管理功能</a:t>
            </a:r>
            <a:endParaRPr lang="zh-CN" altLang="en-US" sz="2000" dirty="0">
              <a:ea typeface="方正兰亭黑简体"/>
            </a:endParaRPr>
          </a:p>
          <a:p>
            <a:pPr lvl="1">
              <a:lnSpc>
                <a:spcPct val="90000"/>
              </a:lnSpc>
            </a:pPr>
            <a:r>
              <a:rPr lang="en-US" altLang="zh-CN" sz="2000" dirty="0">
                <a:ea typeface="方正兰亭黑简体"/>
              </a:rPr>
              <a:t>SMF</a:t>
            </a:r>
            <a:r>
              <a:rPr lang="zh-CN" altLang="en-US" sz="2000" dirty="0">
                <a:ea typeface="方正兰亭黑简体"/>
              </a:rPr>
              <a:t>：会话管理功能</a:t>
            </a:r>
            <a:endParaRPr lang="zh-CN" altLang="en-US" sz="2000" dirty="0">
              <a:ea typeface="方正兰亭黑简体"/>
            </a:endParaRPr>
          </a:p>
          <a:p>
            <a:pPr lvl="1">
              <a:lnSpc>
                <a:spcPct val="90000"/>
              </a:lnSpc>
            </a:pPr>
            <a:r>
              <a:rPr lang="en-US" altLang="zh-CN" sz="2000" dirty="0">
                <a:ea typeface="方正兰亭黑简体"/>
              </a:rPr>
              <a:t>UPF</a:t>
            </a:r>
            <a:r>
              <a:rPr lang="zh-CN" altLang="en-US" sz="2000" dirty="0">
                <a:ea typeface="方正兰亭黑简体"/>
              </a:rPr>
              <a:t>：用户平面功能，数据分组的路由转发</a:t>
            </a:r>
            <a:endParaRPr lang="zh-CN" altLang="en-US" sz="2000" dirty="0">
              <a:ea typeface="方正兰亭黑简体"/>
            </a:endParaRPr>
          </a:p>
          <a:p>
            <a:pPr marL="342900" lvl="1" indent="-342900" algn="l">
              <a:buChar char="n"/>
            </a:pPr>
            <a:r>
              <a:rPr lang="en-US" altLang="zh-CN" dirty="0" smtClean="0">
                <a:solidFill>
                  <a:srgbClr val="FF0000"/>
                </a:solidFill>
                <a:ea typeface="方正兰亭黑简体"/>
                <a:cs typeface="+mn-cs"/>
              </a:rPr>
              <a:t>NG-RAN：5G接入网</a:t>
            </a:r>
            <a:endParaRPr lang="en-US" altLang="zh-CN" dirty="0" smtClean="0">
              <a:solidFill>
                <a:srgbClr val="FF0000"/>
              </a:solidFill>
              <a:ea typeface="方正兰亭黑简体"/>
              <a:cs typeface="+mn-cs"/>
            </a:endParaRPr>
          </a:p>
          <a:p>
            <a:pPr lvl="1">
              <a:lnSpc>
                <a:spcPct val="100000"/>
              </a:lnSpc>
            </a:pPr>
            <a:r>
              <a:rPr lang="en-US" altLang="zh-CN" sz="2000" dirty="0">
                <a:ea typeface="方正兰亭黑简体"/>
              </a:rPr>
              <a:t>gNB</a:t>
            </a:r>
            <a:r>
              <a:rPr lang="zh-CN" altLang="en-US" sz="2000" dirty="0">
                <a:ea typeface="方正兰亭黑简体"/>
                <a:sym typeface="+mn-ea"/>
              </a:rPr>
              <a:t>：</a:t>
            </a:r>
            <a:r>
              <a:rPr lang="en-US" altLang="zh-CN" sz="2000" dirty="0">
                <a:ea typeface="方正兰亭黑简体"/>
              </a:rPr>
              <a:t>NR</a:t>
            </a:r>
            <a:r>
              <a:rPr lang="zh-CN" altLang="en-US" sz="2000" dirty="0">
                <a:ea typeface="方正兰亭黑简体"/>
              </a:rPr>
              <a:t>系统基站</a:t>
            </a:r>
            <a:endParaRPr lang="zh-CN" altLang="en-US" sz="2000" dirty="0">
              <a:ea typeface="方正兰亭黑简体"/>
            </a:endParaRPr>
          </a:p>
          <a:p>
            <a:pPr lvl="1">
              <a:lnSpc>
                <a:spcPct val="100000"/>
              </a:lnSpc>
            </a:pPr>
            <a:r>
              <a:rPr lang="en-US" altLang="zh-CN" sz="2000" dirty="0">
                <a:ea typeface="方正兰亭黑简体"/>
              </a:rPr>
              <a:t>ng-eNB</a:t>
            </a:r>
            <a:r>
              <a:rPr lang="zh-CN" altLang="en-US" sz="2000" dirty="0">
                <a:ea typeface="方正兰亭黑简体"/>
              </a:rPr>
              <a:t>：可接入</a:t>
            </a:r>
            <a:r>
              <a:rPr lang="en-US" altLang="zh-CN" sz="2000" dirty="0">
                <a:ea typeface="方正兰亭黑简体"/>
              </a:rPr>
              <a:t>5G</a:t>
            </a:r>
            <a:r>
              <a:rPr lang="zh-CN" altLang="en-US" sz="2000" dirty="0">
                <a:ea typeface="方正兰亭黑简体"/>
              </a:rPr>
              <a:t>核心网的</a:t>
            </a:r>
            <a:r>
              <a:rPr lang="en-US" altLang="zh-CN" sz="2000" dirty="0">
                <a:ea typeface="方正兰亭黑简体"/>
              </a:rPr>
              <a:t>LTE</a:t>
            </a:r>
            <a:r>
              <a:rPr lang="zh-CN" altLang="en-US" sz="2000" dirty="0">
                <a:ea typeface="方正兰亭黑简体"/>
              </a:rPr>
              <a:t>基站</a:t>
            </a:r>
            <a:endParaRPr lang="zh-CN" altLang="en-US" sz="2000" dirty="0">
              <a:ea typeface="方正兰亭黑简体"/>
            </a:endParaRPr>
          </a:p>
          <a:p>
            <a:r>
              <a:rPr lang="en-US" altLang="zh-CN" sz="2400" dirty="0" smtClean="0">
                <a:solidFill>
                  <a:srgbClr val="FF0000"/>
                </a:solidFill>
                <a:ea typeface="方正兰亭黑简体"/>
              </a:rPr>
              <a:t>5G</a:t>
            </a:r>
            <a:r>
              <a:rPr lang="zh-CN" altLang="en-US" sz="2400" dirty="0" smtClean="0">
                <a:solidFill>
                  <a:srgbClr val="FF0000"/>
                </a:solidFill>
                <a:ea typeface="方正兰亭黑简体"/>
              </a:rPr>
              <a:t>无线网络接口包括</a:t>
            </a:r>
            <a:r>
              <a:rPr lang="zh-CN" altLang="en-US" sz="2400" dirty="0" smtClean="0">
                <a:ea typeface="方正兰亭黑简体"/>
              </a:rPr>
              <a:t>：</a:t>
            </a:r>
            <a:endParaRPr lang="en-US" altLang="zh-CN" sz="2400" dirty="0" smtClean="0">
              <a:ea typeface="方正兰亭黑简体"/>
            </a:endParaRPr>
          </a:p>
          <a:p>
            <a:pPr lvl="1">
              <a:lnSpc>
                <a:spcPct val="90000"/>
              </a:lnSpc>
            </a:pPr>
            <a:r>
              <a:rPr lang="en-US" altLang="zh-CN" sz="2000" dirty="0" err="1" smtClean="0">
                <a:ea typeface="方正兰亭黑简体"/>
              </a:rPr>
              <a:t>Xn</a:t>
            </a:r>
            <a:endParaRPr lang="en-US" altLang="zh-CN" sz="2000" dirty="0" smtClean="0">
              <a:ea typeface="方正兰亭黑简体"/>
            </a:endParaRPr>
          </a:p>
          <a:p>
            <a:pPr lvl="1">
              <a:lnSpc>
                <a:spcPct val="90000"/>
              </a:lnSpc>
            </a:pPr>
            <a:r>
              <a:rPr lang="en-US" altLang="zh-CN" sz="2000" dirty="0" smtClean="0">
                <a:ea typeface="方正兰亭黑简体"/>
              </a:rPr>
              <a:t>NG-C</a:t>
            </a:r>
            <a:r>
              <a:rPr lang="zh-CN" altLang="en-US" sz="2000" dirty="0" smtClean="0">
                <a:ea typeface="方正兰亭黑简体"/>
              </a:rPr>
              <a:t>（控制面板）</a:t>
            </a:r>
            <a:endParaRPr lang="en-US" altLang="zh-CN" sz="2000" dirty="0" smtClean="0">
              <a:ea typeface="方正兰亭黑简体"/>
            </a:endParaRPr>
          </a:p>
          <a:p>
            <a:pPr lvl="1">
              <a:lnSpc>
                <a:spcPct val="90000"/>
              </a:lnSpc>
            </a:pPr>
            <a:r>
              <a:rPr lang="en-US" altLang="zh-CN" sz="2000" dirty="0" smtClean="0">
                <a:ea typeface="方正兰亭黑简体"/>
              </a:rPr>
              <a:t>NG-U</a:t>
            </a:r>
            <a:r>
              <a:rPr lang="zh-CN" altLang="en-US" sz="2000" dirty="0" smtClean="0">
                <a:ea typeface="方正兰亭黑简体"/>
              </a:rPr>
              <a:t>（用户面）</a:t>
            </a:r>
            <a:endParaRPr lang="en-US" altLang="zh-CN" sz="2000" dirty="0" smtClean="0">
              <a:ea typeface="方正兰亭黑简体"/>
            </a:endParaRPr>
          </a:p>
          <a:p>
            <a:pPr lvl="1">
              <a:lnSpc>
                <a:spcPct val="90000"/>
              </a:lnSpc>
            </a:pPr>
            <a:r>
              <a:rPr lang="en-US" altLang="zh-CN" sz="2000" dirty="0" err="1" smtClean="0">
                <a:ea typeface="方正兰亭黑简体"/>
              </a:rPr>
              <a:t>Uu</a:t>
            </a:r>
            <a:r>
              <a:rPr lang="zh-CN" altLang="en-US" sz="2000" dirty="0" smtClean="0">
                <a:ea typeface="方正兰亭黑简体"/>
              </a:rPr>
              <a:t>（无线空口）</a:t>
            </a:r>
            <a:endParaRPr lang="en-US" altLang="zh-CN" sz="2000" dirty="0" smtClean="0">
              <a:ea typeface="方正兰亭黑简体"/>
            </a:endParaRPr>
          </a:p>
          <a:p>
            <a:pPr lvl="1"/>
            <a:endParaRPr lang="en-US" altLang="zh-CN" sz="2000" dirty="0" smtClean="0">
              <a:ea typeface="方正兰亭黑简体"/>
            </a:endParaRPr>
          </a:p>
        </p:txBody>
      </p:sp>
      <p:graphicFrame>
        <p:nvGraphicFramePr>
          <p:cNvPr id="6" name="对象 5"/>
          <p:cNvGraphicFramePr>
            <a:graphicFrameLocks noChangeAspect="1"/>
          </p:cNvGraphicFramePr>
          <p:nvPr/>
        </p:nvGraphicFramePr>
        <p:xfrm>
          <a:off x="633730" y="1357630"/>
          <a:ext cx="5938520" cy="4908550"/>
        </p:xfrm>
        <a:graphic>
          <a:graphicData uri="http://schemas.openxmlformats.org/presentationml/2006/ole">
            <mc:AlternateContent xmlns:mc="http://schemas.openxmlformats.org/markup-compatibility/2006">
              <mc:Choice xmlns:v="urn:schemas-microsoft-com:vml" Requires="v">
                <p:oleObj spid="_x0000_s1036" name="" r:id="rId1" imgW="4381500" imgH="3784600" progId="Visio.Drawing.11">
                  <p:embed/>
                </p:oleObj>
              </mc:Choice>
              <mc:Fallback>
                <p:oleObj name="" r:id="rId1" imgW="4381500" imgH="3784600" progId="Visio.Drawing.11">
                  <p:embed/>
                  <p:pic>
                    <p:nvPicPr>
                      <p:cNvPr id="0" name="图片 10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730" y="1357630"/>
                        <a:ext cx="5938520" cy="4908550"/>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标题 1"/>
          <p:cNvSpPr txBox="1"/>
          <p:nvPr/>
        </p:nvSpPr>
        <p:spPr>
          <a:xfrm>
            <a:off x="661035" y="457200"/>
            <a:ext cx="5908040" cy="739775"/>
          </a:xfrm>
          <a:prstGeom prst="rect">
            <a:avLst/>
          </a:prstGeom>
          <a:noFill/>
          <a:ln w="9525">
            <a:noFill/>
          </a:ln>
        </p:spPr>
        <p:txBody>
          <a:bodyPr lIns="91440" tIns="45720" rIns="91440" bIns="45720" anchor="ctr" anchorCtr="0"/>
          <a:p>
            <a:pPr>
              <a:lnSpc>
                <a:spcPct val="150000"/>
              </a:lnSpc>
            </a:pPr>
            <a:r>
              <a:rPr lang="en-US" altLang="zh-CN" sz="3600" dirty="0">
                <a:solidFill>
                  <a:srgbClr val="0000FF"/>
                </a:solidFill>
                <a:effectLst>
                  <a:outerShdw blurRad="38100" dist="38100" dir="2700000" algn="tl">
                    <a:srgbClr val="000000">
                      <a:alpha val="43137"/>
                    </a:srgbClr>
                  </a:outerShdw>
                </a:effectLst>
                <a:latin typeface="Garamond" panose="02020404030301010803" pitchFamily="18" charset="0"/>
                <a:ea typeface="宋体" panose="02010600030101010101" pitchFamily="2" charset="-122"/>
              </a:rPr>
              <a:t>5G</a:t>
            </a:r>
            <a:r>
              <a:rPr lang="zh-CN" altLang="zh-CN" sz="3600" dirty="0">
                <a:solidFill>
                  <a:srgbClr val="0000FF"/>
                </a:solidFill>
                <a:effectLst>
                  <a:outerShdw blurRad="38100" dist="38100" dir="2700000" algn="tl">
                    <a:srgbClr val="000000">
                      <a:alpha val="43137"/>
                    </a:srgbClr>
                  </a:outerShdw>
                </a:effectLst>
                <a:latin typeface="Garamond" panose="02020404030301010803" pitchFamily="18" charset="0"/>
                <a:ea typeface="宋体" panose="02010600030101010101" pitchFamily="2" charset="-122"/>
              </a:rPr>
              <a:t>的网络架构</a:t>
            </a:r>
            <a:endParaRPr lang="zh-CN" altLang="zh-CN" sz="3600" dirty="0">
              <a:solidFill>
                <a:srgbClr val="0000FF"/>
              </a:solidFill>
              <a:effectLst>
                <a:outerShdw blurRad="38100" dist="38100" dir="2700000" algn="tl">
                  <a:srgbClr val="000000">
                    <a:alpha val="43137"/>
                  </a:srgbClr>
                </a:outerShdw>
              </a:effectLst>
              <a:latin typeface="Garamond" panose="02020404030301010803" pitchFamily="18" charset="0"/>
              <a:ea typeface="宋体" panose="02010600030101010101" pitchFamily="2" charset="-122"/>
            </a:endParaRPr>
          </a:p>
        </p:txBody>
      </p:sp>
      <p:pic>
        <p:nvPicPr>
          <p:cNvPr id="19458" name="图片 6"/>
          <p:cNvPicPr/>
          <p:nvPr/>
        </p:nvPicPr>
        <p:blipFill>
          <a:blip r:embed="rId1"/>
          <a:stretch>
            <a:fillRect/>
          </a:stretch>
        </p:blipFill>
        <p:spPr>
          <a:xfrm>
            <a:off x="5943600" y="1295400"/>
            <a:ext cx="6172835" cy="5441950"/>
          </a:xfrm>
          <a:prstGeom prst="rect">
            <a:avLst/>
          </a:prstGeom>
          <a:noFill/>
          <a:ln w="9525">
            <a:noFill/>
          </a:ln>
        </p:spPr>
      </p:pic>
      <p:sp>
        <p:nvSpPr>
          <p:cNvPr id="19459" name="矩形 2"/>
          <p:cNvSpPr/>
          <p:nvPr/>
        </p:nvSpPr>
        <p:spPr>
          <a:xfrm>
            <a:off x="146685" y="1828800"/>
            <a:ext cx="5439410" cy="3982720"/>
          </a:xfrm>
          <a:prstGeom prst="rect">
            <a:avLst/>
          </a:prstGeom>
          <a:noFill/>
          <a:ln w="9525">
            <a:noFill/>
          </a:ln>
        </p:spPr>
        <p:txBody>
          <a:bodyPr wrap="square" anchor="t" anchorCtr="0"/>
          <a:p>
            <a:pPr marL="342900" indent="-342900">
              <a:lnSpc>
                <a:spcPct val="150000"/>
              </a:lnSpc>
              <a:buFont typeface="Arial" panose="020B0604020202020204" pitchFamily="34" charset="0"/>
              <a:buChar char="•"/>
            </a:pPr>
            <a:r>
              <a:rPr lang="zh-CN" altLang="en-US" sz="2000" dirty="0">
                <a:latin typeface="黑体" panose="02010609060101010101" charset="-122"/>
                <a:ea typeface="黑体" panose="02010609060101010101" charset="-122"/>
              </a:rPr>
              <a:t> </a:t>
            </a:r>
            <a:r>
              <a:rPr lang="en-US" altLang="zh-CN" sz="2000" dirty="0">
                <a:latin typeface="黑体" panose="02010609060101010101" charset="-122"/>
                <a:ea typeface="黑体" panose="02010609060101010101" charset="-122"/>
              </a:rPr>
              <a:t> NG-RAN</a:t>
            </a:r>
            <a:r>
              <a:rPr lang="zh-CN" altLang="en-US" sz="2000" dirty="0">
                <a:latin typeface="黑体" panose="02010609060101010101" charset="-122"/>
                <a:ea typeface="黑体" panose="02010609060101010101" charset="-122"/>
              </a:rPr>
              <a:t>包括：</a:t>
            </a:r>
            <a:r>
              <a:rPr lang="en-US" altLang="zh-CN" sz="2000" dirty="0">
                <a:latin typeface="黑体" panose="02010609060101010101" charset="-122"/>
                <a:ea typeface="黑体" panose="02010609060101010101" charset="-122"/>
              </a:rPr>
              <a:t> </a:t>
            </a:r>
            <a:r>
              <a:rPr lang="en-US" altLang="zh-CN" sz="2000" dirty="0" err="1">
                <a:latin typeface="黑体" panose="02010609060101010101" charset="-122"/>
                <a:ea typeface="黑体" panose="02010609060101010101" charset="-122"/>
              </a:rPr>
              <a:t>gNB</a:t>
            </a:r>
            <a:r>
              <a:rPr lang="en-US" altLang="zh-CN" sz="2000" dirty="0">
                <a:latin typeface="黑体" panose="02010609060101010101" charset="-122"/>
                <a:ea typeface="黑体" panose="02010609060101010101" charset="-122"/>
              </a:rPr>
              <a:t>/ng-</a:t>
            </a:r>
            <a:r>
              <a:rPr lang="en-US" altLang="zh-CN" sz="2000" dirty="0" err="1">
                <a:latin typeface="黑体" panose="02010609060101010101" charset="-122"/>
                <a:ea typeface="黑体" panose="02010609060101010101" charset="-122"/>
              </a:rPr>
              <a:t>eNB</a:t>
            </a:r>
            <a:r>
              <a:rPr lang="zh-CN" altLang="en-US" sz="2000" dirty="0">
                <a:latin typeface="黑体" panose="02010609060101010101" charset="-122"/>
                <a:ea typeface="黑体" panose="02010609060101010101" charset="-122"/>
              </a:rPr>
              <a:t>（</a:t>
            </a:r>
            <a:r>
              <a:rPr lang="en-US" altLang="zh-CN" sz="2000" dirty="0">
                <a:latin typeface="黑体" panose="02010609060101010101" charset="-122"/>
                <a:ea typeface="黑体" panose="02010609060101010101" charset="-122"/>
              </a:rPr>
              <a:t>5G</a:t>
            </a:r>
            <a:r>
              <a:rPr lang="zh-CN" altLang="en-US" sz="2000" dirty="0">
                <a:latin typeface="黑体" panose="02010609060101010101" charset="-122"/>
                <a:ea typeface="黑体" panose="02010609060101010101" charset="-122"/>
              </a:rPr>
              <a:t>基站</a:t>
            </a:r>
            <a:r>
              <a:rPr lang="en-US" altLang="zh-CN" sz="2000" dirty="0" err="1">
                <a:latin typeface="黑体" panose="02010609060101010101" charset="-122"/>
                <a:ea typeface="黑体" panose="02010609060101010101" charset="-122"/>
              </a:rPr>
              <a:t>gNB</a:t>
            </a:r>
            <a:r>
              <a:rPr lang="en-US" altLang="zh-CN" sz="2000" dirty="0">
                <a:latin typeface="黑体" panose="02010609060101010101" charset="-122"/>
                <a:ea typeface="黑体" panose="02010609060101010101" charset="-122"/>
              </a:rPr>
              <a:t>/</a:t>
            </a:r>
            <a:r>
              <a:rPr lang="zh-CN" altLang="en-US" sz="2000" dirty="0">
                <a:latin typeface="黑体" panose="02010609060101010101" charset="-122"/>
                <a:ea typeface="黑体" panose="02010609060101010101" charset="-122"/>
              </a:rPr>
              <a:t>增强型</a:t>
            </a:r>
            <a:r>
              <a:rPr lang="en-US" altLang="zh-CN" sz="2000" dirty="0">
                <a:latin typeface="黑体" panose="02010609060101010101" charset="-122"/>
                <a:ea typeface="黑体" panose="02010609060101010101" charset="-122"/>
              </a:rPr>
              <a:t>4G</a:t>
            </a:r>
            <a:r>
              <a:rPr lang="zh-CN" altLang="en-US" sz="2000" dirty="0">
                <a:latin typeface="黑体" panose="02010609060101010101" charset="-122"/>
                <a:ea typeface="黑体" panose="02010609060101010101" charset="-122"/>
              </a:rPr>
              <a:t>基站</a:t>
            </a:r>
            <a:r>
              <a:rPr lang="en-US" altLang="zh-CN" sz="2000" dirty="0">
                <a:latin typeface="黑体" panose="02010609060101010101" charset="-122"/>
                <a:ea typeface="黑体" panose="02010609060101010101" charset="-122"/>
              </a:rPr>
              <a:t>ng-</a:t>
            </a:r>
            <a:r>
              <a:rPr lang="en-US" altLang="zh-CN" sz="2000" dirty="0" err="1">
                <a:latin typeface="黑体" panose="02010609060101010101" charset="-122"/>
                <a:ea typeface="黑体" panose="02010609060101010101" charset="-122"/>
              </a:rPr>
              <a:t>eNB</a:t>
            </a:r>
            <a:r>
              <a:rPr lang="zh-CN" altLang="en-US" sz="2000" dirty="0">
                <a:latin typeface="黑体" panose="02010609060101010101" charset="-122"/>
                <a:ea typeface="黑体" panose="02010609060101010101" charset="-122"/>
              </a:rPr>
              <a:t>）。</a:t>
            </a:r>
            <a:endParaRPr lang="zh-CN" altLang="en-US" sz="2000" dirty="0">
              <a:latin typeface="黑体" panose="02010609060101010101" charset="-122"/>
              <a:ea typeface="黑体" panose="02010609060101010101" charset="-122"/>
            </a:endParaRPr>
          </a:p>
          <a:p>
            <a:pPr marL="342900" indent="-342900">
              <a:lnSpc>
                <a:spcPct val="150000"/>
              </a:lnSpc>
              <a:buFont typeface="Arial" panose="020B0604020202020204" pitchFamily="34" charset="0"/>
              <a:buChar char="•"/>
            </a:pPr>
            <a:r>
              <a:rPr lang="en-US" altLang="zh-CN" sz="2000" dirty="0">
                <a:latin typeface="黑体" panose="02010609060101010101" charset="-122"/>
                <a:ea typeface="黑体" panose="02010609060101010101" charset="-122"/>
              </a:rPr>
              <a:t>  5GC</a:t>
            </a:r>
            <a:r>
              <a:rPr lang="zh-CN" altLang="en-US" sz="2000" dirty="0">
                <a:latin typeface="黑体" panose="02010609060101010101" charset="-122"/>
                <a:ea typeface="黑体" panose="02010609060101010101" charset="-122"/>
              </a:rPr>
              <a:t>包括：</a:t>
            </a:r>
            <a:r>
              <a:rPr lang="en-US" altLang="zh-CN" sz="2000" dirty="0">
                <a:latin typeface="黑体" panose="02010609060101010101" charset="-122"/>
                <a:ea typeface="黑体" panose="02010609060101010101" charset="-122"/>
              </a:rPr>
              <a:t>AMF</a:t>
            </a:r>
            <a:r>
              <a:rPr lang="zh-CN" altLang="en-US" sz="2000" dirty="0">
                <a:latin typeface="黑体" panose="02010609060101010101" charset="-122"/>
                <a:ea typeface="黑体" panose="02010609060101010101" charset="-122"/>
              </a:rPr>
              <a:t>（接入和移动管理功能）、</a:t>
            </a:r>
            <a:r>
              <a:rPr lang="en-US" altLang="zh-CN" sz="2000" dirty="0">
                <a:latin typeface="黑体" panose="02010609060101010101" charset="-122"/>
                <a:ea typeface="黑体" panose="02010609060101010101" charset="-122"/>
              </a:rPr>
              <a:t>UPF</a:t>
            </a:r>
            <a:r>
              <a:rPr lang="zh-CN" altLang="en-US" sz="2000" dirty="0">
                <a:latin typeface="黑体" panose="02010609060101010101" charset="-122"/>
                <a:ea typeface="黑体" panose="02010609060101010101" charset="-122"/>
              </a:rPr>
              <a:t>（用户面功能）和</a:t>
            </a:r>
            <a:r>
              <a:rPr lang="en-US" altLang="zh-CN" sz="2000" dirty="0">
                <a:latin typeface="黑体" panose="02010609060101010101" charset="-122"/>
                <a:ea typeface="黑体" panose="02010609060101010101" charset="-122"/>
              </a:rPr>
              <a:t>SMF</a:t>
            </a:r>
            <a:r>
              <a:rPr lang="zh-CN" altLang="en-US" sz="2000" dirty="0">
                <a:latin typeface="黑体" panose="02010609060101010101" charset="-122"/>
                <a:ea typeface="黑体" panose="02010609060101010101" charset="-122"/>
              </a:rPr>
              <a:t>（会话管理功能）。</a:t>
            </a:r>
            <a:endParaRPr lang="zh-CN" altLang="en-US" sz="2000" dirty="0">
              <a:latin typeface="黑体" panose="02010609060101010101" charset="-122"/>
              <a:ea typeface="黑体" panose="02010609060101010101" charset="-122"/>
            </a:endParaRPr>
          </a:p>
          <a:p>
            <a:pPr marL="342900" indent="-342900">
              <a:lnSpc>
                <a:spcPct val="150000"/>
              </a:lnSpc>
              <a:buFont typeface="Arial" panose="020B0604020202020204" pitchFamily="34" charset="0"/>
              <a:buChar char="•"/>
            </a:pPr>
            <a:r>
              <a:rPr lang="zh-CN" altLang="en-US" sz="2000" dirty="0">
                <a:latin typeface="黑体" panose="02010609060101010101" charset="-122"/>
                <a:ea typeface="黑体" panose="02010609060101010101" charset="-122"/>
              </a:rPr>
              <a:t>白色底框是各网元点主要功能描述。</a:t>
            </a:r>
            <a:endParaRPr lang="zh-CN" altLang="en-US" sz="2000" dirty="0">
              <a:latin typeface="黑体" panose="02010609060101010101" charset="-122"/>
              <a:ea typeface="黑体" panose="02010609060101010101" charset="-122"/>
            </a:endParaRPr>
          </a:p>
        </p:txBody>
      </p:sp>
      <p:sp>
        <p:nvSpPr>
          <p:cNvPr id="3" name="文本框 2"/>
          <p:cNvSpPr txBox="1"/>
          <p:nvPr>
            <p:custDataLst>
              <p:tags r:id="rId2"/>
            </p:custDataLst>
          </p:nvPr>
        </p:nvSpPr>
        <p:spPr>
          <a:xfrm>
            <a:off x="9906000" y="533400"/>
            <a:ext cx="1388110" cy="829945"/>
          </a:xfrm>
          <a:prstGeom prst="rect">
            <a:avLst/>
          </a:prstGeom>
          <a:noFill/>
        </p:spPr>
        <p:txBody>
          <a:bodyPr wrap="square" rtlCol="0">
            <a:spAutoFit/>
          </a:bodyPr>
          <a:p>
            <a:r>
              <a:rPr lang="zh-CN" altLang="en-US" sz="2400">
                <a:solidFill>
                  <a:srgbClr val="FF0000"/>
                </a:solidFill>
              </a:rPr>
              <a:t>核心网</a:t>
            </a:r>
            <a:endParaRPr lang="zh-CN" altLang="en-US" sz="2400">
              <a:solidFill>
                <a:srgbClr val="FF0000"/>
              </a:solidFill>
            </a:endParaRPr>
          </a:p>
          <a:p>
            <a:r>
              <a:rPr lang="en-US" altLang="zh-CN" sz="2400">
                <a:solidFill>
                  <a:srgbClr val="FF0000"/>
                </a:solidFill>
              </a:rPr>
              <a:t>5GC</a:t>
            </a:r>
            <a:endParaRPr lang="en-US" altLang="zh-CN" sz="2400">
              <a:solidFill>
                <a:srgbClr val="FF0000"/>
              </a:solidFill>
            </a:endParaRPr>
          </a:p>
        </p:txBody>
      </p:sp>
      <p:sp>
        <p:nvSpPr>
          <p:cNvPr id="2" name="文本框 1"/>
          <p:cNvSpPr txBox="1"/>
          <p:nvPr>
            <p:custDataLst>
              <p:tags r:id="rId3"/>
            </p:custDataLst>
          </p:nvPr>
        </p:nvSpPr>
        <p:spPr>
          <a:xfrm>
            <a:off x="5638800" y="533400"/>
            <a:ext cx="2931795" cy="829945"/>
          </a:xfrm>
          <a:prstGeom prst="rect">
            <a:avLst/>
          </a:prstGeom>
          <a:noFill/>
        </p:spPr>
        <p:txBody>
          <a:bodyPr wrap="square" rtlCol="0">
            <a:spAutoFit/>
          </a:bodyPr>
          <a:p>
            <a:r>
              <a:rPr lang="zh-CN" altLang="en-US" sz="2400">
                <a:solidFill>
                  <a:srgbClr val="FF0000"/>
                </a:solidFill>
              </a:rPr>
              <a:t>下一代无线接入网</a:t>
            </a:r>
            <a:endParaRPr lang="zh-CN" altLang="en-US" sz="2400">
              <a:solidFill>
                <a:srgbClr val="FF0000"/>
              </a:solidFill>
            </a:endParaRPr>
          </a:p>
          <a:p>
            <a:pPr algn="ctr"/>
            <a:r>
              <a:rPr lang="en-US" altLang="zh-CN" sz="2400">
                <a:solidFill>
                  <a:srgbClr val="FF0000"/>
                </a:solidFill>
              </a:rPr>
              <a:t>NG-RAN</a:t>
            </a:r>
            <a:endParaRPr lang="en-US" altLang="zh-CN" sz="2400">
              <a:solidFill>
                <a:srgbClr val="FF000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979545" y="2442845"/>
            <a:ext cx="5118735" cy="1247775"/>
          </a:xfrm>
        </p:spPr>
        <p:txBody>
          <a:bodyPr/>
          <a:lstStyle/>
          <a:p>
            <a:r>
              <a:rPr lang="en-US" altLang="zh-CN" sz="4800" b="1" dirty="0" smtClean="0"/>
              <a:t>5G </a:t>
            </a:r>
            <a:r>
              <a:rPr lang="zh-CN" altLang="en-US" sz="4800" b="1" dirty="0" smtClean="0"/>
              <a:t>关键无线技术</a:t>
            </a:r>
            <a:endParaRPr lang="zh-CN" altLang="en-US" sz="4800" b="1" dirty="0" smtClean="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847727" y="598170"/>
            <a:ext cx="10504168" cy="5651500"/>
            <a:chOff x="617244" y="1316766"/>
            <a:chExt cx="11306667" cy="4813471"/>
          </a:xfrm>
        </p:grpSpPr>
        <p:sp>
          <p:nvSpPr>
            <p:cNvPr id="60" name="Rectangle 59"/>
            <p:cNvSpPr/>
            <p:nvPr>
              <p:custDataLst>
                <p:tags r:id="rId1"/>
              </p:custDataLst>
            </p:nvPr>
          </p:nvSpPr>
          <p:spPr>
            <a:xfrm>
              <a:off x="6087958" y="4500127"/>
              <a:ext cx="2776343" cy="1627563"/>
            </a:xfrm>
            <a:prstGeom prst="rect">
              <a:avLst/>
            </a:prstGeom>
            <a:solidFill>
              <a:schemeClr val="tx2">
                <a:lumMod val="60000"/>
                <a:lumOff val="40000"/>
                <a:alpha val="40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21896" tIns="60948" rIns="121896" bIns="60948" numCol="1" rtlCol="0" anchor="ctr" anchorCtr="0" compatLnSpc="1"/>
            <a:lstStyle/>
            <a:p>
              <a:pPr algn="ctr"/>
              <a:endParaRPr lang="zh-CN" altLang="en-US" sz="1800" dirty="0" smtClean="0">
                <a:solidFill>
                  <a:schemeClr val="bg1"/>
                </a:solidFill>
                <a:latin typeface="微软雅黑" panose="020B0503020204020204" charset="-122"/>
                <a:ea typeface="微软雅黑" panose="020B0503020204020204" charset="-122"/>
              </a:endParaRPr>
            </a:p>
          </p:txBody>
        </p:sp>
        <p:sp>
          <p:nvSpPr>
            <p:cNvPr id="61" name="Rectangle 60"/>
            <p:cNvSpPr/>
            <p:nvPr>
              <p:custDataLst>
                <p:tags r:id="rId2"/>
              </p:custDataLst>
            </p:nvPr>
          </p:nvSpPr>
          <p:spPr>
            <a:xfrm>
              <a:off x="663947" y="1316767"/>
              <a:ext cx="5112823" cy="4810923"/>
            </a:xfrm>
            <a:prstGeom prst="rect">
              <a:avLst/>
            </a:prstGeom>
            <a:solidFill>
              <a:schemeClr val="bg2">
                <a:lumMod val="20000"/>
                <a:lumOff val="80000"/>
                <a:alpha val="37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21896" tIns="60948" rIns="121896" bIns="60948" numCol="1" rtlCol="0" anchor="ctr" anchorCtr="0" compatLnSpc="1"/>
            <a:lstStyle/>
            <a:p>
              <a:pPr algn="ctr"/>
              <a:endParaRPr lang="zh-CN" altLang="en-US" sz="1800" dirty="0" smtClean="0">
                <a:solidFill>
                  <a:schemeClr val="bg1"/>
                </a:solidFill>
                <a:latin typeface="微软雅黑" panose="020B0503020204020204" charset="-122"/>
                <a:ea typeface="微软雅黑" panose="020B0503020204020204" charset="-122"/>
              </a:endParaRPr>
            </a:p>
          </p:txBody>
        </p:sp>
        <p:sp>
          <p:nvSpPr>
            <p:cNvPr id="62" name="Rectangle 61"/>
            <p:cNvSpPr/>
            <p:nvPr>
              <p:custDataLst>
                <p:tags r:id="rId3"/>
              </p:custDataLst>
            </p:nvPr>
          </p:nvSpPr>
          <p:spPr>
            <a:xfrm>
              <a:off x="6087956" y="1316766"/>
              <a:ext cx="5835955" cy="2785441"/>
            </a:xfrm>
            <a:prstGeom prst="rect">
              <a:avLst/>
            </a:prstGeom>
            <a:solidFill>
              <a:schemeClr val="bg2">
                <a:lumMod val="20000"/>
                <a:lumOff val="80000"/>
                <a:alpha val="37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21896" tIns="60948" rIns="121896" bIns="60948" numCol="1" rtlCol="0" anchor="ctr" anchorCtr="0" compatLnSpc="1"/>
            <a:lstStyle/>
            <a:p>
              <a:pPr algn="ctr"/>
              <a:endParaRPr lang="zh-CN" altLang="en-US" sz="1800" dirty="0" smtClean="0">
                <a:solidFill>
                  <a:schemeClr val="bg1"/>
                </a:solidFill>
                <a:latin typeface="微软雅黑" panose="020B0503020204020204" charset="-122"/>
                <a:ea typeface="微软雅黑" panose="020B0503020204020204" charset="-122"/>
              </a:endParaRPr>
            </a:p>
          </p:txBody>
        </p:sp>
        <p:sp>
          <p:nvSpPr>
            <p:cNvPr id="64" name="Shape 164"/>
            <p:cNvSpPr/>
            <p:nvPr>
              <p:custDataLst>
                <p:tags r:id="rId4"/>
              </p:custDataLst>
            </p:nvPr>
          </p:nvSpPr>
          <p:spPr>
            <a:xfrm>
              <a:off x="8234806" y="1417966"/>
              <a:ext cx="1626865" cy="347207"/>
            </a:xfrm>
            <a:prstGeom prst="rect">
              <a:avLst/>
            </a:prstGeom>
            <a:noFill/>
            <a:ln w="12700" cap="flat">
              <a:noFill/>
              <a:miter lim="400000"/>
            </a:ln>
            <a:effectLst>
              <a:outerShdw blurRad="50800" dist="38100" dir="5400000" algn="t" rotWithShape="0">
                <a:prstClr val="black">
                  <a:alpha val="40000"/>
                </a:prstClr>
              </a:outerShdw>
            </a:effectLst>
          </p:spPr>
          <p:txBody>
            <a:bodyPr wrap="square" lIns="0" tIns="0" rIns="0" bIns="0" numCol="1" anchor="t">
              <a:noAutofit/>
            </a:bodyPr>
            <a:lstStyle>
              <a:lvl1pPr>
                <a:defRPr sz="5000">
                  <a:solidFill>
                    <a:srgbClr val="FFA800"/>
                  </a:solidFill>
                  <a:latin typeface="Arial" panose="020B0604020202020204"/>
                  <a:ea typeface="Arial" panose="020B0604020202020204"/>
                  <a:cs typeface="Arial" panose="020B0604020202020204"/>
                  <a:sym typeface="Arial" panose="020B0604020202020204"/>
                </a:defRPr>
              </a:lvl1pPr>
            </a:lstStyle>
            <a:p>
              <a:pPr lvl="0" algn="ctr">
                <a:buNone/>
                <a:defRPr sz="1800">
                  <a:solidFill>
                    <a:srgbClr val="000000"/>
                  </a:solidFill>
                </a:defRPr>
              </a:pPr>
              <a:r>
                <a:rPr lang="en-CA" dirty="0" err="1">
                  <a:solidFill>
                    <a:srgbClr val="C00000"/>
                  </a:solidFill>
                  <a:latin typeface="微软雅黑" panose="020B0503020204020204" charset="-122"/>
                  <a:ea typeface="微软雅黑" panose="020B0503020204020204" charset="-122"/>
                </a:rPr>
                <a:t>eMBB</a:t>
              </a:r>
              <a:endParaRPr lang="en-CA" dirty="0" err="1">
                <a:solidFill>
                  <a:srgbClr val="C00000"/>
                </a:solidFill>
                <a:latin typeface="微软雅黑" panose="020B0503020204020204" charset="-122"/>
                <a:ea typeface="微软雅黑" panose="020B0503020204020204" charset="-122"/>
              </a:endParaRPr>
            </a:p>
          </p:txBody>
        </p:sp>
        <p:sp>
          <p:nvSpPr>
            <p:cNvPr id="65" name="Shape 164"/>
            <p:cNvSpPr/>
            <p:nvPr>
              <p:custDataLst>
                <p:tags r:id="rId5"/>
              </p:custDataLst>
            </p:nvPr>
          </p:nvSpPr>
          <p:spPr>
            <a:xfrm>
              <a:off x="2001038" y="1778670"/>
              <a:ext cx="2301489" cy="347207"/>
            </a:xfrm>
            <a:prstGeom prst="rect">
              <a:avLst/>
            </a:prstGeom>
            <a:noFill/>
            <a:ln w="12700" cap="flat">
              <a:noFill/>
              <a:miter lim="400000"/>
            </a:ln>
            <a:effectLst/>
          </p:spPr>
          <p:txBody>
            <a:bodyPr wrap="square" lIns="0" tIns="0" rIns="0" bIns="0" numCol="1" anchor="t">
              <a:noAutofit/>
            </a:bodyPr>
            <a:lstStyle>
              <a:lvl1pPr>
                <a:defRPr sz="5000">
                  <a:solidFill>
                    <a:srgbClr val="FFA800"/>
                  </a:solidFill>
                  <a:latin typeface="Arial" panose="020B0604020202020204"/>
                  <a:ea typeface="Arial" panose="020B0604020202020204"/>
                  <a:cs typeface="Arial" panose="020B0604020202020204"/>
                  <a:sym typeface="Arial" panose="020B0604020202020204"/>
                </a:defRPr>
              </a:lvl1pPr>
            </a:lstStyle>
            <a:p>
              <a:pPr lvl="0" algn="ctr">
                <a:buNone/>
                <a:defRPr sz="1800">
                  <a:solidFill>
                    <a:srgbClr val="000000"/>
                  </a:solidFill>
                </a:defRPr>
              </a:pPr>
              <a:r>
                <a:rPr lang="en-CA" dirty="0">
                  <a:solidFill>
                    <a:schemeClr val="tx2"/>
                  </a:solidFill>
                  <a:latin typeface="微软雅黑" panose="020B0503020204020204" charset="-122"/>
                  <a:ea typeface="微软雅黑" panose="020B0503020204020204" charset="-122"/>
                </a:rPr>
                <a:t>10Gbit/s</a:t>
              </a:r>
              <a:endParaRPr lang="en-CA" dirty="0">
                <a:solidFill>
                  <a:schemeClr val="tx2"/>
                </a:solidFill>
                <a:latin typeface="微软雅黑" panose="020B0503020204020204" charset="-122"/>
                <a:ea typeface="微软雅黑" panose="020B0503020204020204" charset="-122"/>
              </a:endParaRPr>
            </a:p>
          </p:txBody>
        </p:sp>
        <p:sp>
          <p:nvSpPr>
            <p:cNvPr id="66" name="Shape 164"/>
            <p:cNvSpPr/>
            <p:nvPr>
              <p:custDataLst>
                <p:tags r:id="rId6"/>
              </p:custDataLst>
            </p:nvPr>
          </p:nvSpPr>
          <p:spPr>
            <a:xfrm>
              <a:off x="656203" y="5229582"/>
              <a:ext cx="2116223" cy="347207"/>
            </a:xfrm>
            <a:prstGeom prst="rect">
              <a:avLst/>
            </a:prstGeom>
            <a:noFill/>
            <a:ln w="12700" cap="flat">
              <a:noFill/>
              <a:miter lim="400000"/>
            </a:ln>
            <a:effectLst/>
          </p:spPr>
          <p:txBody>
            <a:bodyPr wrap="square" lIns="0" tIns="0" rIns="0" bIns="0" numCol="1" anchor="t">
              <a:noAutofit/>
            </a:bodyPr>
            <a:lstStyle>
              <a:lvl1pPr>
                <a:defRPr sz="5000">
                  <a:solidFill>
                    <a:srgbClr val="FFA800"/>
                  </a:solidFill>
                  <a:latin typeface="Arial" panose="020B0604020202020204"/>
                  <a:ea typeface="Arial" panose="020B0604020202020204"/>
                  <a:cs typeface="Arial" panose="020B0604020202020204"/>
                  <a:sym typeface="Arial" panose="020B0604020202020204"/>
                </a:defRPr>
              </a:lvl1pPr>
            </a:lstStyle>
            <a:p>
              <a:pPr algn="ctr">
                <a:defRPr sz="1800">
                  <a:solidFill>
                    <a:srgbClr val="000000"/>
                  </a:solidFill>
                </a:defRPr>
              </a:pPr>
              <a:r>
                <a:rPr lang="en-CA" dirty="0">
                  <a:solidFill>
                    <a:schemeClr val="tx2"/>
                  </a:solidFill>
                  <a:latin typeface="微软雅黑" panose="020B0503020204020204" charset="-122"/>
                  <a:ea typeface="微软雅黑" panose="020B0503020204020204" charset="-122"/>
                  <a:cs typeface="微软雅黑" panose="020B0503020204020204" charset="-122"/>
                </a:rPr>
                <a:t>1</a:t>
              </a:r>
              <a:r>
                <a:rPr lang="zh-CN" altLang="en-US" dirty="0">
                  <a:solidFill>
                    <a:schemeClr val="tx2"/>
                  </a:solidFill>
                  <a:latin typeface="微软雅黑" panose="020B0503020204020204" charset="-122"/>
                  <a:ea typeface="微软雅黑" panose="020B0503020204020204" charset="-122"/>
                  <a:cs typeface="微软雅黑" panose="020B0503020204020204" charset="-122"/>
                </a:rPr>
                <a:t>百万连接</a:t>
              </a:r>
              <a:endParaRPr lang="en-US" altLang="zh-CN" dirty="0">
                <a:solidFill>
                  <a:schemeClr val="tx2"/>
                </a:solidFill>
                <a:latin typeface="微软雅黑" panose="020B0503020204020204" charset="-122"/>
                <a:ea typeface="微软雅黑" panose="020B0503020204020204" charset="-122"/>
                <a:cs typeface="微软雅黑" panose="020B0503020204020204" charset="-122"/>
              </a:endParaRPr>
            </a:p>
            <a:p>
              <a:pPr algn="ctr">
                <a:defRPr sz="1800">
                  <a:solidFill>
                    <a:srgbClr val="000000"/>
                  </a:solidFill>
                </a:defRPr>
              </a:pPr>
              <a:r>
                <a:rPr lang="zh-CN" altLang="en-US" dirty="0">
                  <a:solidFill>
                    <a:schemeClr val="tx2"/>
                  </a:solidFill>
                  <a:latin typeface="微软雅黑" panose="020B0503020204020204" charset="-122"/>
                  <a:ea typeface="微软雅黑" panose="020B0503020204020204" charset="-122"/>
                  <a:cs typeface="微软雅黑" panose="020B0503020204020204" charset="-122"/>
                </a:rPr>
                <a:t>每平方公里</a:t>
              </a:r>
              <a:endParaRPr lang="en-CA" dirty="0">
                <a:solidFill>
                  <a:schemeClr val="tx2"/>
                </a:solidFill>
                <a:latin typeface="微软雅黑" panose="020B0503020204020204" charset="-122"/>
                <a:ea typeface="微软雅黑" panose="020B0503020204020204" charset="-122"/>
                <a:cs typeface="微软雅黑" panose="020B0503020204020204" charset="-122"/>
              </a:endParaRPr>
            </a:p>
          </p:txBody>
        </p:sp>
        <p:pic>
          <p:nvPicPr>
            <p:cNvPr id="67" name="图片 10"/>
            <p:cNvPicPr>
              <a:picLocks noChangeAspect="1"/>
            </p:cNvPicPr>
            <p:nvPr>
              <p:custDataLst>
                <p:tags r:id="rId7"/>
              </p:custDataLst>
            </p:nvPr>
          </p:nvPicPr>
          <p:blipFill rotWithShape="1">
            <a:blip r:embed="rId8" cstate="print">
              <a:extLst>
                <a:ext uri="{28A0092B-C50C-407E-A947-70E740481C1C}">
                  <a14:useLocalDpi xmlns:a14="http://schemas.microsoft.com/office/drawing/2010/main" val="0"/>
                </a:ext>
              </a:extLst>
            </a:blip>
            <a:srcRect r="39153"/>
            <a:stretch>
              <a:fillRect/>
            </a:stretch>
          </p:blipFill>
          <p:spPr>
            <a:xfrm>
              <a:off x="6210647" y="1847319"/>
              <a:ext cx="2581339" cy="2188560"/>
            </a:xfrm>
            <a:prstGeom prst="rect">
              <a:avLst/>
            </a:prstGeom>
            <a:noFill/>
          </p:spPr>
        </p:pic>
        <p:pic>
          <p:nvPicPr>
            <p:cNvPr id="68" name="Picture 2"/>
            <p:cNvPicPr>
              <a:picLocks noChangeAspect="1" noChangeArrowheads="1"/>
            </p:cNvPicPr>
            <p:nvPr>
              <p:custDataLst>
                <p:tags r:id="rId9"/>
              </p:custDataLst>
            </p:nvPr>
          </p:nvPicPr>
          <p:blipFill>
            <a:blip r:embed="rId10" cstate="print"/>
            <a:srcRect l="27110"/>
            <a:stretch>
              <a:fillRect/>
            </a:stretch>
          </p:blipFill>
          <p:spPr bwMode="auto">
            <a:xfrm>
              <a:off x="8909556" y="1847562"/>
              <a:ext cx="2869205" cy="2188317"/>
            </a:xfrm>
            <a:prstGeom prst="rect">
              <a:avLst/>
            </a:prstGeom>
            <a:solidFill>
              <a:schemeClr val="accent5">
                <a:lumMod val="75000"/>
              </a:schemeClr>
            </a:solidFill>
          </p:spPr>
        </p:pic>
        <p:sp>
          <p:nvSpPr>
            <p:cNvPr id="71" name="Rectangle 70"/>
            <p:cNvSpPr/>
            <p:nvPr>
              <p:custDataLst>
                <p:tags r:id="rId11"/>
              </p:custDataLst>
            </p:nvPr>
          </p:nvSpPr>
          <p:spPr>
            <a:xfrm>
              <a:off x="8909556" y="2948951"/>
              <a:ext cx="2869205" cy="1056116"/>
            </a:xfrm>
            <a:prstGeom prst="rect">
              <a:avLst/>
            </a:prstGeom>
            <a:solidFill>
              <a:srgbClr val="2D3A4B">
                <a:alpha val="70000"/>
              </a:srgbClr>
            </a:solidFill>
            <a:ln w="9525" cap="flat" cmpd="sng" algn="ctr">
              <a:noFill/>
              <a:prstDash val="solid"/>
              <a:round/>
              <a:headEnd type="none" w="med" len="med"/>
              <a:tailEnd type="none" w="med" len="med"/>
            </a:ln>
            <a:effectLst/>
          </p:spPr>
          <p:txBody>
            <a:bodyPr vert="horz" wrap="square" lIns="121896" tIns="60948" rIns="121896" bIns="60948" numCol="1" rtlCol="0" anchor="ctr" anchorCtr="0" compatLnSpc="1"/>
            <a:lstStyle/>
            <a:p>
              <a:pPr algn="ctr"/>
              <a:endParaRPr lang="zh-CN" altLang="en-US" sz="1800" b="1" dirty="0">
                <a:solidFill>
                  <a:schemeClr val="bg1"/>
                </a:solidFill>
                <a:latin typeface="微软雅黑" panose="020B0503020204020204" charset="-122"/>
                <a:ea typeface="微软雅黑" panose="020B0503020204020204" charset="-122"/>
              </a:endParaRPr>
            </a:p>
          </p:txBody>
        </p:sp>
        <p:sp>
          <p:nvSpPr>
            <p:cNvPr id="72" name="Rectangle 71"/>
            <p:cNvSpPr/>
            <p:nvPr>
              <p:custDataLst>
                <p:tags r:id="rId12"/>
              </p:custDataLst>
            </p:nvPr>
          </p:nvSpPr>
          <p:spPr>
            <a:xfrm>
              <a:off x="8994475" y="3043152"/>
              <a:ext cx="2699366" cy="574371"/>
            </a:xfrm>
            <a:prstGeom prst="rect">
              <a:avLst/>
            </a:prstGeom>
          </p:spPr>
          <p:txBody>
            <a:bodyPr wrap="square" lIns="121896" tIns="60948" rIns="121896" bIns="60948">
              <a:spAutoFit/>
            </a:bodyPr>
            <a:lstStyle/>
            <a:p>
              <a:pPr>
                <a:spcBef>
                  <a:spcPts val="800"/>
                </a:spcBef>
              </a:pPr>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基于云的</a:t>
              </a:r>
              <a:r>
                <a:rPr lang="en-US" altLang="zh-CN" sz="1800" dirty="0">
                  <a:solidFill>
                    <a:schemeClr val="bg1"/>
                  </a:solidFill>
                  <a:latin typeface="微软雅黑" panose="020B0503020204020204" charset="-122"/>
                  <a:ea typeface="微软雅黑" panose="020B0503020204020204" charset="-122"/>
                  <a:cs typeface="微软雅黑" panose="020B0503020204020204" charset="-122"/>
                </a:rPr>
                <a:t>AI</a:t>
              </a:r>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接入需要</a:t>
              </a:r>
              <a:r>
                <a:rPr lang="en-US" altLang="zh-CN" sz="1800" dirty="0">
                  <a:solidFill>
                    <a:schemeClr val="bg1"/>
                  </a:solidFill>
                  <a:latin typeface="微软雅黑" panose="020B0503020204020204" charset="-122"/>
                  <a:ea typeface="微软雅黑" panose="020B0503020204020204" charset="-122"/>
                  <a:cs typeface="微软雅黑" panose="020B0503020204020204" charset="-122"/>
                </a:rPr>
                <a:t>1Gbit/s </a:t>
              </a:r>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的速率</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73" name="Rectangle 72"/>
            <p:cNvSpPr/>
            <p:nvPr>
              <p:custDataLst>
                <p:tags r:id="rId13"/>
              </p:custDataLst>
            </p:nvPr>
          </p:nvSpPr>
          <p:spPr>
            <a:xfrm>
              <a:off x="11141290" y="2030674"/>
              <a:ext cx="552278" cy="338565"/>
            </a:xfrm>
            <a:prstGeom prst="rect">
              <a:avLst/>
            </a:prstGeom>
          </p:spPr>
          <p:txBody>
            <a:bodyPr wrap="square" lIns="121896" tIns="60948" rIns="121896" bIns="60948">
              <a:spAutoFit/>
            </a:bodyPr>
            <a:lstStyle/>
            <a:p>
              <a:r>
                <a:rPr lang="en-US" altLang="zh-CN" sz="1800" dirty="0" smtClean="0">
                  <a:solidFill>
                    <a:schemeClr val="bg1"/>
                  </a:solidFill>
                  <a:latin typeface="微软雅黑" panose="020B0503020204020204" charset="-122"/>
                  <a:ea typeface="微软雅黑" panose="020B0503020204020204" charset="-122"/>
                </a:rPr>
                <a:t>AI</a:t>
              </a:r>
              <a:endParaRPr lang="en-US" altLang="zh-CN" sz="1800" dirty="0" smtClean="0">
                <a:solidFill>
                  <a:schemeClr val="bg1"/>
                </a:solidFill>
                <a:latin typeface="微软雅黑" panose="020B0503020204020204" charset="-122"/>
                <a:ea typeface="微软雅黑" panose="020B0503020204020204" charset="-122"/>
              </a:endParaRPr>
            </a:p>
          </p:txBody>
        </p:sp>
        <p:sp>
          <p:nvSpPr>
            <p:cNvPr id="74" name="Rectangle 73"/>
            <p:cNvSpPr/>
            <p:nvPr>
              <p:custDataLst>
                <p:tags r:id="rId14"/>
              </p:custDataLst>
            </p:nvPr>
          </p:nvSpPr>
          <p:spPr>
            <a:xfrm>
              <a:off x="7984145" y="2129648"/>
              <a:ext cx="772369" cy="338565"/>
            </a:xfrm>
            <a:prstGeom prst="rect">
              <a:avLst/>
            </a:prstGeom>
          </p:spPr>
          <p:txBody>
            <a:bodyPr wrap="square" lIns="121896" tIns="60948" rIns="121896" bIns="60948">
              <a:spAutoFit/>
            </a:bodyPr>
            <a:lstStyle/>
            <a:p>
              <a:r>
                <a:rPr lang="en-US" altLang="zh-CN" sz="1800" dirty="0" smtClean="0">
                  <a:solidFill>
                    <a:schemeClr val="bg1"/>
                  </a:solidFill>
                  <a:latin typeface="微软雅黑" panose="020B0503020204020204" charset="-122"/>
                  <a:ea typeface="微软雅黑" panose="020B0503020204020204" charset="-122"/>
                </a:rPr>
                <a:t>VR</a:t>
              </a:r>
              <a:endParaRPr lang="en-US" altLang="zh-CN" sz="1800" dirty="0" smtClean="0">
                <a:solidFill>
                  <a:schemeClr val="bg1"/>
                </a:solidFill>
                <a:latin typeface="微软雅黑" panose="020B0503020204020204" charset="-122"/>
                <a:ea typeface="微软雅黑" panose="020B0503020204020204" charset="-122"/>
              </a:endParaRPr>
            </a:p>
          </p:txBody>
        </p:sp>
        <p:sp>
          <p:nvSpPr>
            <p:cNvPr id="75" name="Shape 164"/>
            <p:cNvSpPr/>
            <p:nvPr>
              <p:custDataLst>
                <p:tags r:id="rId15"/>
              </p:custDataLst>
            </p:nvPr>
          </p:nvSpPr>
          <p:spPr>
            <a:xfrm>
              <a:off x="9547571" y="4193476"/>
              <a:ext cx="1430573" cy="347207"/>
            </a:xfrm>
            <a:prstGeom prst="rect">
              <a:avLst/>
            </a:prstGeom>
            <a:noFill/>
            <a:ln w="12700" cap="flat">
              <a:noFill/>
              <a:miter lim="400000"/>
            </a:ln>
            <a:effectLst>
              <a:outerShdw blurRad="50800" dist="38100" dir="5400000" algn="t" rotWithShape="0">
                <a:prstClr val="black">
                  <a:alpha val="40000"/>
                </a:prstClr>
              </a:outerShdw>
            </a:effectLst>
          </p:spPr>
          <p:txBody>
            <a:bodyPr wrap="square" lIns="0" tIns="0" rIns="0" bIns="0" numCol="1" anchor="t">
              <a:noAutofit/>
            </a:bodyPr>
            <a:lstStyle>
              <a:lvl1pPr>
                <a:defRPr sz="5000">
                  <a:solidFill>
                    <a:srgbClr val="FFA800"/>
                  </a:solidFill>
                  <a:latin typeface="Arial" panose="020B0604020202020204"/>
                  <a:ea typeface="Arial" panose="020B0604020202020204"/>
                  <a:cs typeface="Arial" panose="020B0604020202020204"/>
                  <a:sym typeface="Arial" panose="020B0604020202020204"/>
                </a:defRPr>
              </a:lvl1pPr>
            </a:lstStyle>
            <a:p>
              <a:pPr lvl="0" algn="r">
                <a:buNone/>
                <a:defRPr sz="1800">
                  <a:solidFill>
                    <a:srgbClr val="000000"/>
                  </a:solidFill>
                </a:defRPr>
              </a:pPr>
              <a:r>
                <a:rPr lang="en-CA" dirty="0" err="1">
                  <a:solidFill>
                    <a:srgbClr val="C00000"/>
                  </a:solidFill>
                  <a:latin typeface="微软雅黑" panose="020B0503020204020204" charset="-122"/>
                  <a:ea typeface="微软雅黑" panose="020B0503020204020204" charset="-122"/>
                </a:rPr>
                <a:t>mMTC</a:t>
              </a:r>
              <a:endParaRPr lang="en-CA" dirty="0" err="1">
                <a:solidFill>
                  <a:srgbClr val="C00000"/>
                </a:solidFill>
                <a:latin typeface="微软雅黑" panose="020B0503020204020204" charset="-122"/>
                <a:ea typeface="微软雅黑" panose="020B0503020204020204" charset="-122"/>
              </a:endParaRPr>
            </a:p>
          </p:txBody>
        </p:sp>
        <p:sp>
          <p:nvSpPr>
            <p:cNvPr id="76" name="Shape 164"/>
            <p:cNvSpPr/>
            <p:nvPr>
              <p:custDataLst>
                <p:tags r:id="rId16"/>
              </p:custDataLst>
            </p:nvPr>
          </p:nvSpPr>
          <p:spPr>
            <a:xfrm>
              <a:off x="6499903" y="4219977"/>
              <a:ext cx="1446263" cy="347207"/>
            </a:xfrm>
            <a:prstGeom prst="rect">
              <a:avLst/>
            </a:prstGeom>
            <a:noFill/>
            <a:ln w="12700" cap="flat">
              <a:noFill/>
              <a:miter lim="400000"/>
            </a:ln>
            <a:effectLst>
              <a:outerShdw blurRad="50800" dist="38100" dir="5400000" algn="t" rotWithShape="0">
                <a:prstClr val="black">
                  <a:alpha val="40000"/>
                </a:prstClr>
              </a:outerShdw>
            </a:effectLst>
          </p:spPr>
          <p:txBody>
            <a:bodyPr wrap="square" lIns="0" tIns="0" rIns="0" bIns="0" numCol="1" anchor="t">
              <a:noAutofit/>
            </a:bodyPr>
            <a:lstStyle>
              <a:lvl1pPr>
                <a:defRPr sz="5000">
                  <a:solidFill>
                    <a:srgbClr val="FFA800"/>
                  </a:solidFill>
                  <a:latin typeface="Arial" panose="020B0604020202020204"/>
                  <a:ea typeface="Arial" panose="020B0604020202020204"/>
                  <a:cs typeface="Arial" panose="020B0604020202020204"/>
                  <a:sym typeface="Arial" panose="020B0604020202020204"/>
                </a:defRPr>
              </a:lvl1pPr>
            </a:lstStyle>
            <a:p>
              <a:pPr lvl="0" algn="r">
                <a:buNone/>
                <a:defRPr sz="1800">
                  <a:solidFill>
                    <a:srgbClr val="000000"/>
                  </a:solidFill>
                </a:defRPr>
              </a:pPr>
              <a:r>
                <a:rPr lang="en-CA" dirty="0" err="1">
                  <a:solidFill>
                    <a:srgbClr val="C00000"/>
                  </a:solidFill>
                  <a:latin typeface="微软雅黑" panose="020B0503020204020204" charset="-122"/>
                  <a:ea typeface="微软雅黑" panose="020B0503020204020204" charset="-122"/>
                </a:rPr>
                <a:t>uRLLC</a:t>
              </a:r>
              <a:endParaRPr lang="en-CA" dirty="0" err="1">
                <a:solidFill>
                  <a:srgbClr val="C00000"/>
                </a:solidFill>
                <a:latin typeface="微软雅黑" panose="020B0503020204020204" charset="-122"/>
                <a:ea typeface="微软雅黑" panose="020B0503020204020204" charset="-122"/>
              </a:endParaRPr>
            </a:p>
          </p:txBody>
        </p:sp>
        <p:sp>
          <p:nvSpPr>
            <p:cNvPr id="77" name="Shape 164"/>
            <p:cNvSpPr/>
            <p:nvPr>
              <p:custDataLst>
                <p:tags r:id="rId17"/>
              </p:custDataLst>
            </p:nvPr>
          </p:nvSpPr>
          <p:spPr>
            <a:xfrm>
              <a:off x="4216232" y="5283125"/>
              <a:ext cx="723132" cy="347207"/>
            </a:xfrm>
            <a:prstGeom prst="rect">
              <a:avLst/>
            </a:prstGeom>
            <a:noFill/>
            <a:ln w="12700" cap="flat">
              <a:noFill/>
              <a:miter lim="400000"/>
            </a:ln>
            <a:effectLst/>
          </p:spPr>
          <p:txBody>
            <a:bodyPr wrap="square" lIns="0" tIns="0" rIns="0" bIns="0" numCol="1" anchor="t">
              <a:noAutofit/>
            </a:bodyPr>
            <a:lstStyle>
              <a:lvl1pPr>
                <a:defRPr sz="5000">
                  <a:solidFill>
                    <a:srgbClr val="FFA800"/>
                  </a:solidFill>
                  <a:latin typeface="Arial" panose="020B0604020202020204"/>
                  <a:ea typeface="Arial" panose="020B0604020202020204"/>
                  <a:cs typeface="Arial" panose="020B0604020202020204"/>
                  <a:sym typeface="Arial" panose="020B0604020202020204"/>
                </a:defRPr>
              </a:lvl1pPr>
            </a:lstStyle>
            <a:p>
              <a:pPr algn="ctr">
                <a:defRPr sz="1800">
                  <a:solidFill>
                    <a:srgbClr val="000000"/>
                  </a:solidFill>
                </a:defRPr>
              </a:pPr>
              <a:r>
                <a:rPr lang="en-CA" dirty="0">
                  <a:solidFill>
                    <a:schemeClr val="tx2"/>
                  </a:solidFill>
                  <a:latin typeface="微软雅黑" panose="020B0503020204020204" charset="-122"/>
                  <a:ea typeface="微软雅黑" panose="020B0503020204020204" charset="-122"/>
                </a:rPr>
                <a:t>1ms</a:t>
              </a:r>
              <a:endParaRPr lang="en-CA" dirty="0">
                <a:solidFill>
                  <a:schemeClr val="tx2"/>
                </a:solidFill>
                <a:latin typeface="微软雅黑" panose="020B0503020204020204" charset="-122"/>
                <a:ea typeface="微软雅黑" panose="020B0503020204020204" charset="-122"/>
              </a:endParaRPr>
            </a:p>
          </p:txBody>
        </p:sp>
        <p:sp>
          <p:nvSpPr>
            <p:cNvPr id="78" name="Shape 164"/>
            <p:cNvSpPr/>
            <p:nvPr>
              <p:custDataLst>
                <p:tags r:id="rId18"/>
              </p:custDataLst>
            </p:nvPr>
          </p:nvSpPr>
          <p:spPr>
            <a:xfrm>
              <a:off x="2069707" y="2040409"/>
              <a:ext cx="2765493" cy="558687"/>
            </a:xfrm>
            <a:prstGeom prst="rect">
              <a:avLst/>
            </a:prstGeom>
            <a:noFill/>
            <a:ln w="12700" cap="flat">
              <a:noFill/>
              <a:miter lim="400000"/>
            </a:ln>
            <a:effectLst/>
          </p:spPr>
          <p:txBody>
            <a:bodyPr wrap="square" lIns="0" tIns="0" rIns="0" bIns="0" numCol="1" anchor="t">
              <a:noAutofit/>
            </a:bodyPr>
            <a:lstStyle>
              <a:lvl1pPr>
                <a:defRPr sz="5000">
                  <a:solidFill>
                    <a:srgbClr val="FFA800"/>
                  </a:solidFill>
                  <a:latin typeface="Arial" panose="020B0604020202020204"/>
                  <a:ea typeface="Arial" panose="020B0604020202020204"/>
                  <a:cs typeface="Arial" panose="020B0604020202020204"/>
                  <a:sym typeface="Arial" panose="020B0604020202020204"/>
                </a:defRPr>
              </a:lvl1pPr>
            </a:lstStyle>
            <a:p>
              <a:pPr lvl="0" algn="ctr">
                <a:buNone/>
                <a:defRPr sz="1800">
                  <a:solidFill>
                    <a:srgbClr val="000000"/>
                  </a:solidFill>
                </a:defRPr>
              </a:pPr>
              <a:r>
                <a:rPr lang="en-CA" b="1" dirty="0" err="1">
                  <a:solidFill>
                    <a:schemeClr val="tx2"/>
                  </a:solidFill>
                  <a:latin typeface="微软雅黑" panose="020B0503020204020204" charset="-122"/>
                  <a:ea typeface="微软雅黑" panose="020B0503020204020204" charset="-122"/>
                  <a:cs typeface="微软雅黑" panose="020B0503020204020204" charset="-122"/>
                </a:rPr>
                <a:t>eMBB</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（增强型移动宽带</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a:t>
              </a:r>
              <a:endParaRPr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79" name="Shape 164"/>
            <p:cNvSpPr/>
            <p:nvPr>
              <p:custDataLst>
                <p:tags r:id="rId19"/>
              </p:custDataLst>
            </p:nvPr>
          </p:nvSpPr>
          <p:spPr>
            <a:xfrm>
              <a:off x="3313753" y="4764122"/>
              <a:ext cx="2530961" cy="558531"/>
            </a:xfrm>
            <a:prstGeom prst="rect">
              <a:avLst/>
            </a:prstGeom>
            <a:noFill/>
            <a:ln w="12700" cap="flat">
              <a:noFill/>
              <a:miter lim="400000"/>
            </a:ln>
            <a:effectLst/>
          </p:spPr>
          <p:txBody>
            <a:bodyPr wrap="square" lIns="0" tIns="0" rIns="0" bIns="0" numCol="1" anchor="t">
              <a:noAutofit/>
            </a:bodyPr>
            <a:lstStyle>
              <a:lvl1pPr>
                <a:defRPr sz="5000">
                  <a:solidFill>
                    <a:srgbClr val="FFA800"/>
                  </a:solidFill>
                  <a:latin typeface="Arial" panose="020B0604020202020204"/>
                  <a:ea typeface="Arial" panose="020B0604020202020204"/>
                  <a:cs typeface="Arial" panose="020B0604020202020204"/>
                  <a:sym typeface="Arial" panose="020B0604020202020204"/>
                </a:defRPr>
              </a:lvl1pPr>
            </a:lstStyle>
            <a:p>
              <a:pPr lvl="0" algn="ctr">
                <a:buNone/>
                <a:defRPr sz="1800">
                  <a:solidFill>
                    <a:srgbClr val="000000"/>
                  </a:solidFill>
                </a:defRPr>
              </a:pPr>
              <a:r>
                <a:rPr lang="en-CA" b="1" dirty="0" err="1">
                  <a:solidFill>
                    <a:schemeClr val="tx2"/>
                  </a:solidFill>
                  <a:latin typeface="微软雅黑" panose="020B0503020204020204" charset="-122"/>
                  <a:ea typeface="微软雅黑" panose="020B0503020204020204" charset="-122"/>
                  <a:cs typeface="微软雅黑" panose="020B0503020204020204" charset="-122"/>
                </a:rPr>
                <a:t>uRLLC</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（超高可靠性与超低时延业务）</a:t>
              </a:r>
              <a:endParaRPr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80" name="Shape 164"/>
            <p:cNvSpPr/>
            <p:nvPr>
              <p:custDataLst>
                <p:tags r:id="rId20"/>
              </p:custDataLst>
            </p:nvPr>
          </p:nvSpPr>
          <p:spPr>
            <a:xfrm>
              <a:off x="617244" y="4671098"/>
              <a:ext cx="2238293" cy="558531"/>
            </a:xfrm>
            <a:prstGeom prst="rect">
              <a:avLst/>
            </a:prstGeom>
            <a:noFill/>
            <a:ln w="12700" cap="flat">
              <a:noFill/>
              <a:miter lim="400000"/>
            </a:ln>
            <a:effectLst/>
          </p:spPr>
          <p:txBody>
            <a:bodyPr wrap="square" lIns="0" tIns="0" rIns="0" bIns="0" numCol="1" anchor="t">
              <a:noAutofit/>
            </a:bodyPr>
            <a:lstStyle>
              <a:lvl1pPr>
                <a:defRPr sz="5000">
                  <a:solidFill>
                    <a:srgbClr val="FFA800"/>
                  </a:solidFill>
                  <a:latin typeface="Arial" panose="020B0604020202020204"/>
                  <a:ea typeface="Arial" panose="020B0604020202020204"/>
                  <a:cs typeface="Arial" panose="020B0604020202020204"/>
                  <a:sym typeface="Arial" panose="020B0604020202020204"/>
                </a:defRPr>
              </a:lvl1pPr>
            </a:lstStyle>
            <a:p>
              <a:pPr lvl="0" algn="ctr">
                <a:buNone/>
                <a:defRPr sz="1800">
                  <a:solidFill>
                    <a:srgbClr val="000000"/>
                  </a:solidFill>
                </a:defRPr>
              </a:pPr>
              <a:r>
                <a:rPr lang="en-US" altLang="zh-CN" b="1" dirty="0" err="1">
                  <a:solidFill>
                    <a:schemeClr val="tx2"/>
                  </a:solidFill>
                  <a:latin typeface="微软雅黑" panose="020B0503020204020204" charset="-122"/>
                  <a:ea typeface="微软雅黑" panose="020B0503020204020204" charset="-122"/>
                  <a:cs typeface="微软雅黑" panose="020B0503020204020204" charset="-122"/>
                </a:rPr>
                <a:t>mMTC</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（海量连接的物联网业务）</a:t>
              </a:r>
              <a:endParaRPr dirty="0">
                <a:solidFill>
                  <a:schemeClr val="tx1"/>
                </a:solidFill>
                <a:latin typeface="微软雅黑" panose="020B0503020204020204" charset="-122"/>
                <a:ea typeface="微软雅黑" panose="020B0503020204020204" charset="-122"/>
                <a:cs typeface="微软雅黑" panose="020B0503020204020204" charset="-122"/>
              </a:endParaRPr>
            </a:p>
          </p:txBody>
        </p:sp>
        <p:grpSp>
          <p:nvGrpSpPr>
            <p:cNvPr id="82" name="Group 70"/>
            <p:cNvGrpSpPr/>
            <p:nvPr/>
          </p:nvGrpSpPr>
          <p:grpSpPr>
            <a:xfrm>
              <a:off x="5601911" y="3927975"/>
              <a:ext cx="356237" cy="186352"/>
              <a:chOff x="5347404" y="4176723"/>
              <a:chExt cx="354734" cy="202334"/>
            </a:xfrm>
          </p:grpSpPr>
          <p:sp>
            <p:nvSpPr>
              <p:cNvPr id="106" name="L 形 66"/>
              <p:cNvSpPr/>
              <p:nvPr>
                <p:custDataLst>
                  <p:tags r:id="rId21"/>
                </p:custDataLst>
              </p:nvPr>
            </p:nvSpPr>
            <p:spPr>
              <a:xfrm rot="13500000">
                <a:off x="5347404" y="4176723"/>
                <a:ext cx="202334" cy="202334"/>
              </a:xfrm>
              <a:prstGeom prst="corner">
                <a:avLst>
                  <a:gd name="adj1" fmla="val 17757"/>
                  <a:gd name="adj2" fmla="val 19653"/>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微软雅黑" panose="020B0503020204020204" charset="-122"/>
                  <a:ea typeface="微软雅黑" panose="020B0503020204020204" charset="-122"/>
                </a:endParaRPr>
              </a:p>
            </p:txBody>
          </p:sp>
          <p:sp>
            <p:nvSpPr>
              <p:cNvPr id="107" name="L 形 67"/>
              <p:cNvSpPr/>
              <p:nvPr>
                <p:custDataLst>
                  <p:tags r:id="rId22"/>
                </p:custDataLst>
              </p:nvPr>
            </p:nvSpPr>
            <p:spPr>
              <a:xfrm rot="13500000">
                <a:off x="5499804" y="4176723"/>
                <a:ext cx="202334" cy="202334"/>
              </a:xfrm>
              <a:prstGeom prst="corner">
                <a:avLst>
                  <a:gd name="adj1" fmla="val 17757"/>
                  <a:gd name="adj2" fmla="val 19653"/>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微软雅黑" panose="020B0503020204020204" charset="-122"/>
                  <a:ea typeface="微软雅黑" panose="020B0503020204020204" charset="-122"/>
                </a:endParaRPr>
              </a:p>
            </p:txBody>
          </p:sp>
        </p:grpSp>
        <p:sp>
          <p:nvSpPr>
            <p:cNvPr id="86" name="Rectangle 85"/>
            <p:cNvSpPr/>
            <p:nvPr>
              <p:custDataLst>
                <p:tags r:id="rId23"/>
              </p:custDataLst>
            </p:nvPr>
          </p:nvSpPr>
          <p:spPr>
            <a:xfrm>
              <a:off x="8509041" y="1383085"/>
              <a:ext cx="2385205" cy="338565"/>
            </a:xfrm>
            <a:prstGeom prst="rect">
              <a:avLst/>
            </a:prstGeom>
          </p:spPr>
          <p:txBody>
            <a:bodyPr wrap="square" lIns="121896" tIns="60948" rIns="121896" bIns="60948">
              <a:spAutoFit/>
            </a:bodyPr>
            <a:lstStyle/>
            <a:p>
              <a:pPr algn="ctr"/>
              <a:endParaRPr lang="en-CA" altLang="zh-CN" sz="1800" dirty="0">
                <a:solidFill>
                  <a:srgbClr val="C00000"/>
                </a:solidFill>
                <a:latin typeface="微软雅黑" panose="020B0503020204020204" charset="-122"/>
                <a:ea typeface="微软雅黑" panose="020B0503020204020204" charset="-122"/>
              </a:endParaRPr>
            </a:p>
          </p:txBody>
        </p:sp>
        <p:pic>
          <p:nvPicPr>
            <p:cNvPr id="87" name="Picture 7"/>
            <p:cNvPicPr>
              <a:picLocks noChangeAspect="1" noChangeArrowheads="1"/>
            </p:cNvPicPr>
            <p:nvPr>
              <p:custDataLst>
                <p:tags r:id="rId24"/>
              </p:custDataLst>
            </p:nvPr>
          </p:nvPicPr>
          <p:blipFill>
            <a:blip r:embed="rId25" cstate="print"/>
            <a:srcRect l="13034" t="10671" r="13805" b="10738"/>
            <a:stretch>
              <a:fillRect/>
            </a:stretch>
          </p:blipFill>
          <p:spPr bwMode="auto">
            <a:xfrm>
              <a:off x="1509228" y="2362749"/>
              <a:ext cx="3515990" cy="2243402"/>
            </a:xfrm>
            <a:prstGeom prst="rect">
              <a:avLst/>
            </a:prstGeom>
            <a:noFill/>
            <a:ln w="9525">
              <a:noFill/>
              <a:miter lim="800000"/>
              <a:headEnd/>
              <a:tailEnd/>
            </a:ln>
            <a:effectLst/>
          </p:spPr>
        </p:pic>
        <p:pic>
          <p:nvPicPr>
            <p:cNvPr id="88" name="Picture 8"/>
            <p:cNvPicPr>
              <a:picLocks noChangeAspect="1" noChangeArrowheads="1"/>
            </p:cNvPicPr>
            <p:nvPr>
              <p:custDataLst>
                <p:tags r:id="rId26"/>
              </p:custDataLst>
            </p:nvPr>
          </p:nvPicPr>
          <p:blipFill>
            <a:blip r:embed="rId27" cstate="print">
              <a:lum bright="8000" contrast="-72000"/>
            </a:blip>
            <a:srcRect r="9775"/>
            <a:stretch>
              <a:fillRect/>
            </a:stretch>
          </p:blipFill>
          <p:spPr bwMode="auto">
            <a:xfrm>
              <a:off x="5992060" y="4486158"/>
              <a:ext cx="2850975" cy="1630105"/>
            </a:xfrm>
            <a:prstGeom prst="rect">
              <a:avLst/>
            </a:prstGeom>
            <a:solidFill>
              <a:srgbClr val="A58360">
                <a:alpha val="40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pic>
        <p:grpSp>
          <p:nvGrpSpPr>
            <p:cNvPr id="89" name="Group 67"/>
            <p:cNvGrpSpPr/>
            <p:nvPr/>
          </p:nvGrpSpPr>
          <p:grpSpPr>
            <a:xfrm>
              <a:off x="6102608" y="4662216"/>
              <a:ext cx="2742078" cy="1330024"/>
              <a:chOff x="5845984" y="4973932"/>
              <a:chExt cx="2730506" cy="1444094"/>
            </a:xfrm>
          </p:grpSpPr>
          <p:sp>
            <p:nvSpPr>
              <p:cNvPr id="99" name="Shape 164"/>
              <p:cNvSpPr/>
              <p:nvPr>
                <p:custDataLst>
                  <p:tags r:id="rId28"/>
                </p:custDataLst>
              </p:nvPr>
            </p:nvSpPr>
            <p:spPr>
              <a:xfrm>
                <a:off x="5845984" y="4973932"/>
                <a:ext cx="2026049" cy="614781"/>
              </a:xfrm>
              <a:prstGeom prst="rect">
                <a:avLst/>
              </a:prstGeom>
              <a:noFill/>
              <a:ln w="12700" cap="flat">
                <a:noFill/>
                <a:miter lim="400000"/>
              </a:ln>
              <a:effectLst/>
            </p:spPr>
            <p:txBody>
              <a:bodyPr wrap="square" lIns="0" tIns="0" rIns="0" bIns="0" numCol="1" anchor="t">
                <a:noAutofit/>
              </a:bodyPr>
              <a:lstStyle>
                <a:lvl1pPr>
                  <a:defRPr sz="5000">
                    <a:solidFill>
                      <a:srgbClr val="FFA800"/>
                    </a:solidFill>
                    <a:latin typeface="Arial" panose="020B0604020202020204"/>
                    <a:ea typeface="Arial" panose="020B0604020202020204"/>
                    <a:cs typeface="Arial" panose="020B0604020202020204"/>
                    <a:sym typeface="Arial" panose="020B0604020202020204"/>
                  </a:defRPr>
                </a:lvl1pPr>
              </a:lstStyle>
              <a:p>
                <a:pPr lvl="0" algn="r">
                  <a:buNone/>
                  <a:defRPr sz="1800">
                    <a:solidFill>
                      <a:srgbClr val="000000"/>
                    </a:solidFill>
                  </a:defRPr>
                </a:pPr>
                <a:r>
                  <a:rPr lang="zh-CN" altLang="en-US" dirty="0">
                    <a:solidFill>
                      <a:schemeClr val="bg1"/>
                    </a:solidFill>
                    <a:latin typeface="微软雅黑" panose="020B0503020204020204" charset="-122"/>
                    <a:ea typeface="微软雅黑" panose="020B0503020204020204" charset="-122"/>
                    <a:cs typeface="+mn-cs"/>
                  </a:rPr>
                  <a:t>关键行业连接</a:t>
                </a:r>
                <a:endParaRPr lang="zh-CN" altLang="en-US" dirty="0">
                  <a:solidFill>
                    <a:schemeClr val="bg1"/>
                  </a:solidFill>
                  <a:latin typeface="微软雅黑" panose="020B0503020204020204" charset="-122"/>
                  <a:ea typeface="微软雅黑" panose="020B0503020204020204" charset="-122"/>
                  <a:cs typeface="+mn-cs"/>
                </a:endParaRPr>
              </a:p>
            </p:txBody>
          </p:sp>
          <p:sp>
            <p:nvSpPr>
              <p:cNvPr id="100" name="Oval 99"/>
              <p:cNvSpPr/>
              <p:nvPr>
                <p:custDataLst>
                  <p:tags r:id="rId29"/>
                </p:custDataLst>
              </p:nvPr>
            </p:nvSpPr>
            <p:spPr>
              <a:xfrm>
                <a:off x="5881563" y="5518026"/>
                <a:ext cx="900000" cy="900000"/>
              </a:xfrm>
              <a:prstGeom prst="ellipse">
                <a:avLst/>
              </a:prstGeom>
              <a:noFill/>
              <a:ln w="12700">
                <a:solidFill>
                  <a:srgbClr val="89DB6B"/>
                </a:solidFill>
              </a:ln>
              <a:effectLst/>
            </p:spPr>
            <p:txBody>
              <a:bodyPr vert="horz" wrap="square" lIns="121920" tIns="60960" rIns="121920" bIns="60960" numCol="1" rtlCol="0" anchor="ctr" anchorCtr="0" compatLnSpc="1"/>
              <a:lstStyle/>
              <a:p>
                <a:pPr algn="ctr"/>
                <a:endParaRPr lang="zh-CN" altLang="en-US" sz="1800" b="1" dirty="0">
                  <a:solidFill>
                    <a:schemeClr val="bg1"/>
                  </a:solidFill>
                  <a:latin typeface="微软雅黑" panose="020B0503020204020204" charset="-122"/>
                  <a:ea typeface="微软雅黑" panose="020B0503020204020204" charset="-122"/>
                </a:endParaRPr>
              </a:p>
            </p:txBody>
          </p:sp>
          <p:sp>
            <p:nvSpPr>
              <p:cNvPr id="101" name="Oval 100"/>
              <p:cNvSpPr/>
              <p:nvPr>
                <p:custDataLst>
                  <p:tags r:id="rId30"/>
                </p:custDataLst>
              </p:nvPr>
            </p:nvSpPr>
            <p:spPr>
              <a:xfrm>
                <a:off x="6781563" y="5518026"/>
                <a:ext cx="900000" cy="900000"/>
              </a:xfrm>
              <a:prstGeom prst="ellipse">
                <a:avLst/>
              </a:prstGeom>
              <a:noFill/>
              <a:ln w="12700">
                <a:solidFill>
                  <a:srgbClr val="89DB6B"/>
                </a:solidFill>
              </a:ln>
              <a:effectLst/>
            </p:spPr>
            <p:txBody>
              <a:bodyPr vert="horz" wrap="square" lIns="121920" tIns="60960" rIns="121920" bIns="60960" numCol="1" rtlCol="0" anchor="ctr" anchorCtr="0" compatLnSpc="1"/>
              <a:lstStyle/>
              <a:p>
                <a:pPr algn="ctr"/>
                <a:endParaRPr lang="zh-CN" altLang="en-US" sz="1800" b="1" dirty="0">
                  <a:solidFill>
                    <a:schemeClr val="bg1"/>
                  </a:solidFill>
                  <a:latin typeface="微软雅黑" panose="020B0503020204020204" charset="-122"/>
                  <a:ea typeface="微软雅黑" panose="020B0503020204020204" charset="-122"/>
                </a:endParaRPr>
              </a:p>
            </p:txBody>
          </p:sp>
          <p:sp>
            <p:nvSpPr>
              <p:cNvPr id="102" name="Oval 101"/>
              <p:cNvSpPr/>
              <p:nvPr>
                <p:custDataLst>
                  <p:tags r:id="rId31"/>
                </p:custDataLst>
              </p:nvPr>
            </p:nvSpPr>
            <p:spPr>
              <a:xfrm>
                <a:off x="7676490" y="5518026"/>
                <a:ext cx="900000" cy="900000"/>
              </a:xfrm>
              <a:prstGeom prst="ellipse">
                <a:avLst/>
              </a:prstGeom>
              <a:noFill/>
              <a:ln w="12700">
                <a:solidFill>
                  <a:srgbClr val="89DB6B"/>
                </a:solidFill>
              </a:ln>
              <a:effectLst/>
            </p:spPr>
            <p:txBody>
              <a:bodyPr vert="horz" wrap="square" lIns="121920" tIns="60960" rIns="121920" bIns="60960" numCol="1" rtlCol="0" anchor="ctr" anchorCtr="0" compatLnSpc="1"/>
              <a:lstStyle/>
              <a:p>
                <a:pPr algn="ctr"/>
                <a:endParaRPr lang="zh-CN" altLang="en-US" sz="1800" b="1" dirty="0">
                  <a:solidFill>
                    <a:schemeClr val="bg1"/>
                  </a:solidFill>
                  <a:latin typeface="微软雅黑" panose="020B0503020204020204" charset="-122"/>
                  <a:ea typeface="微软雅黑" panose="020B0503020204020204" charset="-122"/>
                </a:endParaRPr>
              </a:p>
            </p:txBody>
          </p:sp>
          <p:sp>
            <p:nvSpPr>
              <p:cNvPr id="103" name="Shape 164"/>
              <p:cNvSpPr/>
              <p:nvPr>
                <p:custDataLst>
                  <p:tags r:id="rId32"/>
                </p:custDataLst>
              </p:nvPr>
            </p:nvSpPr>
            <p:spPr>
              <a:xfrm>
                <a:off x="5881563" y="5824325"/>
                <a:ext cx="910998" cy="521001"/>
              </a:xfrm>
              <a:prstGeom prst="rect">
                <a:avLst/>
              </a:prstGeom>
              <a:noFill/>
              <a:ln w="12700" cap="flat">
                <a:noFill/>
                <a:miter lim="400000"/>
              </a:ln>
              <a:effectLst/>
            </p:spPr>
            <p:txBody>
              <a:bodyPr wrap="square" lIns="0" tIns="0" rIns="0" bIns="0" numCol="1" anchor="t">
                <a:noAutofit/>
              </a:bodyPr>
              <a:lstStyle>
                <a:lvl1pPr>
                  <a:defRPr sz="5000">
                    <a:solidFill>
                      <a:srgbClr val="FFA800"/>
                    </a:solidFill>
                    <a:latin typeface="Arial" panose="020B0604020202020204"/>
                    <a:ea typeface="Arial" panose="020B0604020202020204"/>
                    <a:cs typeface="Arial" panose="020B0604020202020204"/>
                    <a:sym typeface="Arial" panose="020B0604020202020204"/>
                  </a:defRPr>
                </a:lvl1pPr>
              </a:lstStyle>
              <a:p>
                <a:pPr lvl="0" algn="ctr">
                  <a:buNone/>
                  <a:defRPr sz="1800">
                    <a:solidFill>
                      <a:srgbClr val="000000"/>
                    </a:solidFill>
                  </a:defRPr>
                </a:pPr>
                <a:r>
                  <a:rPr lang="zh-CN" altLang="en-US" dirty="0">
                    <a:solidFill>
                      <a:schemeClr val="bg1"/>
                    </a:solidFill>
                    <a:latin typeface="微软雅黑" panose="020B0503020204020204" charset="-122"/>
                    <a:ea typeface="微软雅黑" panose="020B0503020204020204" charset="-122"/>
                    <a:cs typeface="+mn-cs"/>
                  </a:rPr>
                  <a:t>车联网</a:t>
                </a:r>
                <a:endParaRPr lang="zh-CN" altLang="en-US" dirty="0">
                  <a:solidFill>
                    <a:schemeClr val="bg1"/>
                  </a:solidFill>
                  <a:latin typeface="微软雅黑" panose="020B0503020204020204" charset="-122"/>
                  <a:ea typeface="微软雅黑" panose="020B0503020204020204" charset="-122"/>
                  <a:cs typeface="+mn-cs"/>
                </a:endParaRPr>
              </a:p>
            </p:txBody>
          </p:sp>
          <p:sp>
            <p:nvSpPr>
              <p:cNvPr id="104" name="Shape 164"/>
              <p:cNvSpPr/>
              <p:nvPr>
                <p:custDataLst>
                  <p:tags r:id="rId33"/>
                </p:custDataLst>
              </p:nvPr>
            </p:nvSpPr>
            <p:spPr>
              <a:xfrm>
                <a:off x="6842973" y="5718625"/>
                <a:ext cx="838590" cy="521001"/>
              </a:xfrm>
              <a:prstGeom prst="rect">
                <a:avLst/>
              </a:prstGeom>
              <a:noFill/>
              <a:ln w="12700" cap="flat">
                <a:noFill/>
                <a:miter lim="400000"/>
              </a:ln>
              <a:effectLst/>
            </p:spPr>
            <p:txBody>
              <a:bodyPr wrap="square" lIns="0" tIns="0" rIns="0" bIns="0" numCol="1" anchor="t">
                <a:noAutofit/>
              </a:bodyPr>
              <a:lstStyle>
                <a:lvl1pPr>
                  <a:defRPr sz="5000">
                    <a:solidFill>
                      <a:srgbClr val="FFA800"/>
                    </a:solidFill>
                    <a:latin typeface="Arial" panose="020B0604020202020204"/>
                    <a:ea typeface="Arial" panose="020B0604020202020204"/>
                    <a:cs typeface="Arial" panose="020B0604020202020204"/>
                    <a:sym typeface="Arial" panose="020B0604020202020204"/>
                  </a:defRPr>
                </a:lvl1pPr>
              </a:lstStyle>
              <a:p>
                <a:pPr algn="ctr">
                  <a:defRPr sz="1800">
                    <a:solidFill>
                      <a:srgbClr val="000000"/>
                    </a:solidFill>
                  </a:defRPr>
                </a:pPr>
                <a:r>
                  <a:rPr lang="zh-CN" altLang="en-US" dirty="0">
                    <a:solidFill>
                      <a:schemeClr val="bg1"/>
                    </a:solidFill>
                    <a:latin typeface="微软雅黑" panose="020B0503020204020204" charset="-122"/>
                    <a:ea typeface="微软雅黑" panose="020B0503020204020204" charset="-122"/>
                    <a:cs typeface="+mn-cs"/>
                  </a:rPr>
                  <a:t>智能制造</a:t>
                </a:r>
                <a:endParaRPr lang="zh-CN" altLang="en-US" dirty="0">
                  <a:solidFill>
                    <a:schemeClr val="bg1"/>
                  </a:solidFill>
                  <a:latin typeface="微软雅黑" panose="020B0503020204020204" charset="-122"/>
                  <a:ea typeface="微软雅黑" panose="020B0503020204020204" charset="-122"/>
                  <a:cs typeface="+mn-cs"/>
                </a:endParaRPr>
              </a:p>
            </p:txBody>
          </p:sp>
          <p:sp>
            <p:nvSpPr>
              <p:cNvPr id="105" name="Shape 164"/>
              <p:cNvSpPr/>
              <p:nvPr>
                <p:custDataLst>
                  <p:tags r:id="rId34"/>
                </p:custDataLst>
              </p:nvPr>
            </p:nvSpPr>
            <p:spPr>
              <a:xfrm>
                <a:off x="7707269" y="5824325"/>
                <a:ext cx="838590" cy="521001"/>
              </a:xfrm>
              <a:prstGeom prst="rect">
                <a:avLst/>
              </a:prstGeom>
              <a:noFill/>
              <a:ln w="12700" cap="flat">
                <a:noFill/>
                <a:miter lim="400000"/>
              </a:ln>
              <a:effectLst/>
            </p:spPr>
            <p:txBody>
              <a:bodyPr wrap="square" lIns="0" tIns="0" rIns="0" bIns="0" numCol="1" anchor="t">
                <a:noAutofit/>
              </a:bodyPr>
              <a:lstStyle>
                <a:lvl1pPr>
                  <a:defRPr sz="5000">
                    <a:solidFill>
                      <a:srgbClr val="FFA800"/>
                    </a:solidFill>
                    <a:latin typeface="Arial" panose="020B0604020202020204"/>
                    <a:ea typeface="Arial" panose="020B0604020202020204"/>
                    <a:cs typeface="Arial" panose="020B0604020202020204"/>
                    <a:sym typeface="Arial" panose="020B0604020202020204"/>
                  </a:defRPr>
                </a:lvl1pPr>
              </a:lstStyle>
              <a:p>
                <a:pPr lvl="0" algn="ctr">
                  <a:buNone/>
                  <a:defRPr sz="1800">
                    <a:solidFill>
                      <a:srgbClr val="000000"/>
                    </a:solidFill>
                  </a:defRPr>
                </a:pPr>
                <a:endParaRPr lang="zh-CN" altLang="en-US" dirty="0">
                  <a:solidFill>
                    <a:schemeClr val="bg1"/>
                  </a:solidFill>
                  <a:latin typeface="微软雅黑" panose="020B0503020204020204" charset="-122"/>
                  <a:ea typeface="微软雅黑" panose="020B0503020204020204" charset="-122"/>
                  <a:cs typeface="+mn-cs"/>
                </a:endParaRPr>
              </a:p>
            </p:txBody>
          </p:sp>
        </p:grpSp>
        <p:pic>
          <p:nvPicPr>
            <p:cNvPr id="90" name="Picture 9"/>
            <p:cNvPicPr>
              <a:picLocks noChangeAspect="1" noChangeArrowheads="1"/>
            </p:cNvPicPr>
            <p:nvPr>
              <p:custDataLst>
                <p:tags r:id="rId35"/>
              </p:custDataLst>
            </p:nvPr>
          </p:nvPicPr>
          <p:blipFill>
            <a:blip r:embed="rId36" cstate="print"/>
            <a:srcRect/>
            <a:stretch>
              <a:fillRect/>
            </a:stretch>
          </p:blipFill>
          <p:spPr bwMode="auto">
            <a:xfrm>
              <a:off x="8938013" y="4500132"/>
              <a:ext cx="2985375" cy="1630105"/>
            </a:xfrm>
            <a:prstGeom prst="rect">
              <a:avLst/>
            </a:prstGeom>
            <a:solidFill>
              <a:srgbClr val="A58360">
                <a:alpha val="40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pic>
        <p:sp>
          <p:nvSpPr>
            <p:cNvPr id="91" name="Shape 164"/>
            <p:cNvSpPr/>
            <p:nvPr>
              <p:custDataLst>
                <p:tags r:id="rId37"/>
              </p:custDataLst>
            </p:nvPr>
          </p:nvSpPr>
          <p:spPr>
            <a:xfrm>
              <a:off x="8958550" y="4632771"/>
              <a:ext cx="2820212" cy="347207"/>
            </a:xfrm>
            <a:prstGeom prst="rect">
              <a:avLst/>
            </a:prstGeom>
            <a:noFill/>
            <a:ln w="12700" cap="flat">
              <a:noFill/>
              <a:miter lim="400000"/>
            </a:ln>
            <a:effectLst/>
          </p:spPr>
          <p:txBody>
            <a:bodyPr wrap="square" lIns="0" tIns="0" rIns="0" bIns="0" numCol="1" anchor="t">
              <a:noAutofit/>
            </a:bodyPr>
            <a:lstStyle>
              <a:lvl1pPr>
                <a:defRPr sz="5000">
                  <a:solidFill>
                    <a:srgbClr val="FFA800"/>
                  </a:solidFill>
                  <a:latin typeface="Arial" panose="020B0604020202020204"/>
                  <a:ea typeface="Arial" panose="020B0604020202020204"/>
                  <a:cs typeface="Arial" panose="020B0604020202020204"/>
                  <a:sym typeface="Arial" panose="020B0604020202020204"/>
                </a:defRPr>
              </a:lvl1pPr>
            </a:lstStyle>
            <a:p>
              <a:pPr algn="ctr">
                <a:defRPr sz="1800">
                  <a:solidFill>
                    <a:srgbClr val="000000"/>
                  </a:solidFill>
                </a:defRPr>
              </a:pPr>
              <a:r>
                <a:rPr lang="en-CA" dirty="0">
                  <a:solidFill>
                    <a:schemeClr val="bg1"/>
                  </a:solidFill>
                  <a:latin typeface="微软雅黑" panose="020B0503020204020204" charset="-122"/>
                  <a:ea typeface="微软雅黑" panose="020B0503020204020204" charset="-122"/>
                  <a:cs typeface="微软雅黑" panose="020B0503020204020204" charset="-122"/>
                </a:rPr>
                <a:t>2025:</a:t>
              </a:r>
              <a:r>
                <a:rPr lang="en-CA" altLang="zh-CN" dirty="0">
                  <a:solidFill>
                    <a:schemeClr val="bg1"/>
                  </a:solidFill>
                  <a:latin typeface="微软雅黑" panose="020B0503020204020204" charset="-122"/>
                  <a:ea typeface="微软雅黑" panose="020B0503020204020204" charset="-122"/>
                  <a:cs typeface="微软雅黑" panose="020B0503020204020204" charset="-122"/>
                </a:rPr>
                <a:t>1000</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亿连接</a:t>
              </a:r>
              <a:endParaRPr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92" name="Oval 91"/>
            <p:cNvSpPr/>
            <p:nvPr>
              <p:custDataLst>
                <p:tags r:id="rId38"/>
              </p:custDataLst>
            </p:nvPr>
          </p:nvSpPr>
          <p:spPr>
            <a:xfrm>
              <a:off x="9247802" y="5130259"/>
              <a:ext cx="903815" cy="828908"/>
            </a:xfrm>
            <a:prstGeom prst="ellipse">
              <a:avLst/>
            </a:prstGeom>
            <a:solidFill>
              <a:schemeClr val="tx1">
                <a:lumMod val="65000"/>
                <a:lumOff val="35000"/>
                <a:alpha val="30000"/>
              </a:schemeClr>
            </a:solidFill>
            <a:ln w="9525" cap="flat" cmpd="sng" algn="ctr">
              <a:solidFill>
                <a:schemeClr val="bg1"/>
              </a:solidFill>
              <a:prstDash val="dash"/>
              <a:round/>
              <a:headEnd type="none" w="med" len="med"/>
              <a:tailEnd type="none" w="med" len="med"/>
            </a:ln>
            <a:effectLst/>
          </p:spPr>
          <p:txBody>
            <a:bodyPr vert="horz" wrap="square" lIns="121896" tIns="60948" rIns="121896" bIns="60948" numCol="1" rtlCol="0" anchor="ctr" anchorCtr="0" compatLnSpc="1"/>
            <a:lstStyle/>
            <a:p>
              <a:pPr algn="ctr"/>
              <a:endParaRPr lang="zh-CN" altLang="en-US" sz="1800" b="1" dirty="0">
                <a:solidFill>
                  <a:schemeClr val="bg1"/>
                </a:solidFill>
                <a:latin typeface="微软雅黑" panose="020B0503020204020204" charset="-122"/>
                <a:ea typeface="微软雅黑" panose="020B0503020204020204" charset="-122"/>
              </a:endParaRPr>
            </a:p>
          </p:txBody>
        </p:sp>
        <p:sp>
          <p:nvSpPr>
            <p:cNvPr id="93" name="Oval 31"/>
            <p:cNvSpPr/>
            <p:nvPr>
              <p:custDataLst>
                <p:tags r:id="rId39"/>
              </p:custDataLst>
            </p:nvPr>
          </p:nvSpPr>
          <p:spPr>
            <a:xfrm>
              <a:off x="10705107" y="5130259"/>
              <a:ext cx="903815" cy="828908"/>
            </a:xfrm>
            <a:prstGeom prst="ellipse">
              <a:avLst/>
            </a:prstGeom>
            <a:solidFill>
              <a:schemeClr val="tx1">
                <a:lumMod val="65000"/>
                <a:lumOff val="35000"/>
                <a:alpha val="30000"/>
              </a:schemeClr>
            </a:solidFill>
            <a:ln w="9525" cap="flat" cmpd="sng" algn="ctr">
              <a:solidFill>
                <a:srgbClr val="89DB6B"/>
              </a:solidFill>
              <a:prstDash val="dash"/>
              <a:round/>
              <a:headEnd type="none" w="med" len="med"/>
              <a:tailEnd type="none" w="med" len="med"/>
            </a:ln>
            <a:effectLst/>
          </p:spPr>
          <p:txBody>
            <a:bodyPr vert="horz" wrap="square" lIns="121896" tIns="60948" rIns="121896" bIns="60948" numCol="1" rtlCol="0" anchor="ctr" anchorCtr="0" compatLnSpc="1"/>
            <a:lstStyle/>
            <a:p>
              <a:pPr algn="ctr"/>
              <a:endParaRPr lang="zh-CN" altLang="en-US" sz="1800" b="1" dirty="0">
                <a:solidFill>
                  <a:schemeClr val="bg1"/>
                </a:solidFill>
                <a:latin typeface="微软雅黑" panose="020B0503020204020204" charset="-122"/>
                <a:ea typeface="微软雅黑" panose="020B0503020204020204" charset="-122"/>
              </a:endParaRPr>
            </a:p>
          </p:txBody>
        </p:sp>
        <p:sp>
          <p:nvSpPr>
            <p:cNvPr id="95" name="Shape 164"/>
            <p:cNvSpPr/>
            <p:nvPr>
              <p:custDataLst>
                <p:tags r:id="rId40"/>
              </p:custDataLst>
            </p:nvPr>
          </p:nvSpPr>
          <p:spPr>
            <a:xfrm>
              <a:off x="10694064" y="5229647"/>
              <a:ext cx="914859" cy="479847"/>
            </a:xfrm>
            <a:prstGeom prst="rect">
              <a:avLst/>
            </a:prstGeom>
            <a:noFill/>
            <a:ln w="12700" cap="flat">
              <a:noFill/>
              <a:miter lim="400000"/>
            </a:ln>
            <a:effectLst/>
          </p:spPr>
          <p:txBody>
            <a:bodyPr wrap="square" lIns="0" tIns="0" rIns="0" bIns="0" numCol="1" anchor="t">
              <a:noAutofit/>
            </a:bodyPr>
            <a:lstStyle>
              <a:lvl1pPr>
                <a:defRPr sz="5000">
                  <a:solidFill>
                    <a:srgbClr val="FFA800"/>
                  </a:solidFill>
                  <a:latin typeface="Arial" panose="020B0604020202020204"/>
                  <a:ea typeface="Arial" panose="020B0604020202020204"/>
                  <a:cs typeface="Arial" panose="020B0604020202020204"/>
                  <a:sym typeface="Arial" panose="020B0604020202020204"/>
                </a:defRPr>
              </a:lvl1pPr>
            </a:lstStyle>
            <a:p>
              <a:pPr lvl="0" algn="ctr">
                <a:buNone/>
                <a:defRPr sz="1800">
                  <a:solidFill>
                    <a:srgbClr val="000000"/>
                  </a:solidFill>
                </a:defRPr>
              </a:pPr>
              <a:r>
                <a:rPr lang="en-CA" dirty="0">
                  <a:solidFill>
                    <a:schemeClr val="bg1"/>
                  </a:solidFill>
                  <a:latin typeface="微软雅黑" panose="020B0503020204020204" charset="-122"/>
                  <a:ea typeface="微软雅黑" panose="020B0503020204020204" charset="-122"/>
                  <a:cs typeface="微软雅黑" panose="020B0503020204020204" charset="-122"/>
                </a:rPr>
                <a:t>900</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亿</a:t>
              </a:r>
              <a:endParaRPr lang="en-CA" dirty="0">
                <a:solidFill>
                  <a:schemeClr val="bg1"/>
                </a:solidFill>
                <a:latin typeface="微软雅黑" panose="020B0503020204020204" charset="-122"/>
                <a:ea typeface="微软雅黑" panose="020B0503020204020204" charset="-122"/>
                <a:cs typeface="微软雅黑" panose="020B0503020204020204" charset="-122"/>
              </a:endParaRPr>
            </a:p>
            <a:p>
              <a:pPr lvl="0" algn="ctr">
                <a:buNone/>
                <a:defRPr sz="1800">
                  <a:solidFill>
                    <a:srgbClr val="000000"/>
                  </a:solidFill>
                </a:defRPr>
              </a:pPr>
              <a:r>
                <a:rPr lang="en-CA" dirty="0">
                  <a:solidFill>
                    <a:schemeClr val="bg1"/>
                  </a:solidFill>
                  <a:latin typeface="微软雅黑" panose="020B0503020204020204" charset="-122"/>
                  <a:ea typeface="微软雅黑" panose="020B0503020204020204" charset="-122"/>
                  <a:cs typeface="微软雅黑" panose="020B0503020204020204" charset="-122"/>
                </a:rPr>
                <a:t> </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物联网</a:t>
              </a:r>
              <a:endParaRPr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96" name="Shape 164"/>
            <p:cNvSpPr/>
            <p:nvPr>
              <p:custDataLst>
                <p:tags r:id="rId41"/>
              </p:custDataLst>
            </p:nvPr>
          </p:nvSpPr>
          <p:spPr>
            <a:xfrm>
              <a:off x="9247800" y="5229647"/>
              <a:ext cx="914859" cy="479847"/>
            </a:xfrm>
            <a:prstGeom prst="rect">
              <a:avLst/>
            </a:prstGeom>
            <a:noFill/>
            <a:ln w="12700" cap="flat">
              <a:noFill/>
              <a:miter lim="400000"/>
            </a:ln>
            <a:effectLst/>
          </p:spPr>
          <p:txBody>
            <a:bodyPr wrap="square" lIns="0" tIns="0" rIns="0" bIns="0" numCol="1" anchor="t">
              <a:noAutofit/>
            </a:bodyPr>
            <a:lstStyle>
              <a:lvl1pPr>
                <a:defRPr sz="5000">
                  <a:solidFill>
                    <a:srgbClr val="FFA800"/>
                  </a:solidFill>
                  <a:latin typeface="Arial" panose="020B0604020202020204"/>
                  <a:ea typeface="Arial" panose="020B0604020202020204"/>
                  <a:cs typeface="Arial" panose="020B0604020202020204"/>
                  <a:sym typeface="Arial" panose="020B0604020202020204"/>
                </a:defRPr>
              </a:lvl1pPr>
            </a:lstStyle>
            <a:p>
              <a:pPr lvl="0" algn="ctr">
                <a:buNone/>
                <a:defRPr sz="1800">
                  <a:solidFill>
                    <a:srgbClr val="000000"/>
                  </a:solidFill>
                </a:defRPr>
              </a:pPr>
              <a:r>
                <a:rPr lang="en-CA" dirty="0">
                  <a:solidFill>
                    <a:schemeClr val="bg1"/>
                  </a:solidFill>
                  <a:latin typeface="微软雅黑" panose="020B0503020204020204" charset="-122"/>
                  <a:ea typeface="微软雅黑" panose="020B0503020204020204" charset="-122"/>
                  <a:cs typeface="微软雅黑" panose="020B0503020204020204" charset="-122"/>
                </a:rPr>
                <a:t>100</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亿</a:t>
              </a:r>
              <a:r>
                <a:rPr lang="en-CA" dirty="0">
                  <a:solidFill>
                    <a:schemeClr val="bg1"/>
                  </a:solidFill>
                  <a:latin typeface="微软雅黑" panose="020B0503020204020204" charset="-122"/>
                  <a:ea typeface="微软雅黑" panose="020B0503020204020204" charset="-122"/>
                  <a:cs typeface="微软雅黑" panose="020B0503020204020204" charset="-122"/>
                </a:rPr>
                <a:t> </a:t>
              </a:r>
              <a:endParaRPr lang="en-CA" dirty="0">
                <a:solidFill>
                  <a:schemeClr val="bg1"/>
                </a:solidFill>
                <a:latin typeface="微软雅黑" panose="020B0503020204020204" charset="-122"/>
                <a:ea typeface="微软雅黑" panose="020B0503020204020204" charset="-122"/>
                <a:cs typeface="微软雅黑" panose="020B0503020204020204" charset="-122"/>
              </a:endParaRPr>
            </a:p>
            <a:p>
              <a:pPr lvl="0" algn="ctr">
                <a:buNone/>
                <a:defRPr sz="1800">
                  <a:solidFill>
                    <a:srgbClr val="000000"/>
                  </a:solidFill>
                </a:defRPr>
              </a:pPr>
              <a:r>
                <a:rPr lang="zh-CN" altLang="en-US" dirty="0">
                  <a:solidFill>
                    <a:schemeClr val="bg1"/>
                  </a:solidFill>
                  <a:latin typeface="微软雅黑" panose="020B0503020204020204" charset="-122"/>
                  <a:ea typeface="微软雅黑" panose="020B0503020204020204" charset="-122"/>
                  <a:cs typeface="微软雅黑" panose="020B0503020204020204" charset="-122"/>
                </a:rPr>
                <a:t>人口</a:t>
              </a:r>
              <a:endParaRPr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8" name="Rectangle 107"/>
            <p:cNvSpPr/>
            <p:nvPr>
              <p:custDataLst>
                <p:tags r:id="rId42"/>
              </p:custDataLst>
            </p:nvPr>
          </p:nvSpPr>
          <p:spPr>
            <a:xfrm>
              <a:off x="6192011" y="2948951"/>
              <a:ext cx="2592288" cy="1056116"/>
            </a:xfrm>
            <a:prstGeom prst="rect">
              <a:avLst/>
            </a:prstGeom>
            <a:solidFill>
              <a:srgbClr val="2D3A4B">
                <a:alpha val="70000"/>
              </a:srgbClr>
            </a:solidFill>
            <a:ln w="9525" cap="flat" cmpd="sng" algn="ctr">
              <a:noFill/>
              <a:prstDash val="solid"/>
              <a:round/>
              <a:headEnd type="none" w="med" len="med"/>
              <a:tailEnd type="none" w="med" len="med"/>
            </a:ln>
            <a:effectLst/>
          </p:spPr>
          <p:txBody>
            <a:bodyPr vert="horz" wrap="square" lIns="121896" tIns="60948" rIns="121896" bIns="60948" numCol="1" rtlCol="0" anchor="ctr" anchorCtr="0" compatLnSpc="1"/>
            <a:lstStyle/>
            <a:p>
              <a:pPr algn="ctr"/>
              <a:endParaRPr lang="zh-CN" altLang="en-US" sz="1800" b="1" dirty="0">
                <a:solidFill>
                  <a:schemeClr val="bg1"/>
                </a:solidFill>
                <a:latin typeface="微软雅黑" panose="020B0503020204020204" charset="-122"/>
                <a:ea typeface="微软雅黑" panose="020B0503020204020204" charset="-122"/>
              </a:endParaRPr>
            </a:p>
          </p:txBody>
        </p:sp>
        <p:sp>
          <p:nvSpPr>
            <p:cNvPr id="44" name="Shape 164"/>
            <p:cNvSpPr/>
            <p:nvPr>
              <p:custDataLst>
                <p:tags r:id="rId43"/>
              </p:custDataLst>
            </p:nvPr>
          </p:nvSpPr>
          <p:spPr>
            <a:xfrm>
              <a:off x="7932789" y="5348146"/>
              <a:ext cx="842144" cy="479847"/>
            </a:xfrm>
            <a:prstGeom prst="rect">
              <a:avLst/>
            </a:prstGeom>
            <a:noFill/>
            <a:ln w="12700" cap="flat">
              <a:noFill/>
              <a:miter lim="400000"/>
            </a:ln>
            <a:effectLst/>
          </p:spPr>
          <p:txBody>
            <a:bodyPr wrap="square" lIns="0" tIns="0" rIns="0" bIns="0" numCol="1" anchor="t">
              <a:noAutofit/>
            </a:bodyPr>
            <a:lstStyle>
              <a:lvl1pPr>
                <a:defRPr sz="5000">
                  <a:solidFill>
                    <a:srgbClr val="FFA800"/>
                  </a:solidFill>
                  <a:latin typeface="Arial" panose="020B0604020202020204"/>
                  <a:ea typeface="Arial" panose="020B0604020202020204"/>
                  <a:cs typeface="Arial" panose="020B0604020202020204"/>
                  <a:sym typeface="Arial" panose="020B0604020202020204"/>
                </a:defRPr>
              </a:lvl1pPr>
            </a:lstStyle>
            <a:p>
              <a:pPr algn="ctr">
                <a:defRPr sz="1800">
                  <a:solidFill>
                    <a:srgbClr val="000000"/>
                  </a:solidFill>
                </a:defRPr>
              </a:pPr>
              <a:r>
                <a:rPr lang="zh-CN" altLang="en-US" dirty="0">
                  <a:solidFill>
                    <a:schemeClr val="bg1"/>
                  </a:solidFill>
                  <a:latin typeface="微软雅黑" panose="020B0503020204020204" charset="-122"/>
                  <a:ea typeface="微软雅黑" panose="020B0503020204020204" charset="-122"/>
                  <a:cs typeface="+mn-cs"/>
                </a:rPr>
                <a:t>远程医疗</a:t>
              </a:r>
              <a:endParaRPr lang="zh-CN" altLang="en-US" dirty="0">
                <a:solidFill>
                  <a:schemeClr val="bg1"/>
                </a:solidFill>
                <a:latin typeface="微软雅黑" panose="020B0503020204020204" charset="-122"/>
                <a:ea typeface="微软雅黑" panose="020B0503020204020204" charset="-122"/>
                <a:cs typeface="+mn-cs"/>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795020" y="846667"/>
            <a:ext cx="10239587" cy="4672911"/>
            <a:chOff x="2626" y="1954"/>
            <a:chExt cx="14753" cy="7018"/>
          </a:xfrm>
        </p:grpSpPr>
        <p:sp>
          <p:nvSpPr>
            <p:cNvPr id="2" name="矩形 246"/>
            <p:cNvSpPr/>
            <p:nvPr/>
          </p:nvSpPr>
          <p:spPr bwMode="auto">
            <a:xfrm rot="10800000">
              <a:off x="8258" y="1954"/>
              <a:ext cx="2719" cy="4720"/>
            </a:xfrm>
            <a:prstGeom prst="rect">
              <a:avLst/>
            </a:prstGeom>
            <a:solidFill>
              <a:schemeClr val="tx2">
                <a:lumMod val="60000"/>
                <a:lumOff val="40000"/>
              </a:schemeClr>
            </a:solidFill>
            <a:ln w="9525" cap="flat" cmpd="sng" algn="ctr">
              <a:solidFill>
                <a:srgbClr val="8EB4E3"/>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lIns="162528" tIns="81264" rIns="162528" bIns="81264" anchor="ctr"/>
            <a:p>
              <a:pPr algn="ctr">
                <a:buClr>
                  <a:srgbClr val="CC9900"/>
                </a:buClr>
                <a:buNone/>
                <a:defRPr/>
              </a:pPr>
              <a:endParaRPr lang="zh-CN" altLang="en-US" sz="2400" dirty="0">
                <a:latin typeface="微软雅黑" panose="020B0503020204020204" charset="-122"/>
                <a:ea typeface="微软雅黑" panose="020B0503020204020204" charset="-122"/>
              </a:endParaRPr>
            </a:p>
          </p:txBody>
        </p:sp>
        <p:sp>
          <p:nvSpPr>
            <p:cNvPr id="5" name="Up-Down Arrow 76"/>
            <p:cNvSpPr/>
            <p:nvPr/>
          </p:nvSpPr>
          <p:spPr>
            <a:xfrm>
              <a:off x="2626" y="5976"/>
              <a:ext cx="2121" cy="1805"/>
            </a:xfrm>
            <a:prstGeom prst="upDownArrow">
              <a:avLst>
                <a:gd name="adj1" fmla="val 71375"/>
                <a:gd name="adj2" fmla="val 28826"/>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2528" tIns="81264" rIns="162528" bIns="81264" rtlCol="0" anchor="ctr"/>
            <a:p>
              <a:pPr algn="ctr"/>
              <a:endParaRPr lang="zh-CN" altLang="en-US" sz="2400" dirty="0">
                <a:solidFill>
                  <a:schemeClr val="bg1"/>
                </a:solidFill>
                <a:latin typeface="微软雅黑" panose="020B0503020204020204" charset="-122"/>
                <a:ea typeface="微软雅黑" panose="020B0503020204020204" charset="-122"/>
              </a:endParaRPr>
            </a:p>
          </p:txBody>
        </p:sp>
        <p:sp>
          <p:nvSpPr>
            <p:cNvPr id="6" name="矩形 20"/>
            <p:cNvSpPr/>
            <p:nvPr/>
          </p:nvSpPr>
          <p:spPr bwMode="auto">
            <a:xfrm rot="5400000">
              <a:off x="1481" y="3122"/>
              <a:ext cx="4410" cy="2107"/>
            </a:xfrm>
            <a:custGeom>
              <a:avLst/>
              <a:gdLst>
                <a:gd name="connsiteX0" fmla="*/ 0 w 2057400"/>
                <a:gd name="connsiteY0" fmla="*/ 0 h 647700"/>
                <a:gd name="connsiteX1" fmla="*/ 2057400 w 2057400"/>
                <a:gd name="connsiteY1" fmla="*/ 0 h 647700"/>
                <a:gd name="connsiteX2" fmla="*/ 2057400 w 2057400"/>
                <a:gd name="connsiteY2" fmla="*/ 647700 h 647700"/>
                <a:gd name="connsiteX3" fmla="*/ 0 w 2057400"/>
                <a:gd name="connsiteY3" fmla="*/ 647700 h 647700"/>
                <a:gd name="connsiteX4" fmla="*/ 0 w 2057400"/>
                <a:gd name="connsiteY4" fmla="*/ 0 h 647700"/>
                <a:gd name="connsiteX0-1" fmla="*/ 0 w 2057402"/>
                <a:gd name="connsiteY0-2" fmla="*/ 0 h 647700"/>
                <a:gd name="connsiteX1-3" fmla="*/ 2057400 w 2057402"/>
                <a:gd name="connsiteY1-4" fmla="*/ 0 h 647700"/>
                <a:gd name="connsiteX2-5" fmla="*/ 1795780 w 2057402"/>
                <a:gd name="connsiteY2-6" fmla="*/ 358140 h 647700"/>
                <a:gd name="connsiteX3-7" fmla="*/ 2057400 w 2057402"/>
                <a:gd name="connsiteY3-8" fmla="*/ 647700 h 647700"/>
                <a:gd name="connsiteX4-9" fmla="*/ 0 w 2057402"/>
                <a:gd name="connsiteY4-10" fmla="*/ 647700 h 647700"/>
                <a:gd name="connsiteX5" fmla="*/ 0 w 2057402"/>
                <a:gd name="connsiteY5" fmla="*/ 0 h 647700"/>
                <a:gd name="connsiteX0-11" fmla="*/ 0 w 2138257"/>
                <a:gd name="connsiteY0-12" fmla="*/ 0 h 647700"/>
                <a:gd name="connsiteX1-13" fmla="*/ 2057400 w 2138257"/>
                <a:gd name="connsiteY1-14" fmla="*/ 0 h 647700"/>
                <a:gd name="connsiteX2-15" fmla="*/ 1795780 w 2138257"/>
                <a:gd name="connsiteY2-16" fmla="*/ 358140 h 647700"/>
                <a:gd name="connsiteX3-17" fmla="*/ 2057400 w 2138257"/>
                <a:gd name="connsiteY3-18" fmla="*/ 647700 h 647700"/>
                <a:gd name="connsiteX4-19" fmla="*/ 0 w 2138257"/>
                <a:gd name="connsiteY4-20" fmla="*/ 647700 h 647700"/>
                <a:gd name="connsiteX5-21" fmla="*/ 0 w 2138257"/>
                <a:gd name="connsiteY5-22" fmla="*/ 0 h 647700"/>
                <a:gd name="connsiteX0-23" fmla="*/ 0 w 2161184"/>
                <a:gd name="connsiteY0-24" fmla="*/ 0 h 647700"/>
                <a:gd name="connsiteX1-25" fmla="*/ 2057400 w 2161184"/>
                <a:gd name="connsiteY1-26" fmla="*/ 0 h 647700"/>
                <a:gd name="connsiteX2-27" fmla="*/ 1795780 w 2161184"/>
                <a:gd name="connsiteY2-28" fmla="*/ 358140 h 647700"/>
                <a:gd name="connsiteX3-29" fmla="*/ 2057400 w 2161184"/>
                <a:gd name="connsiteY3-30" fmla="*/ 647700 h 647700"/>
                <a:gd name="connsiteX4-31" fmla="*/ 0 w 2161184"/>
                <a:gd name="connsiteY4-32" fmla="*/ 647700 h 647700"/>
                <a:gd name="connsiteX5-33" fmla="*/ 0 w 2161184"/>
                <a:gd name="connsiteY5-34" fmla="*/ 0 h 647700"/>
                <a:gd name="connsiteX0-35" fmla="*/ 0 w 2057400"/>
                <a:gd name="connsiteY0-36" fmla="*/ 0 h 647700"/>
                <a:gd name="connsiteX1-37" fmla="*/ 2057400 w 2057400"/>
                <a:gd name="connsiteY1-38" fmla="*/ 0 h 647700"/>
                <a:gd name="connsiteX2-39" fmla="*/ 1795780 w 2057400"/>
                <a:gd name="connsiteY2-40" fmla="*/ 358140 h 647700"/>
                <a:gd name="connsiteX3-41" fmla="*/ 2057400 w 2057400"/>
                <a:gd name="connsiteY3-42" fmla="*/ 647700 h 647700"/>
                <a:gd name="connsiteX4-43" fmla="*/ 0 w 2057400"/>
                <a:gd name="connsiteY4-44" fmla="*/ 647700 h 647700"/>
                <a:gd name="connsiteX5-45" fmla="*/ 0 w 2057400"/>
                <a:gd name="connsiteY5-46" fmla="*/ 0 h 647700"/>
                <a:gd name="connsiteX0-47" fmla="*/ 0 w 2057400"/>
                <a:gd name="connsiteY0-48" fmla="*/ 0 h 647700"/>
                <a:gd name="connsiteX1-49" fmla="*/ 2057400 w 2057400"/>
                <a:gd name="connsiteY1-50" fmla="*/ 0 h 647700"/>
                <a:gd name="connsiteX2-51" fmla="*/ 1795781 w 2057400"/>
                <a:gd name="connsiteY2-52" fmla="*/ 313869 h 647700"/>
                <a:gd name="connsiteX3-53" fmla="*/ 2057400 w 2057400"/>
                <a:gd name="connsiteY3-54" fmla="*/ 647700 h 647700"/>
                <a:gd name="connsiteX4-55" fmla="*/ 0 w 2057400"/>
                <a:gd name="connsiteY4-56" fmla="*/ 647700 h 647700"/>
                <a:gd name="connsiteX5-57" fmla="*/ 0 w 2057400"/>
                <a:gd name="connsiteY5-58" fmla="*/ 0 h 647700"/>
                <a:gd name="connsiteX0-59" fmla="*/ 0 w 2057400"/>
                <a:gd name="connsiteY0-60" fmla="*/ 0 h 647700"/>
                <a:gd name="connsiteX1-61" fmla="*/ 2057400 w 2057400"/>
                <a:gd name="connsiteY1-62" fmla="*/ 0 h 647700"/>
                <a:gd name="connsiteX2-63" fmla="*/ 1795781 w 2057400"/>
                <a:gd name="connsiteY2-64" fmla="*/ 313869 h 647700"/>
                <a:gd name="connsiteX3-65" fmla="*/ 1797864 w 2057400"/>
                <a:gd name="connsiteY3-66" fmla="*/ 330624 h 647700"/>
                <a:gd name="connsiteX4-67" fmla="*/ 2057400 w 2057400"/>
                <a:gd name="connsiteY4-68" fmla="*/ 647700 h 647700"/>
                <a:gd name="connsiteX5-69" fmla="*/ 0 w 2057400"/>
                <a:gd name="connsiteY5-70" fmla="*/ 647700 h 647700"/>
                <a:gd name="connsiteX6" fmla="*/ 0 w 2057400"/>
                <a:gd name="connsiteY6" fmla="*/ 0 h 647700"/>
                <a:gd name="connsiteX0-71" fmla="*/ 0 w 2057400"/>
                <a:gd name="connsiteY0-72" fmla="*/ 0 h 647700"/>
                <a:gd name="connsiteX1-73" fmla="*/ 2057400 w 2057400"/>
                <a:gd name="connsiteY1-74" fmla="*/ 0 h 647700"/>
                <a:gd name="connsiteX2-75" fmla="*/ 1797864 w 2057400"/>
                <a:gd name="connsiteY2-76" fmla="*/ 330624 h 647700"/>
                <a:gd name="connsiteX3-77" fmla="*/ 2057400 w 2057400"/>
                <a:gd name="connsiteY3-78" fmla="*/ 647700 h 647700"/>
                <a:gd name="connsiteX4-79" fmla="*/ 0 w 2057400"/>
                <a:gd name="connsiteY4-80" fmla="*/ 647700 h 647700"/>
                <a:gd name="connsiteX5-81" fmla="*/ 0 w 2057400"/>
                <a:gd name="connsiteY5-82" fmla="*/ 0 h 647700"/>
                <a:gd name="connsiteX0-83" fmla="*/ 0 w 2057400"/>
                <a:gd name="connsiteY0-84" fmla="*/ 0 h 647700"/>
                <a:gd name="connsiteX1-85" fmla="*/ 2057400 w 2057400"/>
                <a:gd name="connsiteY1-86" fmla="*/ 0 h 647700"/>
                <a:gd name="connsiteX2-87" fmla="*/ 1797864 w 2057400"/>
                <a:gd name="connsiteY2-88" fmla="*/ 324476 h 647700"/>
                <a:gd name="connsiteX3-89" fmla="*/ 2057400 w 2057400"/>
                <a:gd name="connsiteY3-90" fmla="*/ 647700 h 647700"/>
                <a:gd name="connsiteX4-91" fmla="*/ 0 w 2057400"/>
                <a:gd name="connsiteY4-92" fmla="*/ 647700 h 647700"/>
                <a:gd name="connsiteX5-93" fmla="*/ 0 w 2057400"/>
                <a:gd name="connsiteY5-94" fmla="*/ 0 h 6477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2057400" h="647700">
                  <a:moveTo>
                    <a:pt x="0" y="0"/>
                  </a:moveTo>
                  <a:lnTo>
                    <a:pt x="2057400" y="0"/>
                  </a:lnTo>
                  <a:lnTo>
                    <a:pt x="1797864" y="324476"/>
                  </a:lnTo>
                  <a:lnTo>
                    <a:pt x="2057400" y="647700"/>
                  </a:lnTo>
                  <a:lnTo>
                    <a:pt x="0" y="647700"/>
                  </a:lnTo>
                  <a:lnTo>
                    <a:pt x="0" y="0"/>
                  </a:lnTo>
                  <a:close/>
                </a:path>
              </a:pathLst>
            </a:custGeom>
            <a:solidFill>
              <a:schemeClr val="tx2">
                <a:lumMod val="60000"/>
                <a:lumOff val="40000"/>
              </a:schemeClr>
            </a:solidFill>
            <a:ln w="9525" cap="flat" cmpd="sng" algn="ctr">
              <a:solidFill>
                <a:srgbClr val="8EB4E3"/>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vert="horz" lIns="162528" tIns="81264" rIns="162528" bIns="81264" anchor="ctr"/>
            <a:p>
              <a:pPr algn="ctr">
                <a:buClr>
                  <a:srgbClr val="CC9900"/>
                </a:buClr>
                <a:defRPr/>
              </a:pPr>
              <a:r>
                <a:rPr lang="en-US" altLang="zh-CN" sz="2400" dirty="0">
                  <a:latin typeface="微软雅黑" panose="020B0503020204020204" charset="-122"/>
                  <a:ea typeface="微软雅黑" panose="020B0503020204020204" charset="-122"/>
                </a:rPr>
                <a:t>  </a:t>
              </a:r>
              <a:endParaRPr lang="en-US" altLang="zh-CN" sz="2400" dirty="0">
                <a:solidFill>
                  <a:schemeClr val="bg1"/>
                </a:solidFill>
                <a:latin typeface="微软雅黑" panose="020B0503020204020204" charset="-122"/>
                <a:ea typeface="微软雅黑" panose="020B0503020204020204" charset="-122"/>
                <a:cs typeface="Arial" panose="020B0604020202020204" pitchFamily="34" charset="0"/>
              </a:endParaRPr>
            </a:p>
          </p:txBody>
        </p:sp>
        <p:sp>
          <p:nvSpPr>
            <p:cNvPr id="7" name="矩形 20"/>
            <p:cNvSpPr/>
            <p:nvPr/>
          </p:nvSpPr>
          <p:spPr bwMode="auto">
            <a:xfrm rot="16200000">
              <a:off x="3013" y="7245"/>
              <a:ext cx="1347" cy="2107"/>
            </a:xfrm>
            <a:custGeom>
              <a:avLst/>
              <a:gdLst>
                <a:gd name="connsiteX0" fmla="*/ 0 w 2057400"/>
                <a:gd name="connsiteY0" fmla="*/ 0 h 647700"/>
                <a:gd name="connsiteX1" fmla="*/ 2057400 w 2057400"/>
                <a:gd name="connsiteY1" fmla="*/ 0 h 647700"/>
                <a:gd name="connsiteX2" fmla="*/ 2057400 w 2057400"/>
                <a:gd name="connsiteY2" fmla="*/ 647700 h 647700"/>
                <a:gd name="connsiteX3" fmla="*/ 0 w 2057400"/>
                <a:gd name="connsiteY3" fmla="*/ 647700 h 647700"/>
                <a:gd name="connsiteX4" fmla="*/ 0 w 2057400"/>
                <a:gd name="connsiteY4" fmla="*/ 0 h 647700"/>
                <a:gd name="connsiteX0-1" fmla="*/ 0 w 2057402"/>
                <a:gd name="connsiteY0-2" fmla="*/ 0 h 647700"/>
                <a:gd name="connsiteX1-3" fmla="*/ 2057400 w 2057402"/>
                <a:gd name="connsiteY1-4" fmla="*/ 0 h 647700"/>
                <a:gd name="connsiteX2-5" fmla="*/ 1795780 w 2057402"/>
                <a:gd name="connsiteY2-6" fmla="*/ 358140 h 647700"/>
                <a:gd name="connsiteX3-7" fmla="*/ 2057400 w 2057402"/>
                <a:gd name="connsiteY3-8" fmla="*/ 647700 h 647700"/>
                <a:gd name="connsiteX4-9" fmla="*/ 0 w 2057402"/>
                <a:gd name="connsiteY4-10" fmla="*/ 647700 h 647700"/>
                <a:gd name="connsiteX5" fmla="*/ 0 w 2057402"/>
                <a:gd name="connsiteY5" fmla="*/ 0 h 647700"/>
                <a:gd name="connsiteX0-11" fmla="*/ 0 w 2138257"/>
                <a:gd name="connsiteY0-12" fmla="*/ 0 h 647700"/>
                <a:gd name="connsiteX1-13" fmla="*/ 2057400 w 2138257"/>
                <a:gd name="connsiteY1-14" fmla="*/ 0 h 647700"/>
                <a:gd name="connsiteX2-15" fmla="*/ 1795780 w 2138257"/>
                <a:gd name="connsiteY2-16" fmla="*/ 358140 h 647700"/>
                <a:gd name="connsiteX3-17" fmla="*/ 2057400 w 2138257"/>
                <a:gd name="connsiteY3-18" fmla="*/ 647700 h 647700"/>
                <a:gd name="connsiteX4-19" fmla="*/ 0 w 2138257"/>
                <a:gd name="connsiteY4-20" fmla="*/ 647700 h 647700"/>
                <a:gd name="connsiteX5-21" fmla="*/ 0 w 2138257"/>
                <a:gd name="connsiteY5-22" fmla="*/ 0 h 647700"/>
                <a:gd name="connsiteX0-23" fmla="*/ 0 w 2161184"/>
                <a:gd name="connsiteY0-24" fmla="*/ 0 h 647700"/>
                <a:gd name="connsiteX1-25" fmla="*/ 2057400 w 2161184"/>
                <a:gd name="connsiteY1-26" fmla="*/ 0 h 647700"/>
                <a:gd name="connsiteX2-27" fmla="*/ 1795780 w 2161184"/>
                <a:gd name="connsiteY2-28" fmla="*/ 358140 h 647700"/>
                <a:gd name="connsiteX3-29" fmla="*/ 2057400 w 2161184"/>
                <a:gd name="connsiteY3-30" fmla="*/ 647700 h 647700"/>
                <a:gd name="connsiteX4-31" fmla="*/ 0 w 2161184"/>
                <a:gd name="connsiteY4-32" fmla="*/ 647700 h 647700"/>
                <a:gd name="connsiteX5-33" fmla="*/ 0 w 2161184"/>
                <a:gd name="connsiteY5-34" fmla="*/ 0 h 647700"/>
                <a:gd name="connsiteX0-35" fmla="*/ 0 w 2057400"/>
                <a:gd name="connsiteY0-36" fmla="*/ 0 h 647700"/>
                <a:gd name="connsiteX1-37" fmla="*/ 2057400 w 2057400"/>
                <a:gd name="connsiteY1-38" fmla="*/ 0 h 647700"/>
                <a:gd name="connsiteX2-39" fmla="*/ 1795780 w 2057400"/>
                <a:gd name="connsiteY2-40" fmla="*/ 358140 h 647700"/>
                <a:gd name="connsiteX3-41" fmla="*/ 2057400 w 2057400"/>
                <a:gd name="connsiteY3-42" fmla="*/ 647700 h 647700"/>
                <a:gd name="connsiteX4-43" fmla="*/ 0 w 2057400"/>
                <a:gd name="connsiteY4-44" fmla="*/ 647700 h 647700"/>
                <a:gd name="connsiteX5-45" fmla="*/ 0 w 2057400"/>
                <a:gd name="connsiteY5-46" fmla="*/ 0 h 647700"/>
                <a:gd name="connsiteX0-47" fmla="*/ 0 w 2057400"/>
                <a:gd name="connsiteY0-48" fmla="*/ 0 h 647700"/>
                <a:gd name="connsiteX1-49" fmla="*/ 2057400 w 2057400"/>
                <a:gd name="connsiteY1-50" fmla="*/ 0 h 647700"/>
                <a:gd name="connsiteX2-51" fmla="*/ 1771874 w 2057400"/>
                <a:gd name="connsiteY2-52" fmla="*/ 305208 h 647700"/>
                <a:gd name="connsiteX3-53" fmla="*/ 2057400 w 2057400"/>
                <a:gd name="connsiteY3-54" fmla="*/ 647700 h 647700"/>
                <a:gd name="connsiteX4-55" fmla="*/ 0 w 2057400"/>
                <a:gd name="connsiteY4-56" fmla="*/ 647700 h 647700"/>
                <a:gd name="connsiteX5-57" fmla="*/ 0 w 2057400"/>
                <a:gd name="connsiteY5-58" fmla="*/ 0 h 647700"/>
                <a:gd name="connsiteX0-59" fmla="*/ 0 w 2057400"/>
                <a:gd name="connsiteY0-60" fmla="*/ 0 h 647700"/>
                <a:gd name="connsiteX1-61" fmla="*/ 2057400 w 2057400"/>
                <a:gd name="connsiteY1-62" fmla="*/ 0 h 647700"/>
                <a:gd name="connsiteX2-63" fmla="*/ 1795779 w 2057400"/>
                <a:gd name="connsiteY2-64" fmla="*/ 324456 h 647700"/>
                <a:gd name="connsiteX3-65" fmla="*/ 2057400 w 2057400"/>
                <a:gd name="connsiteY3-66" fmla="*/ 647700 h 647700"/>
                <a:gd name="connsiteX4-67" fmla="*/ 0 w 2057400"/>
                <a:gd name="connsiteY4-68" fmla="*/ 647700 h 647700"/>
                <a:gd name="connsiteX5-69" fmla="*/ 0 w 2057400"/>
                <a:gd name="connsiteY5-70" fmla="*/ 0 h 6477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2057400" h="647700">
                  <a:moveTo>
                    <a:pt x="0" y="0"/>
                  </a:moveTo>
                  <a:lnTo>
                    <a:pt x="2057400" y="0"/>
                  </a:lnTo>
                  <a:lnTo>
                    <a:pt x="1795779" y="324456"/>
                  </a:lnTo>
                  <a:lnTo>
                    <a:pt x="2057400" y="647700"/>
                  </a:lnTo>
                  <a:lnTo>
                    <a:pt x="0" y="647700"/>
                  </a:lnTo>
                  <a:lnTo>
                    <a:pt x="0" y="0"/>
                  </a:lnTo>
                  <a:close/>
                </a:path>
              </a:pathLst>
            </a:custGeom>
            <a:solidFill>
              <a:schemeClr val="tx2">
                <a:lumMod val="60000"/>
                <a:lumOff val="40000"/>
              </a:schemeClr>
            </a:solidFill>
            <a:ln w="9525" cap="flat" cmpd="sng" algn="ctr">
              <a:solidFill>
                <a:srgbClr val="8EB4E3"/>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lIns="162528" tIns="81264" rIns="162528" bIns="81264" anchor="ctr"/>
            <a:p>
              <a:pPr algn="ctr">
                <a:buClr>
                  <a:srgbClr val="CC9900"/>
                </a:buClr>
                <a:buNone/>
                <a:defRPr/>
              </a:pPr>
              <a:endParaRPr lang="zh-CN" altLang="en-US" sz="2400" dirty="0">
                <a:latin typeface="微软雅黑" panose="020B0503020204020204" charset="-122"/>
                <a:ea typeface="微软雅黑" panose="020B0503020204020204" charset="-122"/>
              </a:endParaRPr>
            </a:p>
          </p:txBody>
        </p:sp>
        <p:sp>
          <p:nvSpPr>
            <p:cNvPr id="8" name="矩形 20"/>
            <p:cNvSpPr/>
            <p:nvPr/>
          </p:nvSpPr>
          <p:spPr bwMode="auto">
            <a:xfrm>
              <a:off x="2862" y="6406"/>
              <a:ext cx="1716" cy="804"/>
            </a:xfrm>
            <a:prstGeom prst="rect">
              <a:avLst/>
            </a:prstGeom>
            <a:noFill/>
            <a:ln w="9525" cap="flat" cmpd="sng" algn="ctr">
              <a:noFill/>
              <a:prstDash val="solid"/>
              <a:round/>
              <a:headEnd type="none" w="med" len="med"/>
              <a:tailEnd type="none" w="med" len="med"/>
            </a:ln>
            <a:effectLst/>
          </p:spPr>
          <p:txBody>
            <a:bodyPr vert="horz" wrap="square" lIns="162528" tIns="81264" rIns="162528" bIns="81264" numCol="1" rtlCol="0" anchor="ctr" anchorCtr="0" compatLnSpc="1"/>
            <a:p>
              <a:pPr algn="ctr">
                <a:buNone/>
              </a:pPr>
              <a:r>
                <a:rPr lang="en-US" altLang="zh-CN" sz="2400" spc="400" dirty="0">
                  <a:solidFill>
                    <a:srgbClr val="C00000"/>
                  </a:solidFill>
                  <a:latin typeface="微软雅黑" panose="020B0503020204020204" charset="-122"/>
                  <a:ea typeface="微软雅黑" panose="020B0503020204020204" charset="-122"/>
                  <a:cs typeface="Arial" panose="020B0604020202020204" pitchFamily="34" charset="0"/>
                </a:rPr>
                <a:t>GAP</a:t>
              </a:r>
              <a:endParaRPr lang="en-US" altLang="zh-CN" sz="2400" spc="400" dirty="0">
                <a:solidFill>
                  <a:srgbClr val="C00000"/>
                </a:solidFill>
                <a:latin typeface="微软雅黑" panose="020B0503020204020204" charset="-122"/>
                <a:ea typeface="微软雅黑" panose="020B0503020204020204" charset="-122"/>
                <a:cs typeface="Arial" panose="020B0604020202020204" pitchFamily="34" charset="0"/>
              </a:endParaRPr>
            </a:p>
          </p:txBody>
        </p:sp>
        <p:sp>
          <p:nvSpPr>
            <p:cNvPr id="9" name="矩形 250"/>
            <p:cNvSpPr/>
            <p:nvPr/>
          </p:nvSpPr>
          <p:spPr bwMode="auto">
            <a:xfrm rot="10800000">
              <a:off x="5141" y="1954"/>
              <a:ext cx="2719" cy="4720"/>
            </a:xfrm>
            <a:prstGeom prst="rect">
              <a:avLst/>
            </a:prstGeom>
            <a:solidFill>
              <a:schemeClr val="tx2">
                <a:lumMod val="60000"/>
                <a:lumOff val="40000"/>
              </a:schemeClr>
            </a:solidFill>
            <a:ln w="9525" cap="flat" cmpd="sng" algn="ctr">
              <a:solidFill>
                <a:srgbClr val="8EB4E3"/>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lIns="162528" tIns="81264" rIns="162528" bIns="81264" anchor="ctr"/>
            <a:p>
              <a:pPr algn="ctr">
                <a:buClr>
                  <a:srgbClr val="CC9900"/>
                </a:buClr>
                <a:buNone/>
                <a:defRPr/>
              </a:pPr>
              <a:endParaRPr lang="zh-CN" altLang="en-US" sz="2400" dirty="0">
                <a:latin typeface="微软雅黑" panose="020B0503020204020204" charset="-122"/>
                <a:ea typeface="微软雅黑" panose="020B0503020204020204" charset="-122"/>
              </a:endParaRPr>
            </a:p>
          </p:txBody>
        </p:sp>
        <p:sp>
          <p:nvSpPr>
            <p:cNvPr id="10" name="TextBox 15"/>
            <p:cNvSpPr txBox="1"/>
            <p:nvPr/>
          </p:nvSpPr>
          <p:spPr>
            <a:xfrm>
              <a:off x="5604" y="2225"/>
              <a:ext cx="1793" cy="796"/>
            </a:xfrm>
            <a:prstGeom prst="rect">
              <a:avLst/>
            </a:prstGeom>
            <a:noFill/>
          </p:spPr>
          <p:txBody>
            <a:bodyPr wrap="square" lIns="162528" tIns="81264" rIns="162528" bIns="81264" rtlCol="0">
              <a:spAutoFit/>
            </a:bodyPr>
            <a:p>
              <a:pPr algn="ctr">
                <a:buNone/>
              </a:pPr>
              <a:r>
                <a:rPr lang="zh-CN" altLang="en-US" sz="2400" b="1" dirty="0">
                  <a:latin typeface="微软雅黑" panose="020B0503020204020204" charset="-122"/>
                  <a:ea typeface="微软雅黑" panose="020B0503020204020204" charset="-122"/>
                  <a:cs typeface="Arial" panose="020B0604020202020204" pitchFamily="34" charset="0"/>
                </a:rPr>
                <a:t>时延</a:t>
              </a:r>
              <a:endParaRPr lang="zh-CN" altLang="en-US" sz="2400" b="1" dirty="0">
                <a:latin typeface="微软雅黑" panose="020B0503020204020204" charset="-122"/>
                <a:ea typeface="微软雅黑" panose="020B0503020204020204" charset="-122"/>
                <a:cs typeface="Arial" panose="020B0604020202020204" pitchFamily="34" charset="0"/>
              </a:endParaRPr>
            </a:p>
          </p:txBody>
        </p:sp>
        <p:sp>
          <p:nvSpPr>
            <p:cNvPr id="11" name="TextBox 21"/>
            <p:cNvSpPr txBox="1"/>
            <p:nvPr/>
          </p:nvSpPr>
          <p:spPr>
            <a:xfrm>
              <a:off x="5568" y="3009"/>
              <a:ext cx="1865" cy="1905"/>
            </a:xfrm>
            <a:prstGeom prst="rect">
              <a:avLst/>
            </a:prstGeom>
            <a:noFill/>
          </p:spPr>
          <p:txBody>
            <a:bodyPr wrap="square" lIns="162528" tIns="81264" rIns="162528" bIns="81264" rtlCol="0" anchor="ctr">
              <a:spAutoFit/>
            </a:bodyPr>
            <a:p>
              <a:pPr algn="ctr">
                <a:buNone/>
              </a:pPr>
              <a:r>
                <a:rPr lang="en-US" altLang="zh-CN" sz="2400" b="1" dirty="0" smtClean="0">
                  <a:ln w="0"/>
                  <a:solidFill>
                    <a:srgbClr val="C00000"/>
                  </a:solidFill>
                  <a:latin typeface="微软雅黑" panose="020B0503020204020204" charset="-122"/>
                  <a:ea typeface="微软雅黑" panose="020B0503020204020204" charset="-122"/>
                  <a:cs typeface="微软雅黑" panose="020B0503020204020204" charset="-122"/>
                </a:rPr>
                <a:t>1</a:t>
              </a:r>
              <a:r>
                <a:rPr lang="zh-CN" altLang="en-US" sz="2400" b="1" dirty="0" smtClean="0">
                  <a:ln w="0"/>
                  <a:solidFill>
                    <a:srgbClr val="C00000"/>
                  </a:solidFill>
                  <a:latin typeface="微软雅黑" panose="020B0503020204020204" charset="-122"/>
                  <a:ea typeface="微软雅黑" panose="020B0503020204020204" charset="-122"/>
                  <a:cs typeface="微软雅黑" panose="020B0503020204020204" charset="-122"/>
                </a:rPr>
                <a:t>毫秒</a:t>
              </a:r>
              <a:endParaRPr lang="en-US" altLang="zh-CN" sz="2400" dirty="0">
                <a:solidFill>
                  <a:srgbClr val="C00000"/>
                </a:solidFill>
                <a:latin typeface="微软雅黑" panose="020B0503020204020204" charset="-122"/>
                <a:ea typeface="微软雅黑" panose="020B0503020204020204" charset="-122"/>
                <a:cs typeface="微软雅黑" panose="020B0503020204020204" charset="-122"/>
              </a:endParaRPr>
            </a:p>
            <a:p>
              <a:pPr algn="ctr">
                <a:buNone/>
              </a:pPr>
              <a:r>
                <a:rPr lang="zh-CN" altLang="en-US" sz="2400" dirty="0">
                  <a:latin typeface="微软雅黑" panose="020B0503020204020204" charset="-122"/>
                  <a:ea typeface="微软雅黑" panose="020B0503020204020204" charset="-122"/>
                  <a:cs typeface="微软雅黑" panose="020B0503020204020204" charset="-122"/>
                </a:rPr>
                <a:t>端到端</a:t>
              </a:r>
              <a:r>
                <a:rPr lang="en-US" altLang="zh-CN" sz="2400" dirty="0">
                  <a:latin typeface="微软雅黑" panose="020B0503020204020204" charset="-122"/>
                  <a:ea typeface="微软雅黑" panose="020B0503020204020204" charset="-122"/>
                  <a:cs typeface="微软雅黑" panose="020B0503020204020204" charset="-122"/>
                </a:rPr>
                <a:t> </a:t>
              </a:r>
              <a:endParaRPr lang="en-US" altLang="zh-CN" sz="2400" dirty="0">
                <a:latin typeface="微软雅黑" panose="020B0503020204020204" charset="-122"/>
                <a:ea typeface="微软雅黑" panose="020B0503020204020204" charset="-122"/>
                <a:cs typeface="微软雅黑" panose="020B0503020204020204" charset="-122"/>
              </a:endParaRPr>
            </a:p>
            <a:p>
              <a:pPr algn="ctr">
                <a:buNone/>
              </a:pPr>
              <a:r>
                <a:rPr lang="zh-CN" altLang="en-US" sz="2400" dirty="0">
                  <a:latin typeface="微软雅黑" panose="020B0503020204020204" charset="-122"/>
                  <a:ea typeface="微软雅黑" panose="020B0503020204020204" charset="-122"/>
                  <a:cs typeface="微软雅黑" panose="020B0503020204020204" charset="-122"/>
                </a:rPr>
                <a:t>时延</a:t>
              </a:r>
              <a:endParaRPr lang="en-US" altLang="zh-CN" sz="2400" dirty="0">
                <a:latin typeface="微软雅黑" panose="020B0503020204020204" charset="-122"/>
                <a:ea typeface="微软雅黑" panose="020B0503020204020204" charset="-122"/>
                <a:cs typeface="微软雅黑" panose="020B0503020204020204" charset="-122"/>
              </a:endParaRPr>
            </a:p>
          </p:txBody>
        </p:sp>
        <p:pic>
          <p:nvPicPr>
            <p:cNvPr id="12" name="Picture 23" descr="C:\Users\Administrator\Desktop\穆亮\第一页\PPT-18.png"/>
            <p:cNvPicPr>
              <a:picLocks noChangeAspect="1" noChangeArrowheads="1"/>
            </p:cNvPicPr>
            <p:nvPr/>
          </p:nvPicPr>
          <p:blipFill>
            <a:blip r:embed="rId1" cstate="screen"/>
            <a:srcRect/>
            <a:stretch>
              <a:fillRect/>
            </a:stretch>
          </p:blipFill>
          <p:spPr bwMode="auto">
            <a:xfrm>
              <a:off x="5361" y="3052"/>
              <a:ext cx="2279" cy="244"/>
            </a:xfrm>
            <a:prstGeom prst="rect">
              <a:avLst/>
            </a:prstGeom>
            <a:noFill/>
          </p:spPr>
        </p:pic>
        <p:grpSp>
          <p:nvGrpSpPr>
            <p:cNvPr id="13" name="组合 265"/>
            <p:cNvGrpSpPr/>
            <p:nvPr/>
          </p:nvGrpSpPr>
          <p:grpSpPr>
            <a:xfrm>
              <a:off x="6265" y="5463"/>
              <a:ext cx="472" cy="754"/>
              <a:chOff x="9902825" y="7312025"/>
              <a:chExt cx="441325" cy="412750"/>
            </a:xfrm>
            <a:solidFill>
              <a:schemeClr val="bg1"/>
            </a:solidFill>
          </p:grpSpPr>
          <p:sp>
            <p:nvSpPr>
              <p:cNvPr id="14" name="Freeform 248"/>
              <p:cNvSpPr>
                <a:spLocks noEditPoints="1"/>
              </p:cNvSpPr>
              <p:nvPr/>
            </p:nvSpPr>
            <p:spPr bwMode="auto">
              <a:xfrm>
                <a:off x="9918700" y="7327900"/>
                <a:ext cx="409575" cy="384175"/>
              </a:xfrm>
              <a:custGeom>
                <a:avLst/>
                <a:gdLst/>
                <a:ahLst/>
                <a:cxnLst>
                  <a:cxn ang="0">
                    <a:pos x="258" y="234"/>
                  </a:cxn>
                  <a:cxn ang="0">
                    <a:pos x="252" y="202"/>
                  </a:cxn>
                  <a:cxn ang="0">
                    <a:pos x="236" y="180"/>
                  </a:cxn>
                  <a:cxn ang="0">
                    <a:pos x="214" y="164"/>
                  </a:cxn>
                  <a:cxn ang="0">
                    <a:pos x="190" y="150"/>
                  </a:cxn>
                  <a:cxn ang="0">
                    <a:pos x="156" y="132"/>
                  </a:cxn>
                  <a:cxn ang="0">
                    <a:pos x="146" y="122"/>
                  </a:cxn>
                  <a:cxn ang="0">
                    <a:pos x="144" y="120"/>
                  </a:cxn>
                  <a:cxn ang="0">
                    <a:pos x="148" y="116"/>
                  </a:cxn>
                  <a:cxn ang="0">
                    <a:pos x="156" y="108"/>
                  </a:cxn>
                  <a:cxn ang="0">
                    <a:pos x="190" y="90"/>
                  </a:cxn>
                  <a:cxn ang="0">
                    <a:pos x="214" y="76"/>
                  </a:cxn>
                  <a:cxn ang="0">
                    <a:pos x="236" y="60"/>
                  </a:cxn>
                  <a:cxn ang="0">
                    <a:pos x="252" y="38"/>
                  </a:cxn>
                  <a:cxn ang="0">
                    <a:pos x="258" y="6"/>
                  </a:cxn>
                  <a:cxn ang="0">
                    <a:pos x="0" y="0"/>
                  </a:cxn>
                  <a:cxn ang="0">
                    <a:pos x="0" y="6"/>
                  </a:cxn>
                  <a:cxn ang="0">
                    <a:pos x="6" y="38"/>
                  </a:cxn>
                  <a:cxn ang="0">
                    <a:pos x="22" y="60"/>
                  </a:cxn>
                  <a:cxn ang="0">
                    <a:pos x="44" y="76"/>
                  </a:cxn>
                  <a:cxn ang="0">
                    <a:pos x="68" y="90"/>
                  </a:cxn>
                  <a:cxn ang="0">
                    <a:pos x="102" y="108"/>
                  </a:cxn>
                  <a:cxn ang="0">
                    <a:pos x="110" y="116"/>
                  </a:cxn>
                  <a:cxn ang="0">
                    <a:pos x="114" y="120"/>
                  </a:cxn>
                  <a:cxn ang="0">
                    <a:pos x="110" y="124"/>
                  </a:cxn>
                  <a:cxn ang="0">
                    <a:pos x="102" y="132"/>
                  </a:cxn>
                  <a:cxn ang="0">
                    <a:pos x="68" y="150"/>
                  </a:cxn>
                  <a:cxn ang="0">
                    <a:pos x="44" y="164"/>
                  </a:cxn>
                  <a:cxn ang="0">
                    <a:pos x="22" y="180"/>
                  </a:cxn>
                  <a:cxn ang="0">
                    <a:pos x="6" y="202"/>
                  </a:cxn>
                  <a:cxn ang="0">
                    <a:pos x="0" y="234"/>
                  </a:cxn>
                  <a:cxn ang="0">
                    <a:pos x="258" y="242"/>
                  </a:cxn>
                  <a:cxn ang="0">
                    <a:pos x="8" y="234"/>
                  </a:cxn>
                  <a:cxn ang="0">
                    <a:pos x="8" y="222"/>
                  </a:cxn>
                  <a:cxn ang="0">
                    <a:pos x="14" y="202"/>
                  </a:cxn>
                  <a:cxn ang="0">
                    <a:pos x="26" y="186"/>
                  </a:cxn>
                  <a:cxn ang="0">
                    <a:pos x="48" y="170"/>
                  </a:cxn>
                  <a:cxn ang="0">
                    <a:pos x="100" y="140"/>
                  </a:cxn>
                  <a:cxn ang="0">
                    <a:pos x="116" y="130"/>
                  </a:cxn>
                  <a:cxn ang="0">
                    <a:pos x="122" y="120"/>
                  </a:cxn>
                  <a:cxn ang="0">
                    <a:pos x="116" y="112"/>
                  </a:cxn>
                  <a:cxn ang="0">
                    <a:pos x="100" y="100"/>
                  </a:cxn>
                  <a:cxn ang="0">
                    <a:pos x="48" y="72"/>
                  </a:cxn>
                  <a:cxn ang="0">
                    <a:pos x="24" y="54"/>
                  </a:cxn>
                  <a:cxn ang="0">
                    <a:pos x="14" y="38"/>
                  </a:cxn>
                  <a:cxn ang="0">
                    <a:pos x="8" y="18"/>
                  </a:cxn>
                  <a:cxn ang="0">
                    <a:pos x="250" y="6"/>
                  </a:cxn>
                  <a:cxn ang="0">
                    <a:pos x="250" y="18"/>
                  </a:cxn>
                  <a:cxn ang="0">
                    <a:pos x="244" y="38"/>
                  </a:cxn>
                  <a:cxn ang="0">
                    <a:pos x="234" y="54"/>
                  </a:cxn>
                  <a:cxn ang="0">
                    <a:pos x="210" y="72"/>
                  </a:cxn>
                  <a:cxn ang="0">
                    <a:pos x="158" y="100"/>
                  </a:cxn>
                  <a:cxn ang="0">
                    <a:pos x="142" y="112"/>
                  </a:cxn>
                  <a:cxn ang="0">
                    <a:pos x="136" y="120"/>
                  </a:cxn>
                  <a:cxn ang="0">
                    <a:pos x="142" y="130"/>
                  </a:cxn>
                  <a:cxn ang="0">
                    <a:pos x="158" y="140"/>
                  </a:cxn>
                  <a:cxn ang="0">
                    <a:pos x="210" y="170"/>
                  </a:cxn>
                  <a:cxn ang="0">
                    <a:pos x="232" y="186"/>
                  </a:cxn>
                  <a:cxn ang="0">
                    <a:pos x="244" y="202"/>
                  </a:cxn>
                  <a:cxn ang="0">
                    <a:pos x="250" y="222"/>
                  </a:cxn>
                  <a:cxn ang="0">
                    <a:pos x="8" y="234"/>
                  </a:cxn>
                </a:cxnLst>
                <a:rect l="0" t="0" r="r" b="b"/>
                <a:pathLst>
                  <a:path w="258" h="242">
                    <a:moveTo>
                      <a:pt x="258" y="234"/>
                    </a:moveTo>
                    <a:lnTo>
                      <a:pt x="258" y="234"/>
                    </a:lnTo>
                    <a:lnTo>
                      <a:pt x="256" y="218"/>
                    </a:lnTo>
                    <a:lnTo>
                      <a:pt x="252" y="202"/>
                    </a:lnTo>
                    <a:lnTo>
                      <a:pt x="244" y="190"/>
                    </a:lnTo>
                    <a:lnTo>
                      <a:pt x="236" y="180"/>
                    </a:lnTo>
                    <a:lnTo>
                      <a:pt x="224" y="170"/>
                    </a:lnTo>
                    <a:lnTo>
                      <a:pt x="214" y="164"/>
                    </a:lnTo>
                    <a:lnTo>
                      <a:pt x="190" y="150"/>
                    </a:lnTo>
                    <a:lnTo>
                      <a:pt x="190" y="150"/>
                    </a:lnTo>
                    <a:lnTo>
                      <a:pt x="166" y="138"/>
                    </a:lnTo>
                    <a:lnTo>
                      <a:pt x="156" y="132"/>
                    </a:lnTo>
                    <a:lnTo>
                      <a:pt x="148" y="124"/>
                    </a:lnTo>
                    <a:lnTo>
                      <a:pt x="146" y="122"/>
                    </a:lnTo>
                    <a:lnTo>
                      <a:pt x="146" y="122"/>
                    </a:lnTo>
                    <a:lnTo>
                      <a:pt x="144" y="120"/>
                    </a:lnTo>
                    <a:lnTo>
                      <a:pt x="144" y="120"/>
                    </a:lnTo>
                    <a:lnTo>
                      <a:pt x="148" y="116"/>
                    </a:lnTo>
                    <a:lnTo>
                      <a:pt x="148" y="116"/>
                    </a:lnTo>
                    <a:lnTo>
                      <a:pt x="156" y="108"/>
                    </a:lnTo>
                    <a:lnTo>
                      <a:pt x="166" y="102"/>
                    </a:lnTo>
                    <a:lnTo>
                      <a:pt x="190" y="90"/>
                    </a:lnTo>
                    <a:lnTo>
                      <a:pt x="190" y="90"/>
                    </a:lnTo>
                    <a:lnTo>
                      <a:pt x="214" y="76"/>
                    </a:lnTo>
                    <a:lnTo>
                      <a:pt x="226" y="70"/>
                    </a:lnTo>
                    <a:lnTo>
                      <a:pt x="236" y="60"/>
                    </a:lnTo>
                    <a:lnTo>
                      <a:pt x="244" y="50"/>
                    </a:lnTo>
                    <a:lnTo>
                      <a:pt x="252" y="38"/>
                    </a:lnTo>
                    <a:lnTo>
                      <a:pt x="256" y="24"/>
                    </a:lnTo>
                    <a:lnTo>
                      <a:pt x="258" y="6"/>
                    </a:lnTo>
                    <a:lnTo>
                      <a:pt x="258" y="0"/>
                    </a:lnTo>
                    <a:lnTo>
                      <a:pt x="0" y="0"/>
                    </a:lnTo>
                    <a:lnTo>
                      <a:pt x="0" y="6"/>
                    </a:lnTo>
                    <a:lnTo>
                      <a:pt x="0" y="6"/>
                    </a:lnTo>
                    <a:lnTo>
                      <a:pt x="2" y="24"/>
                    </a:lnTo>
                    <a:lnTo>
                      <a:pt x="6" y="38"/>
                    </a:lnTo>
                    <a:lnTo>
                      <a:pt x="14" y="50"/>
                    </a:lnTo>
                    <a:lnTo>
                      <a:pt x="22" y="60"/>
                    </a:lnTo>
                    <a:lnTo>
                      <a:pt x="32" y="70"/>
                    </a:lnTo>
                    <a:lnTo>
                      <a:pt x="44" y="76"/>
                    </a:lnTo>
                    <a:lnTo>
                      <a:pt x="68" y="90"/>
                    </a:lnTo>
                    <a:lnTo>
                      <a:pt x="68" y="90"/>
                    </a:lnTo>
                    <a:lnTo>
                      <a:pt x="92" y="102"/>
                    </a:lnTo>
                    <a:lnTo>
                      <a:pt x="102" y="108"/>
                    </a:lnTo>
                    <a:lnTo>
                      <a:pt x="110" y="116"/>
                    </a:lnTo>
                    <a:lnTo>
                      <a:pt x="110" y="116"/>
                    </a:lnTo>
                    <a:lnTo>
                      <a:pt x="114" y="120"/>
                    </a:lnTo>
                    <a:lnTo>
                      <a:pt x="114" y="120"/>
                    </a:lnTo>
                    <a:lnTo>
                      <a:pt x="112" y="122"/>
                    </a:lnTo>
                    <a:lnTo>
                      <a:pt x="110" y="124"/>
                    </a:lnTo>
                    <a:lnTo>
                      <a:pt x="110" y="124"/>
                    </a:lnTo>
                    <a:lnTo>
                      <a:pt x="102" y="132"/>
                    </a:lnTo>
                    <a:lnTo>
                      <a:pt x="92" y="138"/>
                    </a:lnTo>
                    <a:lnTo>
                      <a:pt x="68" y="150"/>
                    </a:lnTo>
                    <a:lnTo>
                      <a:pt x="68" y="150"/>
                    </a:lnTo>
                    <a:lnTo>
                      <a:pt x="44" y="164"/>
                    </a:lnTo>
                    <a:lnTo>
                      <a:pt x="34" y="170"/>
                    </a:lnTo>
                    <a:lnTo>
                      <a:pt x="22" y="180"/>
                    </a:lnTo>
                    <a:lnTo>
                      <a:pt x="14" y="190"/>
                    </a:lnTo>
                    <a:lnTo>
                      <a:pt x="6" y="202"/>
                    </a:lnTo>
                    <a:lnTo>
                      <a:pt x="2" y="218"/>
                    </a:lnTo>
                    <a:lnTo>
                      <a:pt x="0" y="234"/>
                    </a:lnTo>
                    <a:lnTo>
                      <a:pt x="0" y="242"/>
                    </a:lnTo>
                    <a:lnTo>
                      <a:pt x="258" y="242"/>
                    </a:lnTo>
                    <a:lnTo>
                      <a:pt x="258" y="234"/>
                    </a:lnTo>
                    <a:close/>
                    <a:moveTo>
                      <a:pt x="8" y="234"/>
                    </a:moveTo>
                    <a:lnTo>
                      <a:pt x="8" y="234"/>
                    </a:lnTo>
                    <a:lnTo>
                      <a:pt x="8" y="222"/>
                    </a:lnTo>
                    <a:lnTo>
                      <a:pt x="10" y="212"/>
                    </a:lnTo>
                    <a:lnTo>
                      <a:pt x="14" y="202"/>
                    </a:lnTo>
                    <a:lnTo>
                      <a:pt x="20" y="194"/>
                    </a:lnTo>
                    <a:lnTo>
                      <a:pt x="26" y="186"/>
                    </a:lnTo>
                    <a:lnTo>
                      <a:pt x="32" y="180"/>
                    </a:lnTo>
                    <a:lnTo>
                      <a:pt x="48" y="170"/>
                    </a:lnTo>
                    <a:lnTo>
                      <a:pt x="84" y="150"/>
                    </a:lnTo>
                    <a:lnTo>
                      <a:pt x="100" y="140"/>
                    </a:lnTo>
                    <a:lnTo>
                      <a:pt x="116" y="130"/>
                    </a:lnTo>
                    <a:lnTo>
                      <a:pt x="116" y="130"/>
                    </a:lnTo>
                    <a:lnTo>
                      <a:pt x="120" y="124"/>
                    </a:lnTo>
                    <a:lnTo>
                      <a:pt x="122" y="120"/>
                    </a:lnTo>
                    <a:lnTo>
                      <a:pt x="120" y="118"/>
                    </a:lnTo>
                    <a:lnTo>
                      <a:pt x="116" y="112"/>
                    </a:lnTo>
                    <a:lnTo>
                      <a:pt x="116" y="112"/>
                    </a:lnTo>
                    <a:lnTo>
                      <a:pt x="100" y="100"/>
                    </a:lnTo>
                    <a:lnTo>
                      <a:pt x="84" y="90"/>
                    </a:lnTo>
                    <a:lnTo>
                      <a:pt x="48" y="72"/>
                    </a:lnTo>
                    <a:lnTo>
                      <a:pt x="32" y="60"/>
                    </a:lnTo>
                    <a:lnTo>
                      <a:pt x="24" y="54"/>
                    </a:lnTo>
                    <a:lnTo>
                      <a:pt x="18" y="46"/>
                    </a:lnTo>
                    <a:lnTo>
                      <a:pt x="14" y="38"/>
                    </a:lnTo>
                    <a:lnTo>
                      <a:pt x="10" y="28"/>
                    </a:lnTo>
                    <a:lnTo>
                      <a:pt x="8" y="18"/>
                    </a:lnTo>
                    <a:lnTo>
                      <a:pt x="8" y="6"/>
                    </a:lnTo>
                    <a:lnTo>
                      <a:pt x="250" y="6"/>
                    </a:lnTo>
                    <a:lnTo>
                      <a:pt x="250" y="6"/>
                    </a:lnTo>
                    <a:lnTo>
                      <a:pt x="250" y="18"/>
                    </a:lnTo>
                    <a:lnTo>
                      <a:pt x="248" y="28"/>
                    </a:lnTo>
                    <a:lnTo>
                      <a:pt x="244" y="38"/>
                    </a:lnTo>
                    <a:lnTo>
                      <a:pt x="240" y="46"/>
                    </a:lnTo>
                    <a:lnTo>
                      <a:pt x="234" y="54"/>
                    </a:lnTo>
                    <a:lnTo>
                      <a:pt x="226" y="60"/>
                    </a:lnTo>
                    <a:lnTo>
                      <a:pt x="210" y="72"/>
                    </a:lnTo>
                    <a:lnTo>
                      <a:pt x="174" y="90"/>
                    </a:lnTo>
                    <a:lnTo>
                      <a:pt x="158" y="100"/>
                    </a:lnTo>
                    <a:lnTo>
                      <a:pt x="142" y="112"/>
                    </a:lnTo>
                    <a:lnTo>
                      <a:pt x="142" y="112"/>
                    </a:lnTo>
                    <a:lnTo>
                      <a:pt x="138" y="118"/>
                    </a:lnTo>
                    <a:lnTo>
                      <a:pt x="136" y="120"/>
                    </a:lnTo>
                    <a:lnTo>
                      <a:pt x="138" y="124"/>
                    </a:lnTo>
                    <a:lnTo>
                      <a:pt x="142" y="130"/>
                    </a:lnTo>
                    <a:lnTo>
                      <a:pt x="142" y="130"/>
                    </a:lnTo>
                    <a:lnTo>
                      <a:pt x="158" y="140"/>
                    </a:lnTo>
                    <a:lnTo>
                      <a:pt x="174" y="150"/>
                    </a:lnTo>
                    <a:lnTo>
                      <a:pt x="210" y="170"/>
                    </a:lnTo>
                    <a:lnTo>
                      <a:pt x="226" y="180"/>
                    </a:lnTo>
                    <a:lnTo>
                      <a:pt x="232" y="186"/>
                    </a:lnTo>
                    <a:lnTo>
                      <a:pt x="238" y="194"/>
                    </a:lnTo>
                    <a:lnTo>
                      <a:pt x="244" y="202"/>
                    </a:lnTo>
                    <a:lnTo>
                      <a:pt x="248" y="212"/>
                    </a:lnTo>
                    <a:lnTo>
                      <a:pt x="250" y="222"/>
                    </a:lnTo>
                    <a:lnTo>
                      <a:pt x="250" y="234"/>
                    </a:lnTo>
                    <a:lnTo>
                      <a:pt x="8" y="234"/>
                    </a:lnTo>
                    <a:close/>
                  </a:path>
                </a:pathLst>
              </a:custGeom>
              <a:grpFill/>
              <a:ln w="9525">
                <a:noFill/>
                <a:round/>
              </a:ln>
            </p:spPr>
            <p:txBody>
              <a:bodyPr vert="horz" wrap="square" lIns="162560" tIns="81280" rIns="162560" bIns="81280" numCol="1" anchor="t" anchorCtr="0" compatLnSpc="1"/>
              <a:p>
                <a:pPr>
                  <a:buNone/>
                </a:pPr>
                <a:endParaRPr lang="zh-CN" altLang="en-US" sz="2400" dirty="0">
                  <a:latin typeface="微软雅黑" panose="020B0503020204020204" charset="-122"/>
                  <a:ea typeface="微软雅黑" panose="020B0503020204020204" charset="-122"/>
                </a:endParaRPr>
              </a:p>
            </p:txBody>
          </p:sp>
          <p:sp>
            <p:nvSpPr>
              <p:cNvPr id="15" name="Freeform 249"/>
              <p:cNvSpPr/>
              <p:nvPr/>
            </p:nvSpPr>
            <p:spPr bwMode="auto">
              <a:xfrm>
                <a:off x="9902825" y="7312025"/>
                <a:ext cx="441325" cy="22225"/>
              </a:xfrm>
              <a:custGeom>
                <a:avLst/>
                <a:gdLst/>
                <a:ahLst/>
                <a:cxnLst>
                  <a:cxn ang="0">
                    <a:pos x="278" y="6"/>
                  </a:cxn>
                  <a:cxn ang="0">
                    <a:pos x="278" y="6"/>
                  </a:cxn>
                  <a:cxn ang="0">
                    <a:pos x="276" y="12"/>
                  </a:cxn>
                  <a:cxn ang="0">
                    <a:pos x="272" y="14"/>
                  </a:cxn>
                  <a:cxn ang="0">
                    <a:pos x="6" y="14"/>
                  </a:cxn>
                  <a:cxn ang="0">
                    <a:pos x="6" y="14"/>
                  </a:cxn>
                  <a:cxn ang="0">
                    <a:pos x="2" y="12"/>
                  </a:cxn>
                  <a:cxn ang="0">
                    <a:pos x="0" y="6"/>
                  </a:cxn>
                  <a:cxn ang="0">
                    <a:pos x="0" y="6"/>
                  </a:cxn>
                  <a:cxn ang="0">
                    <a:pos x="0" y="6"/>
                  </a:cxn>
                  <a:cxn ang="0">
                    <a:pos x="2" y="2"/>
                  </a:cxn>
                  <a:cxn ang="0">
                    <a:pos x="6" y="0"/>
                  </a:cxn>
                  <a:cxn ang="0">
                    <a:pos x="272" y="0"/>
                  </a:cxn>
                  <a:cxn ang="0">
                    <a:pos x="272" y="0"/>
                  </a:cxn>
                  <a:cxn ang="0">
                    <a:pos x="276" y="2"/>
                  </a:cxn>
                  <a:cxn ang="0">
                    <a:pos x="278" y="6"/>
                  </a:cxn>
                  <a:cxn ang="0">
                    <a:pos x="278" y="6"/>
                  </a:cxn>
                </a:cxnLst>
                <a:rect l="0" t="0" r="r" b="b"/>
                <a:pathLst>
                  <a:path w="278" h="14">
                    <a:moveTo>
                      <a:pt x="278" y="6"/>
                    </a:moveTo>
                    <a:lnTo>
                      <a:pt x="278" y="6"/>
                    </a:lnTo>
                    <a:lnTo>
                      <a:pt x="276" y="12"/>
                    </a:lnTo>
                    <a:lnTo>
                      <a:pt x="272" y="14"/>
                    </a:lnTo>
                    <a:lnTo>
                      <a:pt x="6" y="14"/>
                    </a:lnTo>
                    <a:lnTo>
                      <a:pt x="6" y="14"/>
                    </a:lnTo>
                    <a:lnTo>
                      <a:pt x="2" y="12"/>
                    </a:lnTo>
                    <a:lnTo>
                      <a:pt x="0" y="6"/>
                    </a:lnTo>
                    <a:lnTo>
                      <a:pt x="0" y="6"/>
                    </a:lnTo>
                    <a:lnTo>
                      <a:pt x="0" y="6"/>
                    </a:lnTo>
                    <a:lnTo>
                      <a:pt x="2" y="2"/>
                    </a:lnTo>
                    <a:lnTo>
                      <a:pt x="6" y="0"/>
                    </a:lnTo>
                    <a:lnTo>
                      <a:pt x="272" y="0"/>
                    </a:lnTo>
                    <a:lnTo>
                      <a:pt x="272" y="0"/>
                    </a:lnTo>
                    <a:lnTo>
                      <a:pt x="276" y="2"/>
                    </a:lnTo>
                    <a:lnTo>
                      <a:pt x="278" y="6"/>
                    </a:lnTo>
                    <a:lnTo>
                      <a:pt x="278" y="6"/>
                    </a:lnTo>
                    <a:close/>
                  </a:path>
                </a:pathLst>
              </a:custGeom>
              <a:grpFill/>
              <a:ln w="9525">
                <a:noFill/>
                <a:round/>
              </a:ln>
            </p:spPr>
            <p:txBody>
              <a:bodyPr vert="horz" wrap="square" lIns="162560" tIns="81280" rIns="162560" bIns="81280" numCol="1" anchor="t" anchorCtr="0" compatLnSpc="1"/>
              <a:p>
                <a:pPr>
                  <a:buNone/>
                </a:pPr>
                <a:endParaRPr lang="zh-CN" altLang="en-US" sz="2400" dirty="0">
                  <a:latin typeface="微软雅黑" panose="020B0503020204020204" charset="-122"/>
                  <a:ea typeface="微软雅黑" panose="020B0503020204020204" charset="-122"/>
                </a:endParaRPr>
              </a:p>
            </p:txBody>
          </p:sp>
          <p:sp>
            <p:nvSpPr>
              <p:cNvPr id="16" name="Freeform 250"/>
              <p:cNvSpPr/>
              <p:nvPr/>
            </p:nvSpPr>
            <p:spPr bwMode="auto">
              <a:xfrm>
                <a:off x="9902825" y="7702550"/>
                <a:ext cx="441325" cy="22225"/>
              </a:xfrm>
              <a:custGeom>
                <a:avLst/>
                <a:gdLst/>
                <a:ahLst/>
                <a:cxnLst>
                  <a:cxn ang="0">
                    <a:pos x="278" y="8"/>
                  </a:cxn>
                  <a:cxn ang="0">
                    <a:pos x="278" y="8"/>
                  </a:cxn>
                  <a:cxn ang="0">
                    <a:pos x="276" y="12"/>
                  </a:cxn>
                  <a:cxn ang="0">
                    <a:pos x="272" y="14"/>
                  </a:cxn>
                  <a:cxn ang="0">
                    <a:pos x="6" y="14"/>
                  </a:cxn>
                  <a:cxn ang="0">
                    <a:pos x="6" y="14"/>
                  </a:cxn>
                  <a:cxn ang="0">
                    <a:pos x="2" y="12"/>
                  </a:cxn>
                  <a:cxn ang="0">
                    <a:pos x="0" y="8"/>
                  </a:cxn>
                  <a:cxn ang="0">
                    <a:pos x="0" y="8"/>
                  </a:cxn>
                  <a:cxn ang="0">
                    <a:pos x="0" y="8"/>
                  </a:cxn>
                  <a:cxn ang="0">
                    <a:pos x="2" y="2"/>
                  </a:cxn>
                  <a:cxn ang="0">
                    <a:pos x="6" y="0"/>
                  </a:cxn>
                  <a:cxn ang="0">
                    <a:pos x="272" y="0"/>
                  </a:cxn>
                  <a:cxn ang="0">
                    <a:pos x="272" y="0"/>
                  </a:cxn>
                  <a:cxn ang="0">
                    <a:pos x="276" y="2"/>
                  </a:cxn>
                  <a:cxn ang="0">
                    <a:pos x="278" y="8"/>
                  </a:cxn>
                  <a:cxn ang="0">
                    <a:pos x="278" y="8"/>
                  </a:cxn>
                </a:cxnLst>
                <a:rect l="0" t="0" r="r" b="b"/>
                <a:pathLst>
                  <a:path w="278" h="14">
                    <a:moveTo>
                      <a:pt x="278" y="8"/>
                    </a:moveTo>
                    <a:lnTo>
                      <a:pt x="278" y="8"/>
                    </a:lnTo>
                    <a:lnTo>
                      <a:pt x="276" y="12"/>
                    </a:lnTo>
                    <a:lnTo>
                      <a:pt x="272" y="14"/>
                    </a:lnTo>
                    <a:lnTo>
                      <a:pt x="6" y="14"/>
                    </a:lnTo>
                    <a:lnTo>
                      <a:pt x="6" y="14"/>
                    </a:lnTo>
                    <a:lnTo>
                      <a:pt x="2" y="12"/>
                    </a:lnTo>
                    <a:lnTo>
                      <a:pt x="0" y="8"/>
                    </a:lnTo>
                    <a:lnTo>
                      <a:pt x="0" y="8"/>
                    </a:lnTo>
                    <a:lnTo>
                      <a:pt x="0" y="8"/>
                    </a:lnTo>
                    <a:lnTo>
                      <a:pt x="2" y="2"/>
                    </a:lnTo>
                    <a:lnTo>
                      <a:pt x="6" y="0"/>
                    </a:lnTo>
                    <a:lnTo>
                      <a:pt x="272" y="0"/>
                    </a:lnTo>
                    <a:lnTo>
                      <a:pt x="272" y="0"/>
                    </a:lnTo>
                    <a:lnTo>
                      <a:pt x="276" y="2"/>
                    </a:lnTo>
                    <a:lnTo>
                      <a:pt x="278" y="8"/>
                    </a:lnTo>
                    <a:lnTo>
                      <a:pt x="278" y="8"/>
                    </a:lnTo>
                    <a:close/>
                  </a:path>
                </a:pathLst>
              </a:custGeom>
              <a:grpFill/>
              <a:ln w="9525">
                <a:noFill/>
                <a:round/>
              </a:ln>
            </p:spPr>
            <p:txBody>
              <a:bodyPr vert="horz" wrap="square" lIns="162560" tIns="81280" rIns="162560" bIns="81280" numCol="1" anchor="t" anchorCtr="0" compatLnSpc="1"/>
              <a:p>
                <a:pPr>
                  <a:buNone/>
                </a:pPr>
                <a:endParaRPr lang="zh-CN" altLang="en-US" sz="2400" dirty="0">
                  <a:latin typeface="微软雅黑" panose="020B0503020204020204" charset="-122"/>
                  <a:ea typeface="微软雅黑" panose="020B0503020204020204" charset="-122"/>
                </a:endParaRPr>
              </a:p>
            </p:txBody>
          </p:sp>
          <p:sp>
            <p:nvSpPr>
              <p:cNvPr id="17" name="Freeform 251"/>
              <p:cNvSpPr/>
              <p:nvPr/>
            </p:nvSpPr>
            <p:spPr bwMode="auto">
              <a:xfrm>
                <a:off x="9972675" y="7597775"/>
                <a:ext cx="301625" cy="85725"/>
              </a:xfrm>
              <a:custGeom>
                <a:avLst/>
                <a:gdLst/>
                <a:ahLst/>
                <a:cxnLst>
                  <a:cxn ang="0">
                    <a:pos x="0" y="54"/>
                  </a:cxn>
                  <a:cxn ang="0">
                    <a:pos x="96" y="0"/>
                  </a:cxn>
                  <a:cxn ang="0">
                    <a:pos x="190" y="54"/>
                  </a:cxn>
                  <a:cxn ang="0">
                    <a:pos x="0" y="54"/>
                  </a:cxn>
                </a:cxnLst>
                <a:rect l="0" t="0" r="r" b="b"/>
                <a:pathLst>
                  <a:path w="190" h="54">
                    <a:moveTo>
                      <a:pt x="0" y="54"/>
                    </a:moveTo>
                    <a:lnTo>
                      <a:pt x="96" y="0"/>
                    </a:lnTo>
                    <a:lnTo>
                      <a:pt x="190" y="54"/>
                    </a:lnTo>
                    <a:lnTo>
                      <a:pt x="0" y="54"/>
                    </a:lnTo>
                    <a:close/>
                  </a:path>
                </a:pathLst>
              </a:custGeom>
              <a:grpFill/>
              <a:ln w="9525">
                <a:noFill/>
                <a:round/>
              </a:ln>
            </p:spPr>
            <p:txBody>
              <a:bodyPr vert="horz" wrap="square" lIns="162560" tIns="81280" rIns="162560" bIns="81280" numCol="1" anchor="t" anchorCtr="0" compatLnSpc="1"/>
              <a:p>
                <a:pPr>
                  <a:buNone/>
                </a:pPr>
                <a:endParaRPr lang="zh-CN" altLang="en-US" sz="2400" dirty="0">
                  <a:latin typeface="微软雅黑" panose="020B0503020204020204" charset="-122"/>
                  <a:ea typeface="微软雅黑" panose="020B0503020204020204" charset="-122"/>
                </a:endParaRPr>
              </a:p>
            </p:txBody>
          </p:sp>
          <p:sp>
            <p:nvSpPr>
              <p:cNvPr id="18" name="Freeform 252"/>
              <p:cNvSpPr/>
              <p:nvPr/>
            </p:nvSpPr>
            <p:spPr bwMode="auto">
              <a:xfrm>
                <a:off x="10013950" y="7423150"/>
                <a:ext cx="219075" cy="66675"/>
              </a:xfrm>
              <a:custGeom>
                <a:avLst/>
                <a:gdLst/>
                <a:ahLst/>
                <a:cxnLst>
                  <a:cxn ang="0">
                    <a:pos x="0" y="0"/>
                  </a:cxn>
                  <a:cxn ang="0">
                    <a:pos x="70" y="42"/>
                  </a:cxn>
                  <a:cxn ang="0">
                    <a:pos x="138" y="0"/>
                  </a:cxn>
                  <a:cxn ang="0">
                    <a:pos x="0" y="0"/>
                  </a:cxn>
                </a:cxnLst>
                <a:rect l="0" t="0" r="r" b="b"/>
                <a:pathLst>
                  <a:path w="138" h="42">
                    <a:moveTo>
                      <a:pt x="0" y="0"/>
                    </a:moveTo>
                    <a:lnTo>
                      <a:pt x="70" y="42"/>
                    </a:lnTo>
                    <a:lnTo>
                      <a:pt x="138" y="0"/>
                    </a:lnTo>
                    <a:lnTo>
                      <a:pt x="0" y="0"/>
                    </a:lnTo>
                    <a:close/>
                  </a:path>
                </a:pathLst>
              </a:custGeom>
              <a:grpFill/>
              <a:ln w="9525">
                <a:noFill/>
                <a:round/>
              </a:ln>
            </p:spPr>
            <p:txBody>
              <a:bodyPr vert="horz" wrap="square" lIns="162560" tIns="81280" rIns="162560" bIns="81280" numCol="1" anchor="t" anchorCtr="0" compatLnSpc="1"/>
              <a:p>
                <a:pPr>
                  <a:buNone/>
                </a:pPr>
                <a:endParaRPr lang="zh-CN" altLang="en-US" sz="2400" dirty="0">
                  <a:latin typeface="微软雅黑" panose="020B0503020204020204" charset="-122"/>
                  <a:ea typeface="微软雅黑" panose="020B0503020204020204" charset="-122"/>
                </a:endParaRPr>
              </a:p>
            </p:txBody>
          </p:sp>
        </p:grpSp>
        <p:grpSp>
          <p:nvGrpSpPr>
            <p:cNvPr id="20" name="Group 68"/>
            <p:cNvGrpSpPr/>
            <p:nvPr/>
          </p:nvGrpSpPr>
          <p:grpSpPr>
            <a:xfrm>
              <a:off x="5141" y="7851"/>
              <a:ext cx="2719" cy="1098"/>
              <a:chOff x="9636662" y="5643685"/>
              <a:chExt cx="2448000" cy="720000"/>
            </a:xfrm>
            <a:solidFill>
              <a:schemeClr val="accent2">
                <a:lumMod val="60000"/>
                <a:lumOff val="40000"/>
              </a:schemeClr>
            </a:solidFill>
          </p:grpSpPr>
          <p:sp>
            <p:nvSpPr>
              <p:cNvPr id="21" name="矩形 272"/>
              <p:cNvSpPr/>
              <p:nvPr/>
            </p:nvSpPr>
            <p:spPr bwMode="auto">
              <a:xfrm rot="10800000">
                <a:off x="9636662" y="5643685"/>
                <a:ext cx="2448000" cy="720000"/>
              </a:xfrm>
              <a:prstGeom prst="rect">
                <a:avLst/>
              </a:prstGeom>
              <a:solidFill>
                <a:schemeClr val="tx2">
                  <a:lumMod val="60000"/>
                  <a:lumOff val="40000"/>
                </a:schemeClr>
              </a:solidFill>
              <a:ln w="9525" cap="flat" cmpd="sng" algn="ctr">
                <a:solidFill>
                  <a:srgbClr val="8EB4E3"/>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anchor="ctr"/>
              <a:p>
                <a:pPr algn="ctr">
                  <a:buClr>
                    <a:srgbClr val="CC9900"/>
                  </a:buClr>
                  <a:buNone/>
                  <a:defRPr/>
                </a:pPr>
                <a:endParaRPr lang="zh-CN" altLang="en-US" sz="2400" dirty="0">
                  <a:latin typeface="微软雅黑" panose="020B0503020204020204" charset="-122"/>
                  <a:ea typeface="微软雅黑" panose="020B0503020204020204" charset="-122"/>
                  <a:cs typeface="Arial" panose="020B0604020202020204" pitchFamily="34" charset="0"/>
                </a:endParaRPr>
              </a:p>
            </p:txBody>
          </p:sp>
          <p:sp>
            <p:nvSpPr>
              <p:cNvPr id="22" name="TextBox 23"/>
              <p:cNvSpPr txBox="1"/>
              <p:nvPr/>
            </p:nvSpPr>
            <p:spPr>
              <a:xfrm>
                <a:off x="9637760" y="5753253"/>
                <a:ext cx="2341530" cy="522175"/>
              </a:xfrm>
              <a:prstGeom prst="rect">
                <a:avLst/>
              </a:prstGeom>
              <a:noFill/>
            </p:spPr>
            <p:txBody>
              <a:bodyPr wrap="square" lIns="162528" tIns="81264" rIns="162528" bIns="81264" rtlCol="0" anchor="t">
                <a:spAutoFit/>
              </a:bodyPr>
              <a:p>
                <a:pPr lvl="0" algn="ctr">
                  <a:buClrTx/>
                  <a:buSzTx/>
                </a:pPr>
                <a:r>
                  <a:rPr lang="zh-CN" altLang="en-US" sz="2400" b="1" dirty="0">
                    <a:latin typeface="微软雅黑" panose="020B0503020204020204" charset="-122"/>
                    <a:ea typeface="微软雅黑" panose="020B0503020204020204" charset="-122"/>
                    <a:cs typeface="Arial" panose="020B0604020202020204" pitchFamily="34" charset="0"/>
                    <a:sym typeface="+mn-ea"/>
                  </a:rPr>
                  <a:t>30~50ms</a:t>
                </a:r>
                <a:endParaRPr lang="zh-CN" altLang="en-US" sz="2400" b="1" dirty="0">
                  <a:latin typeface="微软雅黑" panose="020B0503020204020204" charset="-122"/>
                  <a:ea typeface="微软雅黑" panose="020B0503020204020204" charset="-122"/>
                  <a:cs typeface="Arial" panose="020B0604020202020204" pitchFamily="34" charset="0"/>
                  <a:sym typeface="+mn-ea"/>
                </a:endParaRPr>
              </a:p>
            </p:txBody>
          </p:sp>
        </p:grpSp>
        <p:sp>
          <p:nvSpPr>
            <p:cNvPr id="23" name="文本框 284"/>
            <p:cNvSpPr txBox="1"/>
            <p:nvPr/>
          </p:nvSpPr>
          <p:spPr>
            <a:xfrm>
              <a:off x="5362" y="6791"/>
              <a:ext cx="2158" cy="796"/>
            </a:xfrm>
            <a:prstGeom prst="rect">
              <a:avLst/>
            </a:prstGeom>
            <a:noFill/>
          </p:spPr>
          <p:txBody>
            <a:bodyPr wrap="square" lIns="162528" tIns="81264" rIns="162528" bIns="81264" rtlCol="0" anchor="ctr">
              <a:spAutoFit/>
            </a:bodyPr>
            <a:p>
              <a:pPr algn="ctr">
                <a:buNone/>
              </a:pPr>
              <a:r>
                <a:rPr lang="en-US" altLang="zh-CN" sz="2400" dirty="0" smtClean="0">
                  <a:solidFill>
                    <a:srgbClr val="C00000"/>
                  </a:solidFill>
                  <a:latin typeface="微软雅黑" panose="020B0503020204020204" charset="-122"/>
                  <a:ea typeface="微软雅黑" panose="020B0503020204020204" charset="-122"/>
                  <a:cs typeface="Arial" panose="020B0604020202020204" pitchFamily="34" charset="0"/>
                </a:rPr>
                <a:t>30~50x</a:t>
              </a:r>
              <a:endParaRPr lang="en-US" altLang="zh-CN" sz="2400" dirty="0" smtClean="0">
                <a:solidFill>
                  <a:srgbClr val="C00000"/>
                </a:solidFill>
                <a:latin typeface="微软雅黑" panose="020B0503020204020204" charset="-122"/>
                <a:ea typeface="微软雅黑" panose="020B0503020204020204" charset="-122"/>
                <a:cs typeface="Arial" panose="020B0604020202020204" pitchFamily="34" charset="0"/>
              </a:endParaRPr>
            </a:p>
          </p:txBody>
        </p:sp>
        <p:pic>
          <p:nvPicPr>
            <p:cNvPr id="24" name="Picture 23" descr="C:\Users\Administrator\Desktop\穆亮\第一页\PPT-18.png"/>
            <p:cNvPicPr>
              <a:picLocks noChangeAspect="1" noChangeArrowheads="1"/>
            </p:cNvPicPr>
            <p:nvPr/>
          </p:nvPicPr>
          <p:blipFill>
            <a:blip r:embed="rId1" cstate="screen"/>
            <a:srcRect/>
            <a:stretch>
              <a:fillRect/>
            </a:stretch>
          </p:blipFill>
          <p:spPr bwMode="auto">
            <a:xfrm>
              <a:off x="8478" y="3052"/>
              <a:ext cx="2279" cy="244"/>
            </a:xfrm>
            <a:prstGeom prst="rect">
              <a:avLst/>
            </a:prstGeom>
            <a:noFill/>
          </p:spPr>
        </p:pic>
        <p:sp>
          <p:nvSpPr>
            <p:cNvPr id="25" name="TextBox 16"/>
            <p:cNvSpPr txBox="1"/>
            <p:nvPr/>
          </p:nvSpPr>
          <p:spPr>
            <a:xfrm>
              <a:off x="8474" y="2225"/>
              <a:ext cx="2287" cy="796"/>
            </a:xfrm>
            <a:prstGeom prst="rect">
              <a:avLst/>
            </a:prstGeom>
            <a:noFill/>
          </p:spPr>
          <p:txBody>
            <a:bodyPr wrap="square" lIns="162528" tIns="81264" rIns="162528" bIns="81264" rtlCol="0">
              <a:spAutoFit/>
            </a:bodyPr>
            <a:p>
              <a:pPr algn="ctr">
                <a:buNone/>
              </a:pPr>
              <a:r>
                <a:rPr lang="zh-CN" altLang="en-US" sz="2400" b="1" dirty="0" smtClean="0">
                  <a:latin typeface="微软雅黑" panose="020B0503020204020204" charset="-122"/>
                  <a:ea typeface="微软雅黑" panose="020B0503020204020204" charset="-122"/>
                  <a:cs typeface="Arial" panose="020B0604020202020204" pitchFamily="34" charset="0"/>
                </a:rPr>
                <a:t>吞吐</a:t>
              </a:r>
              <a:r>
                <a:rPr lang="zh-CN" altLang="en-US" sz="2400" b="1" dirty="0">
                  <a:latin typeface="微软雅黑" panose="020B0503020204020204" charset="-122"/>
                  <a:ea typeface="微软雅黑" panose="020B0503020204020204" charset="-122"/>
                  <a:cs typeface="Arial" panose="020B0604020202020204" pitchFamily="34" charset="0"/>
                </a:rPr>
                <a:t>率</a:t>
              </a:r>
              <a:endParaRPr lang="zh-CN" altLang="en-US" sz="2400" b="1" dirty="0">
                <a:latin typeface="微软雅黑" panose="020B0503020204020204" charset="-122"/>
                <a:ea typeface="微软雅黑" panose="020B0503020204020204" charset="-122"/>
                <a:cs typeface="Arial" panose="020B0604020202020204" pitchFamily="34" charset="0"/>
              </a:endParaRPr>
            </a:p>
          </p:txBody>
        </p:sp>
        <p:sp>
          <p:nvSpPr>
            <p:cNvPr id="26" name="TextBox 86"/>
            <p:cNvSpPr txBox="1"/>
            <p:nvPr/>
          </p:nvSpPr>
          <p:spPr>
            <a:xfrm>
              <a:off x="8502" y="3009"/>
              <a:ext cx="2231" cy="1905"/>
            </a:xfrm>
            <a:prstGeom prst="rect">
              <a:avLst/>
            </a:prstGeom>
            <a:noFill/>
          </p:spPr>
          <p:txBody>
            <a:bodyPr wrap="square" lIns="162528" tIns="81264" rIns="162528" bIns="81264" rtlCol="0" anchor="ctr">
              <a:spAutoFit/>
            </a:bodyPr>
            <a:p>
              <a:pPr algn="ctr"/>
              <a:r>
                <a:rPr lang="en-US" altLang="zh-CN" sz="2400" b="1" dirty="0" smtClean="0">
                  <a:ln w="0"/>
                  <a:solidFill>
                    <a:srgbClr val="C00000"/>
                  </a:solidFill>
                  <a:latin typeface="微软雅黑" panose="020B0503020204020204" charset="-122"/>
                  <a:ea typeface="微软雅黑" panose="020B0503020204020204" charset="-122"/>
                  <a:cs typeface="微软雅黑" panose="020B0503020204020204" charset="-122"/>
                </a:rPr>
                <a:t>10Gbps</a:t>
              </a:r>
              <a:endParaRPr lang="en-US" altLang="zh-CN" sz="2400" dirty="0">
                <a:solidFill>
                  <a:srgbClr val="C00000"/>
                </a:solidFill>
                <a:latin typeface="微软雅黑" panose="020B0503020204020204" charset="-122"/>
                <a:ea typeface="微软雅黑" panose="020B0503020204020204" charset="-122"/>
                <a:cs typeface="微软雅黑" panose="020B0503020204020204" charset="-122"/>
              </a:endParaRPr>
            </a:p>
            <a:p>
              <a:pPr algn="ctr"/>
              <a:r>
                <a:rPr lang="zh-CN" altLang="en-US" sz="2400" dirty="0">
                  <a:latin typeface="微软雅黑" panose="020B0503020204020204" charset="-122"/>
                  <a:ea typeface="微软雅黑" panose="020B0503020204020204" charset="-122"/>
                  <a:cs typeface="微软雅黑" panose="020B0503020204020204" charset="-122"/>
                </a:rPr>
                <a:t>每个连接速率</a:t>
              </a:r>
              <a:endParaRPr lang="en-US" altLang="zh-CN" sz="2400" dirty="0">
                <a:latin typeface="微软雅黑" panose="020B0503020204020204" charset="-122"/>
                <a:ea typeface="微软雅黑" panose="020B0503020204020204" charset="-122"/>
                <a:cs typeface="微软雅黑" panose="020B0503020204020204" charset="-122"/>
              </a:endParaRPr>
            </a:p>
          </p:txBody>
        </p:sp>
        <p:pic>
          <p:nvPicPr>
            <p:cNvPr id="27" name="Picture 5" descr="\\Bchief-server\共享\华为\2014\8月\D-201408044-TD-LTE宣传单张设计-李鹏程\文件\PPT-link\元素-54.png"/>
            <p:cNvPicPr>
              <a:picLocks noChangeAspect="1" noChangeArrowheads="1"/>
            </p:cNvPicPr>
            <p:nvPr/>
          </p:nvPicPr>
          <p:blipFill>
            <a:blip r:embed="rId2" cstate="email"/>
            <a:srcRect/>
            <a:stretch>
              <a:fillRect/>
            </a:stretch>
          </p:blipFill>
          <p:spPr bwMode="auto">
            <a:xfrm>
              <a:off x="9034" y="5239"/>
              <a:ext cx="1167" cy="1075"/>
            </a:xfrm>
            <a:prstGeom prst="rect">
              <a:avLst/>
            </a:prstGeom>
            <a:noFill/>
          </p:spPr>
        </p:pic>
        <p:grpSp>
          <p:nvGrpSpPr>
            <p:cNvPr id="28" name="Group 67"/>
            <p:cNvGrpSpPr/>
            <p:nvPr/>
          </p:nvGrpSpPr>
          <p:grpSpPr>
            <a:xfrm>
              <a:off x="8258" y="7906"/>
              <a:ext cx="2719" cy="1043"/>
              <a:chOff x="11577521" y="5787698"/>
              <a:chExt cx="2448000" cy="684000"/>
            </a:xfrm>
            <a:solidFill>
              <a:schemeClr val="accent2">
                <a:lumMod val="60000"/>
                <a:lumOff val="40000"/>
              </a:schemeClr>
            </a:solidFill>
          </p:grpSpPr>
          <p:sp>
            <p:nvSpPr>
              <p:cNvPr id="29" name="矩形 273"/>
              <p:cNvSpPr/>
              <p:nvPr/>
            </p:nvSpPr>
            <p:spPr bwMode="auto">
              <a:xfrm rot="10800000">
                <a:off x="11577521" y="5787698"/>
                <a:ext cx="2448000" cy="684000"/>
              </a:xfrm>
              <a:prstGeom prst="rect">
                <a:avLst/>
              </a:prstGeom>
              <a:solidFill>
                <a:schemeClr val="tx2">
                  <a:lumMod val="60000"/>
                  <a:lumOff val="40000"/>
                </a:schemeClr>
              </a:solidFill>
              <a:ln w="9525" cap="flat" cmpd="sng" algn="ctr">
                <a:solidFill>
                  <a:srgbClr val="8EB4E3"/>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anchor="ctr"/>
              <a:p>
                <a:pPr algn="ctr">
                  <a:buClr>
                    <a:srgbClr val="CC9900"/>
                  </a:buClr>
                  <a:buNone/>
                  <a:defRPr/>
                </a:pPr>
                <a:endParaRPr lang="zh-CN" altLang="en-US" sz="2400" dirty="0">
                  <a:latin typeface="微软雅黑" panose="020B0503020204020204" charset="-122"/>
                  <a:ea typeface="微软雅黑" panose="020B0503020204020204" charset="-122"/>
                  <a:cs typeface="Arial" panose="020B0604020202020204" pitchFamily="34" charset="0"/>
                </a:endParaRPr>
              </a:p>
            </p:txBody>
          </p:sp>
          <p:sp>
            <p:nvSpPr>
              <p:cNvPr id="30" name="TextBox 23"/>
              <p:cNvSpPr txBox="1"/>
              <p:nvPr/>
            </p:nvSpPr>
            <p:spPr>
              <a:xfrm>
                <a:off x="11578619" y="5874452"/>
                <a:ext cx="2342629" cy="522225"/>
              </a:xfrm>
              <a:prstGeom prst="rect">
                <a:avLst/>
              </a:prstGeom>
              <a:noFill/>
            </p:spPr>
            <p:txBody>
              <a:bodyPr wrap="square" lIns="162528" tIns="81264" rIns="162528" bIns="81264" rtlCol="0" anchor="t">
                <a:spAutoFit/>
              </a:bodyPr>
              <a:p>
                <a:pPr lvl="0" algn="ctr">
                  <a:buClrTx/>
                  <a:buSzTx/>
                </a:pPr>
                <a:r>
                  <a:rPr lang="zh-CN" altLang="en-US" sz="2400" b="1" dirty="0">
                    <a:latin typeface="微软雅黑" panose="020B0503020204020204" charset="-122"/>
                    <a:ea typeface="微软雅黑" panose="020B0503020204020204" charset="-122"/>
                    <a:cs typeface="Arial" panose="020B0604020202020204" pitchFamily="34" charset="0"/>
                    <a:sym typeface="+mn-ea"/>
                  </a:rPr>
                  <a:t>100Mbps</a:t>
                </a:r>
                <a:endParaRPr lang="zh-CN" altLang="en-US" sz="2400" b="1" dirty="0">
                  <a:latin typeface="微软雅黑" panose="020B0503020204020204" charset="-122"/>
                  <a:ea typeface="微软雅黑" panose="020B0503020204020204" charset="-122"/>
                  <a:cs typeface="Arial" panose="020B0604020202020204" pitchFamily="34" charset="0"/>
                  <a:sym typeface="+mn-ea"/>
                </a:endParaRPr>
              </a:p>
            </p:txBody>
          </p:sp>
        </p:grpSp>
        <p:sp>
          <p:nvSpPr>
            <p:cNvPr id="31" name="文本框 285"/>
            <p:cNvSpPr txBox="1"/>
            <p:nvPr/>
          </p:nvSpPr>
          <p:spPr>
            <a:xfrm>
              <a:off x="8598" y="6792"/>
              <a:ext cx="2039" cy="796"/>
            </a:xfrm>
            <a:prstGeom prst="rect">
              <a:avLst/>
            </a:prstGeom>
            <a:noFill/>
          </p:spPr>
          <p:txBody>
            <a:bodyPr wrap="square" lIns="162528" tIns="81264" rIns="162528" bIns="81264" rtlCol="0" anchor="ctr">
              <a:spAutoFit/>
            </a:bodyPr>
            <a:p>
              <a:pPr algn="ctr">
                <a:buNone/>
              </a:pPr>
              <a:r>
                <a:rPr lang="en-US" altLang="zh-CN" sz="2400" dirty="0" smtClean="0">
                  <a:solidFill>
                    <a:srgbClr val="C00000"/>
                  </a:solidFill>
                  <a:latin typeface="微软雅黑" panose="020B0503020204020204" charset="-122"/>
                  <a:ea typeface="微软雅黑" panose="020B0503020204020204" charset="-122"/>
                  <a:cs typeface="Arial" panose="020B0604020202020204" pitchFamily="34" charset="0"/>
                </a:rPr>
                <a:t>100x</a:t>
              </a:r>
              <a:endParaRPr lang="en-US" altLang="zh-CN" sz="2400" dirty="0" smtClean="0">
                <a:solidFill>
                  <a:srgbClr val="C00000"/>
                </a:solidFill>
                <a:latin typeface="微软雅黑" panose="020B0503020204020204" charset="-122"/>
                <a:ea typeface="微软雅黑" panose="020B0503020204020204" charset="-122"/>
                <a:cs typeface="Arial" panose="020B0604020202020204" pitchFamily="34" charset="0"/>
              </a:endParaRPr>
            </a:p>
          </p:txBody>
        </p:sp>
        <p:sp>
          <p:nvSpPr>
            <p:cNvPr id="32" name="矩形 238"/>
            <p:cNvSpPr/>
            <p:nvPr/>
          </p:nvSpPr>
          <p:spPr bwMode="auto">
            <a:xfrm rot="10800000">
              <a:off x="11438" y="1954"/>
              <a:ext cx="2719" cy="4720"/>
            </a:xfrm>
            <a:prstGeom prst="rect">
              <a:avLst/>
            </a:prstGeom>
            <a:solidFill>
              <a:schemeClr val="tx2">
                <a:lumMod val="60000"/>
                <a:lumOff val="40000"/>
              </a:schemeClr>
            </a:solidFill>
            <a:ln w="9525" cap="flat" cmpd="sng" algn="ctr">
              <a:solidFill>
                <a:srgbClr val="8EB4E3"/>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lIns="162528" tIns="81264" rIns="162528" bIns="81264" anchor="ctr"/>
            <a:p>
              <a:pPr algn="ctr">
                <a:buClr>
                  <a:srgbClr val="CC9900"/>
                </a:buClr>
                <a:buNone/>
                <a:defRPr/>
              </a:pPr>
              <a:endParaRPr lang="zh-CN" altLang="en-US" sz="2400" dirty="0">
                <a:latin typeface="微软雅黑" panose="020B0503020204020204" charset="-122"/>
                <a:ea typeface="微软雅黑" panose="020B0503020204020204" charset="-122"/>
              </a:endParaRPr>
            </a:p>
          </p:txBody>
        </p:sp>
        <p:sp>
          <p:nvSpPr>
            <p:cNvPr id="33" name="TextBox 17"/>
            <p:cNvSpPr txBox="1"/>
            <p:nvPr/>
          </p:nvSpPr>
          <p:spPr>
            <a:xfrm>
              <a:off x="11586" y="2225"/>
              <a:ext cx="2423" cy="796"/>
            </a:xfrm>
            <a:prstGeom prst="rect">
              <a:avLst/>
            </a:prstGeom>
            <a:noFill/>
          </p:spPr>
          <p:txBody>
            <a:bodyPr wrap="square" lIns="162528" tIns="81264" rIns="162528" bIns="81264" rtlCol="0">
              <a:spAutoFit/>
            </a:bodyPr>
            <a:p>
              <a:pPr algn="ctr">
                <a:buNone/>
              </a:pPr>
              <a:r>
                <a:rPr lang="zh-CN" altLang="en-US" sz="2400" b="1" dirty="0">
                  <a:latin typeface="微软雅黑" panose="020B0503020204020204" charset="-122"/>
                  <a:ea typeface="微软雅黑" panose="020B0503020204020204" charset="-122"/>
                  <a:cs typeface="Arial" panose="020B0604020202020204" pitchFamily="34" charset="0"/>
                </a:rPr>
                <a:t>连接数</a:t>
              </a:r>
              <a:endParaRPr lang="zh-CN" altLang="en-US" sz="2400" b="1" dirty="0">
                <a:latin typeface="微软雅黑" panose="020B0503020204020204" charset="-122"/>
                <a:ea typeface="微软雅黑" panose="020B0503020204020204" charset="-122"/>
                <a:cs typeface="Arial" panose="020B0604020202020204" pitchFamily="34" charset="0"/>
              </a:endParaRPr>
            </a:p>
          </p:txBody>
        </p:sp>
        <p:sp>
          <p:nvSpPr>
            <p:cNvPr id="34" name="TextBox 23"/>
            <p:cNvSpPr txBox="1"/>
            <p:nvPr/>
          </p:nvSpPr>
          <p:spPr>
            <a:xfrm>
              <a:off x="11682" y="3009"/>
              <a:ext cx="2231" cy="1905"/>
            </a:xfrm>
            <a:prstGeom prst="rect">
              <a:avLst/>
            </a:prstGeom>
            <a:noFill/>
          </p:spPr>
          <p:txBody>
            <a:bodyPr wrap="square" lIns="162528" tIns="81264" rIns="162528" bIns="81264" rtlCol="0" anchor="ctr">
              <a:spAutoFit/>
            </a:bodyPr>
            <a:p>
              <a:pPr algn="ctr">
                <a:buNone/>
              </a:pPr>
              <a:r>
                <a:rPr lang="en-US" altLang="zh-CN" sz="2400" b="1" dirty="0" smtClean="0">
                  <a:ln w="0"/>
                  <a:solidFill>
                    <a:srgbClr val="C00000"/>
                  </a:solidFill>
                  <a:latin typeface="微软雅黑" panose="020B0503020204020204" charset="-122"/>
                  <a:ea typeface="微软雅黑" panose="020B0503020204020204" charset="-122"/>
                  <a:cs typeface="微软雅黑" panose="020B0503020204020204" charset="-122"/>
                </a:rPr>
                <a:t>100</a:t>
              </a:r>
              <a:r>
                <a:rPr lang="zh-CN" altLang="en-US" sz="2400" b="1" dirty="0" smtClean="0">
                  <a:ln w="0"/>
                  <a:solidFill>
                    <a:srgbClr val="C00000"/>
                  </a:solidFill>
                  <a:latin typeface="微软雅黑" panose="020B0503020204020204" charset="-122"/>
                  <a:ea typeface="微软雅黑" panose="020B0503020204020204" charset="-122"/>
                  <a:cs typeface="微软雅黑" panose="020B0503020204020204" charset="-122"/>
                </a:rPr>
                <a:t>万</a:t>
              </a:r>
              <a:endParaRPr lang="en-US" altLang="zh-CN" sz="2400" b="1" dirty="0" smtClean="0">
                <a:ln w="0"/>
                <a:solidFill>
                  <a:srgbClr val="C00000"/>
                </a:solidFill>
                <a:latin typeface="微软雅黑" panose="020B0503020204020204" charset="-122"/>
                <a:ea typeface="微软雅黑" panose="020B0503020204020204" charset="-122"/>
                <a:cs typeface="微软雅黑" panose="020B0503020204020204" charset="-122"/>
              </a:endParaRPr>
            </a:p>
            <a:p>
              <a:pPr algn="ctr">
                <a:buNone/>
              </a:pPr>
              <a:r>
                <a:rPr lang="zh-CN" altLang="en-US" sz="2400" dirty="0">
                  <a:latin typeface="微软雅黑" panose="020B0503020204020204" charset="-122"/>
                  <a:ea typeface="微软雅黑" panose="020B0503020204020204" charset="-122"/>
                  <a:cs typeface="微软雅黑" panose="020B0503020204020204" charset="-122"/>
                </a:rPr>
                <a:t>每平方公里连接数</a:t>
              </a:r>
              <a:endParaRPr lang="en-US" altLang="zh-CN" sz="2400" dirty="0">
                <a:latin typeface="微软雅黑" panose="020B0503020204020204" charset="-122"/>
                <a:ea typeface="微软雅黑" panose="020B0503020204020204" charset="-122"/>
                <a:cs typeface="微软雅黑" panose="020B0503020204020204" charset="-122"/>
              </a:endParaRPr>
            </a:p>
          </p:txBody>
        </p:sp>
        <p:grpSp>
          <p:nvGrpSpPr>
            <p:cNvPr id="35" name="组合 93"/>
            <p:cNvGrpSpPr/>
            <p:nvPr/>
          </p:nvGrpSpPr>
          <p:grpSpPr>
            <a:xfrm>
              <a:off x="12371" y="5415"/>
              <a:ext cx="854" cy="851"/>
              <a:chOff x="4880951" y="2710412"/>
              <a:chExt cx="406800" cy="405480"/>
            </a:xfrm>
          </p:grpSpPr>
          <p:grpSp>
            <p:nvGrpSpPr>
              <p:cNvPr id="36" name="组合 807"/>
              <p:cNvGrpSpPr/>
              <p:nvPr/>
            </p:nvGrpSpPr>
            <p:grpSpPr>
              <a:xfrm>
                <a:off x="4940923" y="2770643"/>
                <a:ext cx="286857" cy="254538"/>
                <a:chOff x="2483768" y="4047914"/>
                <a:chExt cx="294952" cy="262573"/>
              </a:xfrm>
            </p:grpSpPr>
            <p:sp>
              <p:nvSpPr>
                <p:cNvPr id="37" name="椭圆 258"/>
                <p:cNvSpPr/>
                <p:nvPr/>
              </p:nvSpPr>
              <p:spPr>
                <a:xfrm>
                  <a:off x="2483768" y="4227934"/>
                  <a:ext cx="72008" cy="7200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buNone/>
                  </a:pPr>
                  <a:endParaRPr lang="zh-CN" altLang="en-US" sz="2400" dirty="0">
                    <a:latin typeface="微软雅黑" panose="020B0503020204020204" charset="-122"/>
                    <a:ea typeface="微软雅黑" panose="020B0503020204020204" charset="-122"/>
                  </a:endParaRPr>
                </a:p>
              </p:txBody>
            </p:sp>
            <p:cxnSp>
              <p:nvCxnSpPr>
                <p:cNvPr id="38" name="直接连接符 259"/>
                <p:cNvCxnSpPr>
                  <a:stCxn id="37" idx="7"/>
                </p:cNvCxnSpPr>
                <p:nvPr/>
              </p:nvCxnSpPr>
              <p:spPr>
                <a:xfrm flipV="1">
                  <a:off x="2545231" y="4083918"/>
                  <a:ext cx="154561" cy="154561"/>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39" name="椭圆 260"/>
                <p:cNvSpPr/>
                <p:nvPr/>
              </p:nvSpPr>
              <p:spPr>
                <a:xfrm>
                  <a:off x="2670708" y="4047914"/>
                  <a:ext cx="72008" cy="7200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buNone/>
                  </a:pPr>
                  <a:endParaRPr lang="zh-CN" altLang="en-US" sz="2400" dirty="0">
                    <a:latin typeface="微软雅黑" panose="020B0503020204020204" charset="-122"/>
                    <a:ea typeface="微软雅黑" panose="020B0503020204020204" charset="-122"/>
                  </a:endParaRPr>
                </a:p>
              </p:txBody>
            </p:sp>
            <p:sp>
              <p:nvSpPr>
                <p:cNvPr id="40" name="椭圆 261"/>
                <p:cNvSpPr/>
                <p:nvPr/>
              </p:nvSpPr>
              <p:spPr>
                <a:xfrm>
                  <a:off x="2706712" y="4238479"/>
                  <a:ext cx="72008" cy="7200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buNone/>
                  </a:pPr>
                  <a:endParaRPr lang="zh-CN" altLang="en-US" sz="2400" dirty="0">
                    <a:latin typeface="微软雅黑" panose="020B0503020204020204" charset="-122"/>
                    <a:ea typeface="微软雅黑" panose="020B0503020204020204" charset="-122"/>
                  </a:endParaRPr>
                </a:p>
              </p:txBody>
            </p:sp>
            <p:cxnSp>
              <p:nvCxnSpPr>
                <p:cNvPr id="41" name="直接连接符 262"/>
                <p:cNvCxnSpPr>
                  <a:stCxn id="37" idx="6"/>
                  <a:endCxn id="40" idx="2"/>
                </p:cNvCxnSpPr>
                <p:nvPr/>
              </p:nvCxnSpPr>
              <p:spPr>
                <a:xfrm>
                  <a:off x="2555776" y="4263938"/>
                  <a:ext cx="150936" cy="1054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42" name="直接连接符 263"/>
                <p:cNvCxnSpPr>
                  <a:endCxn id="40" idx="0"/>
                </p:cNvCxnSpPr>
                <p:nvPr/>
              </p:nvCxnSpPr>
              <p:spPr>
                <a:xfrm>
                  <a:off x="2706712" y="4083918"/>
                  <a:ext cx="36004" cy="154561"/>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43" name="椭圆 257"/>
              <p:cNvSpPr/>
              <p:nvPr/>
            </p:nvSpPr>
            <p:spPr>
              <a:xfrm>
                <a:off x="4880951" y="2710412"/>
                <a:ext cx="406800" cy="405480"/>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p>
                <a:pPr algn="ctr">
                  <a:buNone/>
                </a:pPr>
                <a:endParaRPr lang="zh-CN" altLang="en-US" sz="2400" dirty="0">
                  <a:latin typeface="微软雅黑" panose="020B0503020204020204" charset="-122"/>
                  <a:ea typeface="微软雅黑" panose="020B0503020204020204" charset="-122"/>
                </a:endParaRPr>
              </a:p>
            </p:txBody>
          </p:sp>
        </p:grpSp>
        <p:grpSp>
          <p:nvGrpSpPr>
            <p:cNvPr id="44" name="Group 66"/>
            <p:cNvGrpSpPr/>
            <p:nvPr/>
          </p:nvGrpSpPr>
          <p:grpSpPr>
            <a:xfrm>
              <a:off x="11438" y="7851"/>
              <a:ext cx="2719" cy="1098"/>
              <a:chOff x="13539730" y="5664879"/>
              <a:chExt cx="2448000" cy="720000"/>
            </a:xfrm>
            <a:solidFill>
              <a:schemeClr val="accent2">
                <a:lumMod val="60000"/>
                <a:lumOff val="40000"/>
              </a:schemeClr>
            </a:solidFill>
          </p:grpSpPr>
          <p:sp>
            <p:nvSpPr>
              <p:cNvPr id="45" name="矩形 274"/>
              <p:cNvSpPr/>
              <p:nvPr/>
            </p:nvSpPr>
            <p:spPr bwMode="auto">
              <a:xfrm rot="10800000">
                <a:off x="13539730" y="5664879"/>
                <a:ext cx="2448000" cy="720000"/>
              </a:xfrm>
              <a:prstGeom prst="rect">
                <a:avLst/>
              </a:prstGeom>
              <a:solidFill>
                <a:schemeClr val="tx2">
                  <a:lumMod val="60000"/>
                  <a:lumOff val="40000"/>
                </a:schemeClr>
              </a:solidFill>
              <a:ln w="9525" cap="flat" cmpd="sng" algn="ctr">
                <a:solidFill>
                  <a:srgbClr val="8EB4E3"/>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anchor="ctr"/>
              <a:p>
                <a:pPr algn="ctr">
                  <a:buClr>
                    <a:srgbClr val="CC9900"/>
                  </a:buClr>
                  <a:buNone/>
                  <a:defRPr/>
                </a:pPr>
                <a:endParaRPr lang="zh-CN" altLang="en-US" sz="2400" dirty="0">
                  <a:latin typeface="微软雅黑" panose="020B0503020204020204" charset="-122"/>
                  <a:ea typeface="微软雅黑" panose="020B0503020204020204" charset="-122"/>
                  <a:cs typeface="Arial" panose="020B0604020202020204" pitchFamily="34" charset="0"/>
                </a:endParaRPr>
              </a:p>
            </p:txBody>
          </p:sp>
          <p:sp>
            <p:nvSpPr>
              <p:cNvPr id="46" name="TextBox 23"/>
              <p:cNvSpPr txBox="1"/>
              <p:nvPr/>
            </p:nvSpPr>
            <p:spPr>
              <a:xfrm>
                <a:off x="14076231" y="5783075"/>
                <a:ext cx="1374991" cy="522175"/>
              </a:xfrm>
              <a:prstGeom prst="rect">
                <a:avLst/>
              </a:prstGeom>
              <a:noFill/>
            </p:spPr>
            <p:txBody>
              <a:bodyPr wrap="square" lIns="162528" tIns="81264" rIns="162528" bIns="81264" rtlCol="0" anchor="t">
                <a:spAutoFit/>
              </a:bodyPr>
              <a:p>
                <a:pPr lvl="0" algn="ctr">
                  <a:buClrTx/>
                  <a:buSzTx/>
                </a:pPr>
                <a:r>
                  <a:rPr lang="zh-CN" altLang="en-US" sz="2400" b="1" dirty="0">
                    <a:latin typeface="微软雅黑" panose="020B0503020204020204" charset="-122"/>
                    <a:ea typeface="微软雅黑" panose="020B0503020204020204" charset="-122"/>
                    <a:cs typeface="Arial" panose="020B0604020202020204" pitchFamily="34" charset="0"/>
                    <a:sym typeface="+mn-ea"/>
                  </a:rPr>
                  <a:t>10K</a:t>
                </a:r>
                <a:endParaRPr lang="zh-CN" altLang="en-US" sz="2400" b="1" dirty="0">
                  <a:latin typeface="微软雅黑" panose="020B0503020204020204" charset="-122"/>
                  <a:ea typeface="微软雅黑" panose="020B0503020204020204" charset="-122"/>
                  <a:cs typeface="Arial" panose="020B0604020202020204" pitchFamily="34" charset="0"/>
                  <a:sym typeface="+mn-ea"/>
                </a:endParaRPr>
              </a:p>
            </p:txBody>
          </p:sp>
        </p:grpSp>
        <p:sp>
          <p:nvSpPr>
            <p:cNvPr id="47" name="文本框 286"/>
            <p:cNvSpPr txBox="1"/>
            <p:nvPr/>
          </p:nvSpPr>
          <p:spPr>
            <a:xfrm>
              <a:off x="11778" y="6792"/>
              <a:ext cx="2039" cy="796"/>
            </a:xfrm>
            <a:prstGeom prst="rect">
              <a:avLst/>
            </a:prstGeom>
            <a:noFill/>
          </p:spPr>
          <p:txBody>
            <a:bodyPr wrap="square" lIns="162528" tIns="81264" rIns="162528" bIns="81264" rtlCol="0" anchor="ctr">
              <a:spAutoFit/>
            </a:bodyPr>
            <a:p>
              <a:pPr algn="ctr"/>
              <a:r>
                <a:rPr lang="en-US" altLang="zh-CN" sz="2400" dirty="0" smtClean="0">
                  <a:solidFill>
                    <a:srgbClr val="C00000"/>
                  </a:solidFill>
                  <a:latin typeface="微软雅黑" panose="020B0503020204020204" charset="-122"/>
                  <a:ea typeface="微软雅黑" panose="020B0503020204020204" charset="-122"/>
                  <a:cs typeface="Arial" panose="020B0604020202020204" pitchFamily="34" charset="0"/>
                </a:rPr>
                <a:t>100x</a:t>
              </a:r>
              <a:endParaRPr lang="en-US" altLang="zh-CN" sz="2400" dirty="0" smtClean="0">
                <a:solidFill>
                  <a:srgbClr val="C00000"/>
                </a:solidFill>
                <a:latin typeface="微软雅黑" panose="020B0503020204020204" charset="-122"/>
                <a:ea typeface="微软雅黑" panose="020B0503020204020204" charset="-122"/>
                <a:cs typeface="Arial" panose="020B0604020202020204" pitchFamily="34" charset="0"/>
              </a:endParaRPr>
            </a:p>
          </p:txBody>
        </p:sp>
        <p:pic>
          <p:nvPicPr>
            <p:cNvPr id="48" name="Picture 23" descr="C:\Users\Administrator\Desktop\穆亮\第一页\PPT-18.png"/>
            <p:cNvPicPr>
              <a:picLocks noChangeAspect="1" noChangeArrowheads="1"/>
            </p:cNvPicPr>
            <p:nvPr/>
          </p:nvPicPr>
          <p:blipFill>
            <a:blip r:embed="rId1" cstate="screen"/>
            <a:srcRect/>
            <a:stretch>
              <a:fillRect/>
            </a:stretch>
          </p:blipFill>
          <p:spPr bwMode="auto">
            <a:xfrm>
              <a:off x="11658" y="3052"/>
              <a:ext cx="2279" cy="244"/>
            </a:xfrm>
            <a:prstGeom prst="rect">
              <a:avLst/>
            </a:prstGeom>
            <a:noFill/>
          </p:spPr>
        </p:pic>
        <p:sp>
          <p:nvSpPr>
            <p:cNvPr id="49" name="Rectangle 75"/>
            <p:cNvSpPr/>
            <p:nvPr/>
          </p:nvSpPr>
          <p:spPr>
            <a:xfrm>
              <a:off x="3207" y="2907"/>
              <a:ext cx="958" cy="1969"/>
            </a:xfrm>
            <a:prstGeom prst="rect">
              <a:avLst/>
            </a:prstGeom>
          </p:spPr>
          <p:txBody>
            <a:bodyPr wrap="square" lIns="162528" tIns="81264" rIns="162528" bIns="81264" anchor="ctr">
              <a:spAutoFit/>
            </a:bodyPr>
            <a:p>
              <a:pPr lvl="0" algn="ctr">
                <a:buClr>
                  <a:srgbClr val="CC9900"/>
                </a:buClr>
                <a:defRPr/>
              </a:pPr>
              <a:r>
                <a:rPr lang="en-US" altLang="zh-CN" sz="3735" b="1" dirty="0">
                  <a:latin typeface="微软雅黑" panose="020B0503020204020204" charset="-122"/>
                  <a:ea typeface="微软雅黑" panose="020B0503020204020204" charset="-122"/>
                  <a:cs typeface="Arial" panose="020B0604020202020204" pitchFamily="34" charset="0"/>
                </a:rPr>
                <a:t>5G</a:t>
              </a:r>
              <a:endParaRPr lang="en-US" altLang="zh-CN" sz="3735" b="1" dirty="0">
                <a:latin typeface="微软雅黑" panose="020B0503020204020204" charset="-122"/>
                <a:ea typeface="微软雅黑" panose="020B0503020204020204" charset="-122"/>
                <a:cs typeface="Arial" panose="020B0604020202020204" pitchFamily="34" charset="0"/>
              </a:endParaRPr>
            </a:p>
          </p:txBody>
        </p:sp>
        <p:sp>
          <p:nvSpPr>
            <p:cNvPr id="60" name="矩形 81"/>
            <p:cNvSpPr/>
            <p:nvPr/>
          </p:nvSpPr>
          <p:spPr>
            <a:xfrm>
              <a:off x="2819" y="8029"/>
              <a:ext cx="1425" cy="796"/>
            </a:xfrm>
            <a:prstGeom prst="rect">
              <a:avLst/>
            </a:prstGeom>
          </p:spPr>
          <p:txBody>
            <a:bodyPr wrap="square" lIns="162528" tIns="81264" rIns="162528" bIns="81264" anchor="ctr">
              <a:spAutoFit/>
            </a:bodyPr>
            <a:p>
              <a:pPr algn="ctr"/>
              <a:r>
                <a:rPr lang="en-US" altLang="zh-CN" sz="2400" dirty="0" smtClean="0">
                  <a:solidFill>
                    <a:prstClr val="white"/>
                  </a:solidFill>
                  <a:latin typeface="微软雅黑" panose="020B0503020204020204" charset="-122"/>
                  <a:ea typeface="微软雅黑" panose="020B0503020204020204" charset="-122"/>
                  <a:cs typeface="Arial" panose="020B0604020202020204" pitchFamily="34" charset="0"/>
                </a:rPr>
                <a:t> </a:t>
              </a:r>
              <a:r>
                <a:rPr lang="en-US" altLang="zh-CN" sz="2400" dirty="0" smtClean="0">
                  <a:latin typeface="微软雅黑" panose="020B0503020204020204" charset="-122"/>
                  <a:ea typeface="微软雅黑" panose="020B0503020204020204" charset="-122"/>
                  <a:cs typeface="Arial" panose="020B0604020202020204" pitchFamily="34" charset="0"/>
                </a:rPr>
                <a:t>LTE</a:t>
              </a:r>
              <a:endParaRPr lang="zh-CN" altLang="en-US" sz="2400" dirty="0">
                <a:latin typeface="微软雅黑" panose="020B0503020204020204" charset="-122"/>
                <a:ea typeface="微软雅黑" panose="020B0503020204020204" charset="-122"/>
              </a:endParaRPr>
            </a:p>
          </p:txBody>
        </p:sp>
        <p:sp>
          <p:nvSpPr>
            <p:cNvPr id="61" name="矩形 232"/>
            <p:cNvSpPr/>
            <p:nvPr/>
          </p:nvSpPr>
          <p:spPr bwMode="auto">
            <a:xfrm rot="10800000">
              <a:off x="14643" y="1954"/>
              <a:ext cx="2719" cy="4720"/>
            </a:xfrm>
            <a:prstGeom prst="rect">
              <a:avLst/>
            </a:prstGeom>
            <a:solidFill>
              <a:schemeClr val="tx2">
                <a:lumMod val="60000"/>
                <a:lumOff val="40000"/>
              </a:schemeClr>
            </a:solidFill>
            <a:ln w="9525" cap="flat" cmpd="sng" algn="ctr">
              <a:solidFill>
                <a:srgbClr val="8EB4E3"/>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lIns="162490" tIns="81248" rIns="162490" bIns="81248" anchor="ctr"/>
            <a:p>
              <a:pPr algn="ctr">
                <a:buClr>
                  <a:srgbClr val="CC9900"/>
                </a:buClr>
                <a:buNone/>
                <a:defRPr/>
              </a:pPr>
              <a:endParaRPr lang="zh-CN" altLang="en-US" sz="2400" dirty="0">
                <a:latin typeface="微软雅黑" panose="020B0503020204020204" charset="-122"/>
                <a:ea typeface="微软雅黑" panose="020B0503020204020204" charset="-122"/>
              </a:endParaRPr>
            </a:p>
          </p:txBody>
        </p:sp>
        <p:pic>
          <p:nvPicPr>
            <p:cNvPr id="62" name="Picture 23" descr="C:\Users\Administrator\Desktop\穆亮\第一页\PPT-18.png"/>
            <p:cNvPicPr>
              <a:picLocks noChangeAspect="1" noChangeArrowheads="1"/>
            </p:cNvPicPr>
            <p:nvPr/>
          </p:nvPicPr>
          <p:blipFill>
            <a:blip r:embed="rId3" cstate="email"/>
            <a:srcRect/>
            <a:stretch>
              <a:fillRect/>
            </a:stretch>
          </p:blipFill>
          <p:spPr bwMode="auto">
            <a:xfrm>
              <a:off x="14863" y="3072"/>
              <a:ext cx="2279" cy="205"/>
            </a:xfrm>
            <a:prstGeom prst="rect">
              <a:avLst/>
            </a:prstGeom>
            <a:noFill/>
          </p:spPr>
        </p:pic>
        <p:sp>
          <p:nvSpPr>
            <p:cNvPr id="63" name="TextBox 19"/>
            <p:cNvSpPr txBox="1"/>
            <p:nvPr/>
          </p:nvSpPr>
          <p:spPr>
            <a:xfrm>
              <a:off x="14817" y="2218"/>
              <a:ext cx="2370" cy="796"/>
            </a:xfrm>
            <a:prstGeom prst="rect">
              <a:avLst/>
            </a:prstGeom>
            <a:noFill/>
          </p:spPr>
          <p:txBody>
            <a:bodyPr wrap="square" lIns="162528" tIns="81264" rIns="162528" bIns="81264" rtlCol="0">
              <a:spAutoFit/>
            </a:bodyPr>
            <a:p>
              <a:pPr lvl="0" algn="ctr">
                <a:buClrTx/>
                <a:buSzTx/>
                <a:buFontTx/>
              </a:pPr>
              <a:r>
                <a:rPr lang="zh-CN" altLang="en-US" sz="2400" b="1" dirty="0">
                  <a:latin typeface="微软雅黑" panose="020B0503020204020204" charset="-122"/>
                  <a:ea typeface="微软雅黑" panose="020B0503020204020204" charset="-122"/>
                  <a:cs typeface="Arial" panose="020B0604020202020204" pitchFamily="34" charset="0"/>
                  <a:sym typeface="+mn-ea"/>
                </a:rPr>
                <a:t>网络架构</a:t>
              </a:r>
              <a:endParaRPr lang="zh-CN" altLang="en-US" sz="2400" b="1" dirty="0">
                <a:latin typeface="微软雅黑" panose="020B0503020204020204" charset="-122"/>
                <a:ea typeface="微软雅黑" panose="020B0503020204020204" charset="-122"/>
                <a:cs typeface="Arial" panose="020B0604020202020204" pitchFamily="34" charset="0"/>
                <a:sym typeface="+mn-ea"/>
              </a:endParaRPr>
            </a:p>
          </p:txBody>
        </p:sp>
        <p:sp>
          <p:nvSpPr>
            <p:cNvPr id="64" name="矩形 235"/>
            <p:cNvSpPr/>
            <p:nvPr/>
          </p:nvSpPr>
          <p:spPr>
            <a:xfrm>
              <a:off x="14625" y="3063"/>
              <a:ext cx="2754" cy="796"/>
            </a:xfrm>
            <a:prstGeom prst="rect">
              <a:avLst/>
            </a:prstGeom>
          </p:spPr>
          <p:txBody>
            <a:bodyPr wrap="square" lIns="162490" tIns="81248" rIns="162490" bIns="81248" anchor="ctr">
              <a:spAutoFit/>
            </a:bodyPr>
            <a:p>
              <a:pPr algn="ctr">
                <a:buNone/>
              </a:pPr>
              <a:r>
                <a:rPr lang="zh-CN" altLang="en-US" sz="2400" b="1" dirty="0">
                  <a:ln w="0"/>
                  <a:solidFill>
                    <a:srgbClr val="C00000"/>
                  </a:solidFill>
                  <a:latin typeface="微软雅黑" panose="020B0503020204020204" charset="-122"/>
                  <a:ea typeface="微软雅黑" panose="020B0503020204020204" charset="-122"/>
                  <a:cs typeface="Arial" panose="020B0604020202020204" pitchFamily="34" charset="0"/>
                </a:rPr>
                <a:t>切片</a:t>
              </a:r>
              <a:endParaRPr lang="zh-CN" altLang="en-US" sz="2400" b="1" dirty="0" smtClean="0">
                <a:ln w="0"/>
                <a:solidFill>
                  <a:srgbClr val="C00000"/>
                </a:solidFill>
                <a:latin typeface="微软雅黑" panose="020B0503020204020204" charset="-122"/>
                <a:ea typeface="微软雅黑" panose="020B0503020204020204" charset="-122"/>
                <a:cs typeface="Arial" panose="020B0604020202020204" pitchFamily="34" charset="0"/>
              </a:endParaRPr>
            </a:p>
          </p:txBody>
        </p:sp>
        <p:sp>
          <p:nvSpPr>
            <p:cNvPr id="65" name="矩形 236"/>
            <p:cNvSpPr/>
            <p:nvPr/>
          </p:nvSpPr>
          <p:spPr>
            <a:xfrm>
              <a:off x="14864" y="3941"/>
              <a:ext cx="2324" cy="796"/>
            </a:xfrm>
            <a:prstGeom prst="rect">
              <a:avLst/>
            </a:prstGeom>
          </p:spPr>
          <p:txBody>
            <a:bodyPr wrap="square" lIns="162490" tIns="81248" rIns="162490" bIns="81248">
              <a:spAutoFit/>
            </a:bodyPr>
            <a:p>
              <a:pPr algn="ctr">
                <a:buNone/>
              </a:pPr>
              <a:r>
                <a:rPr lang="zh-CN" altLang="en-US" sz="2400" dirty="0">
                  <a:latin typeface="微软雅黑" panose="020B0503020204020204" charset="-122"/>
                  <a:ea typeface="微软雅黑" panose="020B0503020204020204" charset="-122"/>
                  <a:cs typeface="Arial" panose="020B0604020202020204" pitchFamily="34" charset="0"/>
                </a:rPr>
                <a:t>场景需求</a:t>
              </a:r>
              <a:endParaRPr lang="zh-CN" altLang="en-US" sz="2400" dirty="0">
                <a:latin typeface="微软雅黑" panose="020B0503020204020204" charset="-122"/>
                <a:ea typeface="微软雅黑" panose="020B0503020204020204" charset="-122"/>
                <a:cs typeface="Arial" panose="020B0604020202020204" pitchFamily="34" charset="0"/>
              </a:endParaRPr>
            </a:p>
          </p:txBody>
        </p:sp>
        <p:sp>
          <p:nvSpPr>
            <p:cNvPr id="93" name="Freeform 20"/>
            <p:cNvSpPr>
              <a:spLocks noEditPoints="1"/>
            </p:cNvSpPr>
            <p:nvPr/>
          </p:nvSpPr>
          <p:spPr bwMode="auto">
            <a:xfrm>
              <a:off x="15535" y="5408"/>
              <a:ext cx="935" cy="827"/>
            </a:xfrm>
            <a:custGeom>
              <a:avLst/>
              <a:gdLst/>
              <a:ahLst/>
              <a:cxnLst>
                <a:cxn ang="0">
                  <a:pos x="302" y="2"/>
                </a:cxn>
                <a:cxn ang="0">
                  <a:pos x="376" y="32"/>
                </a:cxn>
                <a:cxn ang="0">
                  <a:pos x="428" y="88"/>
                </a:cxn>
                <a:cxn ang="0">
                  <a:pos x="448" y="112"/>
                </a:cxn>
                <a:cxn ang="0">
                  <a:pos x="476" y="114"/>
                </a:cxn>
                <a:cxn ang="0">
                  <a:pos x="514" y="128"/>
                </a:cxn>
                <a:cxn ang="0">
                  <a:pos x="546" y="152"/>
                </a:cxn>
                <a:cxn ang="0">
                  <a:pos x="570" y="186"/>
                </a:cxn>
                <a:cxn ang="0">
                  <a:pos x="584" y="224"/>
                </a:cxn>
                <a:cxn ang="0">
                  <a:pos x="586" y="252"/>
                </a:cxn>
                <a:cxn ang="0">
                  <a:pos x="580" y="294"/>
                </a:cxn>
                <a:cxn ang="0">
                  <a:pos x="562" y="330"/>
                </a:cxn>
                <a:cxn ang="0">
                  <a:pos x="536" y="360"/>
                </a:cxn>
                <a:cxn ang="0">
                  <a:pos x="502" y="380"/>
                </a:cxn>
                <a:cxn ang="0">
                  <a:pos x="462" y="390"/>
                </a:cxn>
                <a:cxn ang="0">
                  <a:pos x="442" y="158"/>
                </a:cxn>
                <a:cxn ang="0">
                  <a:pos x="116" y="392"/>
                </a:cxn>
                <a:cxn ang="0">
                  <a:pos x="92" y="388"/>
                </a:cxn>
                <a:cxn ang="0">
                  <a:pos x="34" y="358"/>
                </a:cxn>
                <a:cxn ang="0">
                  <a:pos x="2" y="298"/>
                </a:cxn>
                <a:cxn ang="0">
                  <a:pos x="0" y="274"/>
                </a:cxn>
                <a:cxn ang="0">
                  <a:pos x="16" y="216"/>
                </a:cxn>
                <a:cxn ang="0">
                  <a:pos x="58" y="174"/>
                </a:cxn>
                <a:cxn ang="0">
                  <a:pos x="98" y="160"/>
                </a:cxn>
                <a:cxn ang="0">
                  <a:pos x="110" y="112"/>
                </a:cxn>
                <a:cxn ang="0">
                  <a:pos x="134" y="70"/>
                </a:cxn>
                <a:cxn ang="0">
                  <a:pos x="168" y="36"/>
                </a:cxn>
                <a:cxn ang="0">
                  <a:pos x="210" y="14"/>
                </a:cxn>
                <a:cxn ang="0">
                  <a:pos x="258" y="2"/>
                </a:cxn>
                <a:cxn ang="0">
                  <a:pos x="180" y="262"/>
                </a:cxn>
                <a:cxn ang="0">
                  <a:pos x="180" y="284"/>
                </a:cxn>
                <a:cxn ang="0">
                  <a:pos x="180" y="226"/>
                </a:cxn>
                <a:cxn ang="0">
                  <a:pos x="180" y="248"/>
                </a:cxn>
                <a:cxn ang="0">
                  <a:pos x="180" y="190"/>
                </a:cxn>
                <a:cxn ang="0">
                  <a:pos x="180" y="210"/>
                </a:cxn>
                <a:cxn ang="0">
                  <a:pos x="160" y="172"/>
                </a:cxn>
                <a:cxn ang="0">
                  <a:pos x="160" y="424"/>
                </a:cxn>
                <a:cxn ang="0">
                  <a:pos x="448" y="488"/>
                </a:cxn>
                <a:cxn ang="0">
                  <a:pos x="448" y="470"/>
                </a:cxn>
                <a:cxn ang="0">
                  <a:pos x="194" y="488"/>
                </a:cxn>
                <a:cxn ang="0">
                  <a:pos x="194" y="470"/>
                </a:cxn>
                <a:cxn ang="0">
                  <a:pos x="336" y="488"/>
                </a:cxn>
                <a:cxn ang="0">
                  <a:pos x="336" y="470"/>
                </a:cxn>
                <a:cxn ang="0">
                  <a:pos x="374" y="462"/>
                </a:cxn>
                <a:cxn ang="0">
                  <a:pos x="342" y="498"/>
                </a:cxn>
                <a:cxn ang="0">
                  <a:pos x="354" y="434"/>
                </a:cxn>
                <a:cxn ang="0">
                  <a:pos x="374" y="462"/>
                </a:cxn>
                <a:cxn ang="0">
                  <a:pos x="244" y="498"/>
                </a:cxn>
                <a:cxn ang="0">
                  <a:pos x="214" y="462"/>
                </a:cxn>
                <a:cxn ang="0">
                  <a:pos x="232" y="462"/>
                </a:cxn>
                <a:cxn ang="0">
                  <a:pos x="408" y="262"/>
                </a:cxn>
                <a:cxn ang="0">
                  <a:pos x="320" y="262"/>
                </a:cxn>
                <a:cxn ang="0">
                  <a:pos x="408" y="226"/>
                </a:cxn>
                <a:cxn ang="0">
                  <a:pos x="320" y="226"/>
                </a:cxn>
                <a:cxn ang="0">
                  <a:pos x="408" y="190"/>
                </a:cxn>
                <a:cxn ang="0">
                  <a:pos x="320" y="190"/>
                </a:cxn>
                <a:cxn ang="0">
                  <a:pos x="426" y="172"/>
                </a:cxn>
                <a:cxn ang="0">
                  <a:pos x="302" y="172"/>
                </a:cxn>
              </a:cxnLst>
              <a:rect l="0" t="0" r="r" b="b"/>
              <a:pathLst>
                <a:path w="586" h="498">
                  <a:moveTo>
                    <a:pt x="274" y="0"/>
                  </a:moveTo>
                  <a:lnTo>
                    <a:pt x="274" y="0"/>
                  </a:lnTo>
                  <a:lnTo>
                    <a:pt x="302" y="2"/>
                  </a:lnTo>
                  <a:lnTo>
                    <a:pt x="328" y="10"/>
                  </a:lnTo>
                  <a:lnTo>
                    <a:pt x="354" y="18"/>
                  </a:lnTo>
                  <a:lnTo>
                    <a:pt x="376" y="32"/>
                  </a:lnTo>
                  <a:lnTo>
                    <a:pt x="396" y="48"/>
                  </a:lnTo>
                  <a:lnTo>
                    <a:pt x="414" y="68"/>
                  </a:lnTo>
                  <a:lnTo>
                    <a:pt x="428" y="88"/>
                  </a:lnTo>
                  <a:lnTo>
                    <a:pt x="440" y="112"/>
                  </a:lnTo>
                  <a:lnTo>
                    <a:pt x="440" y="112"/>
                  </a:lnTo>
                  <a:lnTo>
                    <a:pt x="448" y="112"/>
                  </a:lnTo>
                  <a:lnTo>
                    <a:pt x="448" y="112"/>
                  </a:lnTo>
                  <a:lnTo>
                    <a:pt x="462" y="112"/>
                  </a:lnTo>
                  <a:lnTo>
                    <a:pt x="476" y="114"/>
                  </a:lnTo>
                  <a:lnTo>
                    <a:pt x="488" y="118"/>
                  </a:lnTo>
                  <a:lnTo>
                    <a:pt x="502" y="124"/>
                  </a:lnTo>
                  <a:lnTo>
                    <a:pt x="514" y="128"/>
                  </a:lnTo>
                  <a:lnTo>
                    <a:pt x="526" y="136"/>
                  </a:lnTo>
                  <a:lnTo>
                    <a:pt x="536" y="144"/>
                  </a:lnTo>
                  <a:lnTo>
                    <a:pt x="546" y="152"/>
                  </a:lnTo>
                  <a:lnTo>
                    <a:pt x="554" y="162"/>
                  </a:lnTo>
                  <a:lnTo>
                    <a:pt x="562" y="174"/>
                  </a:lnTo>
                  <a:lnTo>
                    <a:pt x="570" y="186"/>
                  </a:lnTo>
                  <a:lnTo>
                    <a:pt x="576" y="198"/>
                  </a:lnTo>
                  <a:lnTo>
                    <a:pt x="580" y="210"/>
                  </a:lnTo>
                  <a:lnTo>
                    <a:pt x="584" y="224"/>
                  </a:lnTo>
                  <a:lnTo>
                    <a:pt x="586" y="238"/>
                  </a:lnTo>
                  <a:lnTo>
                    <a:pt x="586" y="252"/>
                  </a:lnTo>
                  <a:lnTo>
                    <a:pt x="586" y="252"/>
                  </a:lnTo>
                  <a:lnTo>
                    <a:pt x="586" y="266"/>
                  </a:lnTo>
                  <a:lnTo>
                    <a:pt x="584" y="280"/>
                  </a:lnTo>
                  <a:lnTo>
                    <a:pt x="580" y="294"/>
                  </a:lnTo>
                  <a:lnTo>
                    <a:pt x="576" y="306"/>
                  </a:lnTo>
                  <a:lnTo>
                    <a:pt x="570" y="318"/>
                  </a:lnTo>
                  <a:lnTo>
                    <a:pt x="562" y="330"/>
                  </a:lnTo>
                  <a:lnTo>
                    <a:pt x="554" y="340"/>
                  </a:lnTo>
                  <a:lnTo>
                    <a:pt x="546" y="350"/>
                  </a:lnTo>
                  <a:lnTo>
                    <a:pt x="536" y="360"/>
                  </a:lnTo>
                  <a:lnTo>
                    <a:pt x="526" y="368"/>
                  </a:lnTo>
                  <a:lnTo>
                    <a:pt x="514" y="374"/>
                  </a:lnTo>
                  <a:lnTo>
                    <a:pt x="502" y="380"/>
                  </a:lnTo>
                  <a:lnTo>
                    <a:pt x="488" y="384"/>
                  </a:lnTo>
                  <a:lnTo>
                    <a:pt x="476" y="388"/>
                  </a:lnTo>
                  <a:lnTo>
                    <a:pt x="462" y="390"/>
                  </a:lnTo>
                  <a:lnTo>
                    <a:pt x="448" y="392"/>
                  </a:lnTo>
                  <a:lnTo>
                    <a:pt x="442" y="392"/>
                  </a:lnTo>
                  <a:lnTo>
                    <a:pt x="442" y="158"/>
                  </a:lnTo>
                  <a:lnTo>
                    <a:pt x="146" y="158"/>
                  </a:lnTo>
                  <a:lnTo>
                    <a:pt x="146" y="392"/>
                  </a:lnTo>
                  <a:lnTo>
                    <a:pt x="116" y="392"/>
                  </a:lnTo>
                  <a:lnTo>
                    <a:pt x="116" y="392"/>
                  </a:lnTo>
                  <a:lnTo>
                    <a:pt x="104" y="390"/>
                  </a:lnTo>
                  <a:lnTo>
                    <a:pt x="92" y="388"/>
                  </a:lnTo>
                  <a:lnTo>
                    <a:pt x="70" y="382"/>
                  </a:lnTo>
                  <a:lnTo>
                    <a:pt x="52" y="372"/>
                  </a:lnTo>
                  <a:lnTo>
                    <a:pt x="34" y="358"/>
                  </a:lnTo>
                  <a:lnTo>
                    <a:pt x="20" y="340"/>
                  </a:lnTo>
                  <a:lnTo>
                    <a:pt x="10" y="320"/>
                  </a:lnTo>
                  <a:lnTo>
                    <a:pt x="2" y="298"/>
                  </a:lnTo>
                  <a:lnTo>
                    <a:pt x="0" y="286"/>
                  </a:lnTo>
                  <a:lnTo>
                    <a:pt x="0" y="274"/>
                  </a:lnTo>
                  <a:lnTo>
                    <a:pt x="0" y="274"/>
                  </a:lnTo>
                  <a:lnTo>
                    <a:pt x="2" y="254"/>
                  </a:lnTo>
                  <a:lnTo>
                    <a:pt x="8" y="234"/>
                  </a:lnTo>
                  <a:lnTo>
                    <a:pt x="16" y="216"/>
                  </a:lnTo>
                  <a:lnTo>
                    <a:pt x="28" y="200"/>
                  </a:lnTo>
                  <a:lnTo>
                    <a:pt x="42" y="186"/>
                  </a:lnTo>
                  <a:lnTo>
                    <a:pt x="58" y="174"/>
                  </a:lnTo>
                  <a:lnTo>
                    <a:pt x="78" y="166"/>
                  </a:lnTo>
                  <a:lnTo>
                    <a:pt x="98" y="160"/>
                  </a:lnTo>
                  <a:lnTo>
                    <a:pt x="98" y="160"/>
                  </a:lnTo>
                  <a:lnTo>
                    <a:pt x="100" y="144"/>
                  </a:lnTo>
                  <a:lnTo>
                    <a:pt x="104" y="128"/>
                  </a:lnTo>
                  <a:lnTo>
                    <a:pt x="110" y="112"/>
                  </a:lnTo>
                  <a:lnTo>
                    <a:pt x="116" y="98"/>
                  </a:lnTo>
                  <a:lnTo>
                    <a:pt x="124" y="84"/>
                  </a:lnTo>
                  <a:lnTo>
                    <a:pt x="134" y="70"/>
                  </a:lnTo>
                  <a:lnTo>
                    <a:pt x="144" y="58"/>
                  </a:lnTo>
                  <a:lnTo>
                    <a:pt x="154" y="46"/>
                  </a:lnTo>
                  <a:lnTo>
                    <a:pt x="168" y="36"/>
                  </a:lnTo>
                  <a:lnTo>
                    <a:pt x="180" y="28"/>
                  </a:lnTo>
                  <a:lnTo>
                    <a:pt x="194" y="20"/>
                  </a:lnTo>
                  <a:lnTo>
                    <a:pt x="210" y="14"/>
                  </a:lnTo>
                  <a:lnTo>
                    <a:pt x="224" y="8"/>
                  </a:lnTo>
                  <a:lnTo>
                    <a:pt x="242" y="4"/>
                  </a:lnTo>
                  <a:lnTo>
                    <a:pt x="258" y="2"/>
                  </a:lnTo>
                  <a:lnTo>
                    <a:pt x="274" y="0"/>
                  </a:lnTo>
                  <a:lnTo>
                    <a:pt x="274" y="0"/>
                  </a:lnTo>
                  <a:close/>
                  <a:moveTo>
                    <a:pt x="180" y="262"/>
                  </a:moveTo>
                  <a:lnTo>
                    <a:pt x="266" y="262"/>
                  </a:lnTo>
                  <a:lnTo>
                    <a:pt x="266" y="284"/>
                  </a:lnTo>
                  <a:lnTo>
                    <a:pt x="180" y="284"/>
                  </a:lnTo>
                  <a:lnTo>
                    <a:pt x="180" y="262"/>
                  </a:lnTo>
                  <a:lnTo>
                    <a:pt x="180" y="262"/>
                  </a:lnTo>
                  <a:close/>
                  <a:moveTo>
                    <a:pt x="180" y="226"/>
                  </a:moveTo>
                  <a:lnTo>
                    <a:pt x="266" y="226"/>
                  </a:lnTo>
                  <a:lnTo>
                    <a:pt x="266" y="248"/>
                  </a:lnTo>
                  <a:lnTo>
                    <a:pt x="180" y="248"/>
                  </a:lnTo>
                  <a:lnTo>
                    <a:pt x="180" y="226"/>
                  </a:lnTo>
                  <a:lnTo>
                    <a:pt x="180" y="226"/>
                  </a:lnTo>
                  <a:close/>
                  <a:moveTo>
                    <a:pt x="180" y="190"/>
                  </a:moveTo>
                  <a:lnTo>
                    <a:pt x="266" y="190"/>
                  </a:lnTo>
                  <a:lnTo>
                    <a:pt x="266" y="210"/>
                  </a:lnTo>
                  <a:lnTo>
                    <a:pt x="180" y="210"/>
                  </a:lnTo>
                  <a:lnTo>
                    <a:pt x="180" y="190"/>
                  </a:lnTo>
                  <a:lnTo>
                    <a:pt x="180" y="190"/>
                  </a:lnTo>
                  <a:close/>
                  <a:moveTo>
                    <a:pt x="160" y="172"/>
                  </a:moveTo>
                  <a:lnTo>
                    <a:pt x="284" y="172"/>
                  </a:lnTo>
                  <a:lnTo>
                    <a:pt x="284" y="424"/>
                  </a:lnTo>
                  <a:lnTo>
                    <a:pt x="160" y="424"/>
                  </a:lnTo>
                  <a:lnTo>
                    <a:pt x="160" y="172"/>
                  </a:lnTo>
                  <a:lnTo>
                    <a:pt x="160" y="172"/>
                  </a:lnTo>
                  <a:close/>
                  <a:moveTo>
                    <a:pt x="448" y="488"/>
                  </a:moveTo>
                  <a:lnTo>
                    <a:pt x="392" y="488"/>
                  </a:lnTo>
                  <a:lnTo>
                    <a:pt x="392" y="470"/>
                  </a:lnTo>
                  <a:lnTo>
                    <a:pt x="448" y="470"/>
                  </a:lnTo>
                  <a:lnTo>
                    <a:pt x="448" y="488"/>
                  </a:lnTo>
                  <a:lnTo>
                    <a:pt x="448" y="488"/>
                  </a:lnTo>
                  <a:close/>
                  <a:moveTo>
                    <a:pt x="194" y="488"/>
                  </a:moveTo>
                  <a:lnTo>
                    <a:pt x="138" y="488"/>
                  </a:lnTo>
                  <a:lnTo>
                    <a:pt x="138" y="470"/>
                  </a:lnTo>
                  <a:lnTo>
                    <a:pt x="194" y="470"/>
                  </a:lnTo>
                  <a:lnTo>
                    <a:pt x="194" y="488"/>
                  </a:lnTo>
                  <a:lnTo>
                    <a:pt x="194" y="488"/>
                  </a:lnTo>
                  <a:close/>
                  <a:moveTo>
                    <a:pt x="336" y="488"/>
                  </a:moveTo>
                  <a:lnTo>
                    <a:pt x="250" y="488"/>
                  </a:lnTo>
                  <a:lnTo>
                    <a:pt x="250" y="470"/>
                  </a:lnTo>
                  <a:lnTo>
                    <a:pt x="336" y="470"/>
                  </a:lnTo>
                  <a:lnTo>
                    <a:pt x="336" y="488"/>
                  </a:lnTo>
                  <a:lnTo>
                    <a:pt x="336" y="488"/>
                  </a:lnTo>
                  <a:close/>
                  <a:moveTo>
                    <a:pt x="374" y="462"/>
                  </a:moveTo>
                  <a:lnTo>
                    <a:pt x="386" y="462"/>
                  </a:lnTo>
                  <a:lnTo>
                    <a:pt x="386" y="498"/>
                  </a:lnTo>
                  <a:lnTo>
                    <a:pt x="342" y="498"/>
                  </a:lnTo>
                  <a:lnTo>
                    <a:pt x="342" y="462"/>
                  </a:lnTo>
                  <a:lnTo>
                    <a:pt x="354" y="462"/>
                  </a:lnTo>
                  <a:lnTo>
                    <a:pt x="354" y="434"/>
                  </a:lnTo>
                  <a:lnTo>
                    <a:pt x="374" y="434"/>
                  </a:lnTo>
                  <a:lnTo>
                    <a:pt x="374" y="462"/>
                  </a:lnTo>
                  <a:lnTo>
                    <a:pt x="374" y="462"/>
                  </a:lnTo>
                  <a:close/>
                  <a:moveTo>
                    <a:pt x="232" y="462"/>
                  </a:moveTo>
                  <a:lnTo>
                    <a:pt x="244" y="462"/>
                  </a:lnTo>
                  <a:lnTo>
                    <a:pt x="244" y="498"/>
                  </a:lnTo>
                  <a:lnTo>
                    <a:pt x="202" y="498"/>
                  </a:lnTo>
                  <a:lnTo>
                    <a:pt x="202" y="462"/>
                  </a:lnTo>
                  <a:lnTo>
                    <a:pt x="214" y="462"/>
                  </a:lnTo>
                  <a:lnTo>
                    <a:pt x="214" y="434"/>
                  </a:lnTo>
                  <a:lnTo>
                    <a:pt x="232" y="434"/>
                  </a:lnTo>
                  <a:lnTo>
                    <a:pt x="232" y="462"/>
                  </a:lnTo>
                  <a:lnTo>
                    <a:pt x="232" y="462"/>
                  </a:lnTo>
                  <a:close/>
                  <a:moveTo>
                    <a:pt x="320" y="262"/>
                  </a:moveTo>
                  <a:lnTo>
                    <a:pt x="408" y="262"/>
                  </a:lnTo>
                  <a:lnTo>
                    <a:pt x="408" y="284"/>
                  </a:lnTo>
                  <a:lnTo>
                    <a:pt x="320" y="284"/>
                  </a:lnTo>
                  <a:lnTo>
                    <a:pt x="320" y="262"/>
                  </a:lnTo>
                  <a:lnTo>
                    <a:pt x="320" y="262"/>
                  </a:lnTo>
                  <a:close/>
                  <a:moveTo>
                    <a:pt x="320" y="226"/>
                  </a:moveTo>
                  <a:lnTo>
                    <a:pt x="408" y="226"/>
                  </a:lnTo>
                  <a:lnTo>
                    <a:pt x="408" y="248"/>
                  </a:lnTo>
                  <a:lnTo>
                    <a:pt x="320" y="248"/>
                  </a:lnTo>
                  <a:lnTo>
                    <a:pt x="320" y="226"/>
                  </a:lnTo>
                  <a:lnTo>
                    <a:pt x="320" y="226"/>
                  </a:lnTo>
                  <a:close/>
                  <a:moveTo>
                    <a:pt x="320" y="190"/>
                  </a:moveTo>
                  <a:lnTo>
                    <a:pt x="408" y="190"/>
                  </a:lnTo>
                  <a:lnTo>
                    <a:pt x="408" y="210"/>
                  </a:lnTo>
                  <a:lnTo>
                    <a:pt x="320" y="210"/>
                  </a:lnTo>
                  <a:lnTo>
                    <a:pt x="320" y="190"/>
                  </a:lnTo>
                  <a:lnTo>
                    <a:pt x="320" y="190"/>
                  </a:lnTo>
                  <a:close/>
                  <a:moveTo>
                    <a:pt x="302" y="172"/>
                  </a:moveTo>
                  <a:lnTo>
                    <a:pt x="426" y="172"/>
                  </a:lnTo>
                  <a:lnTo>
                    <a:pt x="426" y="424"/>
                  </a:lnTo>
                  <a:lnTo>
                    <a:pt x="302" y="424"/>
                  </a:lnTo>
                  <a:lnTo>
                    <a:pt x="302" y="172"/>
                  </a:lnTo>
                  <a:lnTo>
                    <a:pt x="302" y="172"/>
                  </a:lnTo>
                  <a:close/>
                </a:path>
              </a:pathLst>
            </a:custGeom>
            <a:solidFill>
              <a:schemeClr val="bg1"/>
            </a:solidFill>
            <a:ln w="9525">
              <a:noFill/>
              <a:round/>
            </a:ln>
          </p:spPr>
          <p:txBody>
            <a:bodyPr vert="horz" wrap="square" lIns="162490" tIns="81248" rIns="162490" bIns="81248" numCol="1" anchor="t" anchorCtr="0" compatLnSpc="1"/>
            <a:p>
              <a:pPr>
                <a:buNone/>
              </a:pPr>
              <a:endParaRPr lang="zh-CN" altLang="en-US" sz="2400" dirty="0">
                <a:latin typeface="微软雅黑" panose="020B0503020204020204" charset="-122"/>
                <a:ea typeface="微软雅黑" panose="020B0503020204020204" charset="-122"/>
              </a:endParaRPr>
            </a:p>
          </p:txBody>
        </p:sp>
        <p:sp>
          <p:nvSpPr>
            <p:cNvPr id="95" name="矩形 276"/>
            <p:cNvSpPr/>
            <p:nvPr/>
          </p:nvSpPr>
          <p:spPr bwMode="auto">
            <a:xfrm rot="10800000">
              <a:off x="14643" y="7832"/>
              <a:ext cx="2719" cy="1098"/>
            </a:xfrm>
            <a:prstGeom prst="rect">
              <a:avLst/>
            </a:prstGeom>
            <a:solidFill>
              <a:schemeClr val="tx2">
                <a:lumMod val="60000"/>
                <a:lumOff val="40000"/>
              </a:schemeClr>
            </a:solidFill>
            <a:ln w="9525" cap="flat" cmpd="sng" algn="ctr">
              <a:solidFill>
                <a:srgbClr val="8EB4E3"/>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anchor="ctr"/>
            <a:p>
              <a:pPr algn="ctr">
                <a:buClr>
                  <a:srgbClr val="CC9900"/>
                </a:buClr>
                <a:buNone/>
                <a:defRPr/>
              </a:pPr>
              <a:endParaRPr lang="zh-CN" altLang="en-US" sz="2400" dirty="0">
                <a:latin typeface="微软雅黑" panose="020B0503020204020204" charset="-122"/>
                <a:ea typeface="微软雅黑" panose="020B0503020204020204" charset="-122"/>
                <a:cs typeface="Arial" panose="020B0604020202020204" pitchFamily="34" charset="0"/>
              </a:endParaRPr>
            </a:p>
          </p:txBody>
        </p:sp>
        <p:sp>
          <p:nvSpPr>
            <p:cNvPr id="97" name="文本框 288"/>
            <p:cNvSpPr txBox="1"/>
            <p:nvPr/>
          </p:nvSpPr>
          <p:spPr>
            <a:xfrm>
              <a:off x="14611" y="6773"/>
              <a:ext cx="2729" cy="796"/>
            </a:xfrm>
            <a:prstGeom prst="rect">
              <a:avLst/>
            </a:prstGeom>
            <a:noFill/>
          </p:spPr>
          <p:txBody>
            <a:bodyPr wrap="square" lIns="162490" tIns="81248" rIns="162490" bIns="81248" rtlCol="0" anchor="ctr">
              <a:spAutoFit/>
            </a:bodyPr>
            <a:p>
              <a:pPr algn="ctr"/>
              <a:r>
                <a:rPr lang="en-US" altLang="zh-CN" sz="2400" dirty="0" smtClean="0">
                  <a:solidFill>
                    <a:srgbClr val="C00000"/>
                  </a:solidFill>
                  <a:latin typeface="微软雅黑" panose="020B0503020204020204" charset="-122"/>
                  <a:ea typeface="微软雅黑" panose="020B0503020204020204" charset="-122"/>
                  <a:cs typeface="Arial" panose="020B0604020202020204" pitchFamily="34" charset="0"/>
                </a:rPr>
                <a:t>NFV/SDN</a:t>
              </a:r>
              <a:endParaRPr lang="en-US" altLang="zh-CN" sz="2400" dirty="0" smtClean="0">
                <a:solidFill>
                  <a:srgbClr val="C00000"/>
                </a:solidFill>
                <a:latin typeface="微软雅黑" panose="020B0503020204020204" charset="-122"/>
                <a:ea typeface="微软雅黑" panose="020B0503020204020204" charset="-122"/>
                <a:cs typeface="Arial" panose="020B0604020202020204" pitchFamily="34" charset="0"/>
              </a:endParaRPr>
            </a:p>
          </p:txBody>
        </p:sp>
      </p:grpSp>
      <p:sp>
        <p:nvSpPr>
          <p:cNvPr id="98" name="文本占位符 2"/>
          <p:cNvSpPr>
            <a:spLocks noGrp="1"/>
          </p:cNvSpPr>
          <p:nvPr/>
        </p:nvSpPr>
        <p:spPr>
          <a:xfrm>
            <a:off x="795020" y="5489787"/>
            <a:ext cx="10503747" cy="729827"/>
          </a:xfrm>
          <a:prstGeom prst="rect">
            <a:avLst/>
          </a:prstGeom>
          <a:noFill/>
          <a:ln w="9525">
            <a:noFill/>
            <a:miter lim="800000"/>
          </a:ln>
        </p:spPr>
        <p:txBody>
          <a:bodyPr vert="horz" wrap="square" lIns="106854" tIns="53428" rIns="106854" bIns="53428" numCol="1" anchor="t" anchorCtr="0" compatLnSpc="1"/>
          <a:lstStyle>
            <a:lvl1pPr marL="301625" indent="-301625" algn="just" defTabSz="802005" rtl="0" eaLnBrk="1" fontAlgn="base" hangingPunct="1">
              <a:lnSpc>
                <a:spcPct val="140000"/>
              </a:lnSpc>
              <a:spcBef>
                <a:spcPct val="30000"/>
              </a:spcBef>
              <a:spcAft>
                <a:spcPct val="0"/>
              </a:spcAft>
              <a:buClr>
                <a:schemeClr val="bg1">
                  <a:lumMod val="50000"/>
                </a:schemeClr>
              </a:buClr>
              <a:buSzPct val="60000"/>
              <a:buFont typeface="Wingdings" panose="05000000000000000000" pitchFamily="2" charset="2"/>
              <a:buChar char="l"/>
              <a:defRPr sz="2200">
                <a:solidFill>
                  <a:schemeClr val="tx1"/>
                </a:solidFill>
                <a:latin typeface="HuaweiSans-Regular"/>
                <a:ea typeface="方正兰亭黑简体" panose="02000000000000000000" pitchFamily="2" charset="-122"/>
                <a:cs typeface="+mn-cs"/>
              </a:defRPr>
            </a:lvl1pPr>
            <a:lvl2pPr marL="654050" indent="-252730" algn="l" defTabSz="802005" rtl="0" eaLnBrk="1" fontAlgn="base" hangingPunct="1">
              <a:lnSpc>
                <a:spcPct val="140000"/>
              </a:lnSpc>
              <a:spcBef>
                <a:spcPct val="30000"/>
              </a:spcBef>
              <a:spcAft>
                <a:spcPct val="0"/>
              </a:spcAft>
              <a:buClr>
                <a:schemeClr val="tx1"/>
              </a:buClr>
              <a:buSzPct val="50000"/>
              <a:buFont typeface="Wingdings" panose="05000000000000000000" pitchFamily="2" charset="2"/>
              <a:buChar char="p"/>
              <a:defRPr sz="2000">
                <a:solidFill>
                  <a:schemeClr val="tx1"/>
                </a:solidFill>
                <a:latin typeface="HuaweiSans-Regular"/>
                <a:ea typeface="方正兰亭黑简体" panose="02000000000000000000" pitchFamily="2" charset="-122"/>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a:solidFill>
                  <a:schemeClr val="tx1"/>
                </a:solidFill>
                <a:latin typeface="HuaweiSans-Regular"/>
                <a:ea typeface="方正兰亭黑简体" panose="02000000000000000000" pitchFamily="2" charset="-122"/>
              </a:defRPr>
            </a:lvl3pPr>
            <a:lvl4pPr marL="1400175" indent="-198755" algn="l" defTabSz="802005" rtl="0" eaLnBrk="1" fontAlgn="base" hangingPunct="1">
              <a:lnSpc>
                <a:spcPct val="140000"/>
              </a:lnSpc>
              <a:spcBef>
                <a:spcPct val="30000"/>
              </a:spcBef>
              <a:spcAft>
                <a:spcPct val="0"/>
              </a:spcAft>
              <a:buChar char="–"/>
              <a:defRPr sz="1600">
                <a:solidFill>
                  <a:schemeClr val="tx1"/>
                </a:solidFill>
                <a:latin typeface="HuaweiSans-Regular"/>
                <a:ea typeface="方正兰亭黑简体" panose="02000000000000000000" pitchFamily="2" charset="-122"/>
              </a:defRPr>
            </a:lvl4pPr>
            <a:lvl5pPr marL="1802130" indent="-201930"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HuaweiSans-Regular"/>
                <a:ea typeface="方正兰亭黑简体" panose="02000000000000000000" pitchFamily="2" charset="-122"/>
              </a:defRPr>
            </a:lvl5pPr>
            <a:lvl6pPr marL="22593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5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7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930" indent="-201930" algn="l" defTabSz="802005"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r>
              <a:rPr lang="en-US" altLang="zh-CN" sz="2400" dirty="0" smtClean="0">
                <a:latin typeface="微软雅黑" panose="020B0503020204020204" charset="-122"/>
                <a:ea typeface="微软雅黑" panose="020B0503020204020204" charset="-122"/>
                <a:cs typeface="微软雅黑" panose="020B0503020204020204" charset="-122"/>
              </a:rPr>
              <a:t>4G</a:t>
            </a:r>
            <a:r>
              <a:rPr lang="zh-CN" altLang="en-US" sz="2400" dirty="0" smtClean="0">
                <a:latin typeface="微软雅黑" panose="020B0503020204020204" charset="-122"/>
                <a:ea typeface="微软雅黑" panose="020B0503020204020204" charset="-122"/>
                <a:cs typeface="微软雅黑" panose="020B0503020204020204" charset="-122"/>
              </a:rPr>
              <a:t>不能满足未来新应用对高性能的诸多需求</a:t>
            </a:r>
            <a:endParaRPr lang="en-US" altLang="zh-CN" sz="2400" dirty="0" smtClean="0">
              <a:latin typeface="微软雅黑" panose="020B0503020204020204" charset="-122"/>
              <a:ea typeface="微软雅黑" panose="020B0503020204020204" charset="-122"/>
              <a:cs typeface="微软雅黑" panose="020B0503020204020204" charset="-122"/>
            </a:endParaRPr>
          </a:p>
          <a:p>
            <a:endParaRPr lang="en-US" altLang="zh-CN" sz="24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表格 1"/>
          <p:cNvGraphicFramePr>
            <a:graphicFrameLocks noGrp="1"/>
          </p:cNvGraphicFramePr>
          <p:nvPr>
            <p:custDataLst>
              <p:tags r:id="rId1"/>
            </p:custDataLst>
          </p:nvPr>
        </p:nvGraphicFramePr>
        <p:xfrm>
          <a:off x="609600" y="1499235"/>
          <a:ext cx="10739120" cy="3860165"/>
        </p:xfrm>
        <a:graphic>
          <a:graphicData uri="http://schemas.openxmlformats.org/drawingml/2006/table">
            <a:tbl>
              <a:tblPr firstRow="1" bandRow="1">
                <a:tableStyleId>{9D7B26C5-4107-4FEC-AEDC-1716B250A1EF}</a:tableStyleId>
              </a:tblPr>
              <a:tblGrid>
                <a:gridCol w="4225925"/>
                <a:gridCol w="3410585"/>
                <a:gridCol w="3102610"/>
              </a:tblGrid>
              <a:tr h="1353820">
                <a:tc>
                  <a:txBody>
                    <a:bodyPr/>
                    <a:p>
                      <a:pPr indent="0" algn="ctr">
                        <a:lnSpc>
                          <a:spcPct val="100000"/>
                        </a:lnSpc>
                        <a:buNone/>
                      </a:pPr>
                      <a:r>
                        <a:rPr lang="en-US" altLang="zh-CN" sz="2800" dirty="0" smtClean="0">
                          <a:ea typeface="方正兰亭黑简体"/>
                        </a:rPr>
                        <a:t>1</a:t>
                      </a:r>
                      <a:r>
                        <a:rPr lang="zh-CN" altLang="en-US" sz="2800" dirty="0" smtClean="0">
                          <a:ea typeface="方正兰亭黑简体"/>
                        </a:rPr>
                        <a:t>、提高速率技术</a:t>
                      </a:r>
                      <a:endParaRPr lang="zh-CN" altLang="en-US" sz="2800" dirty="0" smtClean="0">
                        <a:solidFill>
                          <a:schemeClr val="tx1"/>
                        </a:solidFill>
                        <a:latin typeface="HuaweiSans-Regular"/>
                        <a:ea typeface="方正兰亭黑简体"/>
                        <a:cs typeface="+mn-cs"/>
                      </a:endParaRPr>
                    </a:p>
                  </a:txBody>
                  <a:tcPr marL="121920" marR="121920" marT="60960" marB="6096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p>
                      <a:pPr indent="0" algn="ctr">
                        <a:lnSpc>
                          <a:spcPct val="100000"/>
                        </a:lnSpc>
                        <a:buNone/>
                      </a:pPr>
                      <a:r>
                        <a:rPr lang="en-US" altLang="zh-CN" sz="2800" dirty="0" smtClean="0">
                          <a:ea typeface="方正兰亭黑简体"/>
                        </a:rPr>
                        <a:t>2</a:t>
                      </a:r>
                      <a:r>
                        <a:rPr lang="zh-CN" altLang="en-US" sz="2800" dirty="0" smtClean="0">
                          <a:ea typeface="方正兰亭黑简体"/>
                        </a:rPr>
                        <a:t>、降低时延技术</a:t>
                      </a:r>
                      <a:endParaRPr lang="zh-CN" altLang="en-US" sz="2800" dirty="0" smtClean="0">
                        <a:solidFill>
                          <a:schemeClr val="tx1"/>
                        </a:solidFill>
                        <a:latin typeface="HuaweiSans-Regular"/>
                        <a:ea typeface="方正兰亭黑简体"/>
                        <a:cs typeface="+mn-cs"/>
                      </a:endParaRPr>
                    </a:p>
                  </a:txBody>
                  <a:tcPr marL="121920" marR="121920" marT="60960" marB="6096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p>
                      <a:pPr indent="0" algn="ctr">
                        <a:lnSpc>
                          <a:spcPct val="100000"/>
                        </a:lnSpc>
                        <a:buNone/>
                      </a:pPr>
                      <a:r>
                        <a:rPr lang="en-US" altLang="zh-CN" sz="2800" dirty="0" smtClean="0">
                          <a:ea typeface="方正兰亭黑简体"/>
                        </a:rPr>
                        <a:t>3</a:t>
                      </a:r>
                      <a:r>
                        <a:rPr lang="zh-CN" altLang="en-US" sz="2800" dirty="0" smtClean="0">
                          <a:ea typeface="方正兰亭黑简体"/>
                        </a:rPr>
                        <a:t>、提升覆盖技术</a:t>
                      </a:r>
                      <a:endParaRPr lang="zh-CN" altLang="en-US" sz="2800" dirty="0" smtClean="0">
                        <a:solidFill>
                          <a:schemeClr val="tx1"/>
                        </a:solidFill>
                        <a:latin typeface="HuaweiSans-Regular"/>
                        <a:ea typeface="方正兰亭黑简体"/>
                        <a:cs typeface="+mn-cs"/>
                      </a:endParaRPr>
                    </a:p>
                  </a:txBody>
                  <a:tcPr marL="121920" marR="121920" marT="60960" marB="6096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r>
              <a:tr h="768985">
                <a:tc>
                  <a:txBody>
                    <a:bodyPr/>
                    <a:p>
                      <a:pPr indent="0" algn="ctr">
                        <a:lnSpc>
                          <a:spcPct val="100000"/>
                        </a:lnSpc>
                        <a:buNone/>
                      </a:pPr>
                      <a:r>
                        <a:rPr lang="zh-CN" altLang="en-US" sz="2800" dirty="0" smtClean="0">
                          <a:ea typeface="方正兰亭黑简体"/>
                        </a:rPr>
                        <a:t>大规模天线技术</a:t>
                      </a:r>
                      <a:endParaRPr lang="zh-CN" altLang="en-US" sz="2800" dirty="0" smtClean="0">
                        <a:solidFill>
                          <a:schemeClr val="tx1"/>
                        </a:solidFill>
                        <a:latin typeface="HuaweiSans-Regular"/>
                        <a:ea typeface="方正兰亭黑简体"/>
                        <a:cs typeface="+mn-cs"/>
                      </a:endParaRPr>
                    </a:p>
                  </a:txBody>
                  <a:tcPr marL="121920" marR="121920" marT="60960" marB="6096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indent="0" algn="ctr">
                        <a:lnSpc>
                          <a:spcPct val="100000"/>
                        </a:lnSpc>
                        <a:buNone/>
                      </a:pPr>
                      <a:r>
                        <a:rPr lang="zh-CN" altLang="en-US" sz="2800" dirty="0" smtClean="0">
                          <a:ea typeface="方正兰亭黑简体"/>
                        </a:rPr>
                        <a:t>时隙调度技术</a:t>
                      </a:r>
                      <a:endParaRPr lang="zh-CN" altLang="en-US" sz="2800" dirty="0" smtClean="0">
                        <a:solidFill>
                          <a:schemeClr val="tx1"/>
                        </a:solidFill>
                        <a:latin typeface="HuaweiSans-Regular"/>
                        <a:ea typeface="方正兰亭黑简体"/>
                        <a:cs typeface="+mn-cs"/>
                      </a:endParaRPr>
                    </a:p>
                  </a:txBody>
                  <a:tcPr marL="121920" marR="121920" marT="60960" marB="6096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indent="0" algn="ctr">
                        <a:lnSpc>
                          <a:spcPct val="100000"/>
                        </a:lnSpc>
                        <a:buNone/>
                      </a:pPr>
                      <a:r>
                        <a:rPr lang="zh-CN" altLang="en-US" sz="2800" dirty="0" smtClean="0">
                          <a:ea typeface="方正兰亭黑简体"/>
                        </a:rPr>
                        <a:t>上下行解耦技术</a:t>
                      </a:r>
                      <a:endParaRPr lang="zh-CN" altLang="en-US" sz="2800" dirty="0" smtClean="0">
                        <a:solidFill>
                          <a:schemeClr val="tx1"/>
                        </a:solidFill>
                        <a:latin typeface="HuaweiSans-Regular"/>
                        <a:ea typeface="方正兰亭黑简体"/>
                        <a:cs typeface="+mn-cs"/>
                      </a:endParaRPr>
                    </a:p>
                  </a:txBody>
                  <a:tcPr marL="121920" marR="121920" marT="60960" marB="6096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72490">
                <a:tc>
                  <a:txBody>
                    <a:bodyPr/>
                    <a:p>
                      <a:pPr indent="0" algn="ctr">
                        <a:lnSpc>
                          <a:spcPct val="100000"/>
                        </a:lnSpc>
                        <a:buNone/>
                      </a:pPr>
                      <a:r>
                        <a:rPr lang="zh-CN" altLang="en-US" sz="2800" dirty="0" smtClean="0">
                          <a:ea typeface="方正兰亭黑简体"/>
                        </a:rPr>
                        <a:t>高阶调制技术</a:t>
                      </a:r>
                      <a:endParaRPr lang="zh-CN" altLang="en-US" sz="2800" dirty="0" smtClean="0">
                        <a:solidFill>
                          <a:schemeClr val="tx1"/>
                        </a:solidFill>
                        <a:latin typeface="HuaweiSans-Regular"/>
                        <a:ea typeface="方正兰亭黑简体"/>
                        <a:cs typeface="+mn-cs"/>
                      </a:endParaRPr>
                    </a:p>
                  </a:txBody>
                  <a:tcPr marL="121920" marR="121920" marT="60960" marB="6096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indent="0" algn="ctr">
                        <a:lnSpc>
                          <a:spcPct val="100000"/>
                        </a:lnSpc>
                        <a:buNone/>
                      </a:pPr>
                      <a:r>
                        <a:rPr lang="zh-CN" altLang="en-US" sz="2800" dirty="0" smtClean="0">
                          <a:ea typeface="方正兰亭黑简体"/>
                        </a:rPr>
                        <a:t>免调度技术</a:t>
                      </a:r>
                      <a:endParaRPr lang="zh-CN" altLang="en-US" sz="2800" dirty="0" smtClean="0">
                        <a:solidFill>
                          <a:schemeClr val="tx1"/>
                        </a:solidFill>
                        <a:latin typeface="HuaweiSans-Regular"/>
                        <a:ea typeface="方正兰亭黑简体"/>
                        <a:cs typeface="+mn-cs"/>
                      </a:endParaRPr>
                    </a:p>
                  </a:txBody>
                  <a:tcPr marL="121920" marR="121920" marT="60960" marB="6096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p>
                      <a:pPr indent="0" algn="ctr">
                        <a:lnSpc>
                          <a:spcPct val="100000"/>
                        </a:lnSpc>
                        <a:buNone/>
                      </a:pPr>
                      <a:r>
                        <a:rPr lang="zh-CN" altLang="en-US" sz="2800" dirty="0" smtClean="0">
                          <a:ea typeface="方正兰亭黑简体"/>
                        </a:rPr>
                        <a:t>双连接技术</a:t>
                      </a:r>
                      <a:endParaRPr lang="zh-CN" altLang="en-US" sz="2800" dirty="0" smtClean="0">
                        <a:solidFill>
                          <a:schemeClr val="tx1"/>
                        </a:solidFill>
                        <a:latin typeface="HuaweiSans-Regular"/>
                        <a:ea typeface="方正兰亭黑简体"/>
                        <a:cs typeface="+mn-cs"/>
                      </a:endParaRPr>
                    </a:p>
                  </a:txBody>
                  <a:tcPr marL="121920" marR="121920" marT="60960" marB="6096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4870">
                <a:tc>
                  <a:txBody>
                    <a:bodyPr/>
                    <a:p>
                      <a:pPr indent="0" algn="ctr">
                        <a:lnSpc>
                          <a:spcPct val="100000"/>
                        </a:lnSpc>
                        <a:buNone/>
                      </a:pPr>
                      <a:r>
                        <a:rPr lang="zh-CN" altLang="en-US" sz="2800" dirty="0" smtClean="0">
                          <a:ea typeface="方正兰亭黑简体"/>
                        </a:rPr>
                        <a:t>滤波正交频分复用技术</a:t>
                      </a:r>
                      <a:endParaRPr lang="zh-CN" altLang="en-US" sz="2800" dirty="0" smtClean="0">
                        <a:solidFill>
                          <a:schemeClr val="tx1"/>
                        </a:solidFill>
                        <a:latin typeface="HuaweiSans-Regular"/>
                        <a:ea typeface="方正兰亭黑简体"/>
                        <a:cs typeface="+mn-cs"/>
                      </a:endParaRPr>
                    </a:p>
                  </a:txBody>
                  <a:tcPr marL="121920" marR="121920" marT="60960" marB="6096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indent="0" algn="ctr">
                        <a:lnSpc>
                          <a:spcPct val="100000"/>
                        </a:lnSpc>
                        <a:buNone/>
                      </a:pPr>
                      <a:r>
                        <a:rPr lang="zh-CN" altLang="en-US" sz="2800" dirty="0" smtClean="0">
                          <a:ea typeface="方正兰亭黑简体"/>
                        </a:rPr>
                        <a:t>设备到设备技术</a:t>
                      </a:r>
                      <a:endParaRPr lang="zh-CN" altLang="en-US" sz="2800" dirty="0" smtClean="0">
                        <a:solidFill>
                          <a:schemeClr val="tx1"/>
                        </a:solidFill>
                        <a:latin typeface="HuaweiSans-Regular"/>
                        <a:ea typeface="方正兰亭黑简体"/>
                        <a:cs typeface="+mn-cs"/>
                      </a:endParaRPr>
                    </a:p>
                  </a:txBody>
                  <a:tcPr marL="121920" marR="121920" marT="60960" marB="6096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indent="0" algn="ctr">
                        <a:lnSpc>
                          <a:spcPct val="100000"/>
                        </a:lnSpc>
                        <a:buNone/>
                      </a:pPr>
                      <a:endParaRPr lang="zh-CN" altLang="en-US" sz="2800" dirty="0">
                        <a:solidFill>
                          <a:schemeClr val="tx1"/>
                        </a:solidFill>
                        <a:latin typeface="HuaweiSans-Regular"/>
                        <a:ea typeface="方正兰亭黑简体"/>
                        <a:cs typeface="+mn-cs"/>
                      </a:endParaRPr>
                    </a:p>
                  </a:txBody>
                  <a:tcPr marL="121920" marR="121920" marT="60960" marB="6096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5" name="标题 4"/>
          <p:cNvSpPr>
            <a:spLocks noGrp="1"/>
          </p:cNvSpPr>
          <p:nvPr/>
        </p:nvSpPr>
        <p:spPr>
          <a:xfrm>
            <a:off x="901065" y="381000"/>
            <a:ext cx="7304405" cy="1158240"/>
          </a:xfrm>
          <a:prstGeom prst="rect">
            <a:avLst/>
          </a:prstGeom>
          <a:noFill/>
          <a:ln>
            <a:noFill/>
          </a:ln>
        </p:spPr>
        <p:txBody>
          <a:bodyPr vert="horz" wrap="square" lIns="121920" tIns="60960" rIns="121920" bIns="60960" numCol="1" anchor="ctr" anchorCtr="0" compatLnSpc="1"/>
          <a:lstStyle>
            <a:lvl1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cs typeface="+mj-cs"/>
              </a:defRPr>
            </a:lvl1pPr>
            <a:lvl2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defRPr>
            </a:lvl2pPr>
            <a:lvl3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defRPr>
            </a:lvl3pPr>
            <a:lvl4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defRPr>
            </a:lvl4pPr>
            <a:lvl5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6pPr>
            <a:lvl7pPr marL="9144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7pPr>
            <a:lvl8pPr marL="13716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8pPr>
            <a:lvl9pPr marL="18288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9pPr>
          </a:lstStyle>
          <a:p>
            <a:r>
              <a:rPr lang="en-US" altLang="zh-CN" sz="4000" dirty="0" smtClean="0">
                <a:cs typeface="微软雅黑" panose="020B0503020204020204" charset="-122"/>
              </a:rPr>
              <a:t>5G</a:t>
            </a:r>
            <a:r>
              <a:rPr lang="zh-CN" altLang="en-US" sz="4000" dirty="0" smtClean="0">
                <a:cs typeface="微软雅黑" panose="020B0503020204020204" charset="-122"/>
              </a:rPr>
              <a:t>关键技术</a:t>
            </a:r>
            <a:endParaRPr lang="zh-CN" altLang="en-US" sz="4000" dirty="0" smtClean="0">
              <a:cs typeface="微软雅黑" panose="020B0503020204020204"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custDataLst>
              <p:tags r:id="rId1"/>
            </p:custDataLst>
          </p:nvPr>
        </p:nvSpPr>
        <p:spPr>
          <a:xfrm>
            <a:off x="1676400" y="762000"/>
            <a:ext cx="6172200" cy="935990"/>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cs typeface="+mj-cs"/>
              </a:defRPr>
            </a:lvl1pPr>
            <a:lvl2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defRPr>
            </a:lvl2pPr>
            <a:lvl3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defRPr>
            </a:lvl3pPr>
            <a:lvl4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defRPr>
            </a:lvl4pPr>
            <a:lvl5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6pPr>
            <a:lvl7pPr marL="9144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7pPr>
            <a:lvl8pPr marL="13716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8pPr>
            <a:lvl9pPr marL="18288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9pPr>
          </a:lstStyle>
          <a:p>
            <a:r>
              <a:rPr lang="en-US" altLang="zh-CN" sz="3600" b="1" dirty="0" smtClean="0"/>
              <a:t>1</a:t>
            </a:r>
            <a:r>
              <a:rPr lang="zh-CN" altLang="en-US" sz="3600" b="1" dirty="0" smtClean="0"/>
              <a:t>、提升速率技术</a:t>
            </a:r>
            <a:endParaRPr lang="zh-CN" altLang="en-US" sz="3600" b="1" dirty="0" smtClean="0"/>
          </a:p>
        </p:txBody>
      </p:sp>
      <p:sp>
        <p:nvSpPr>
          <p:cNvPr id="3" name="内容占位符 2"/>
          <p:cNvSpPr>
            <a:spLocks noGrp="1"/>
          </p:cNvSpPr>
          <p:nvPr>
            <p:custDataLst>
              <p:tags r:id="rId2"/>
            </p:custDataLst>
          </p:nvPr>
        </p:nvSpPr>
        <p:spPr>
          <a:xfrm>
            <a:off x="2514600" y="1828800"/>
            <a:ext cx="6804025" cy="3834765"/>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sz="3200">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lnSpc>
                <a:spcPct val="130000"/>
              </a:lnSpc>
              <a:spcBef>
                <a:spcPct val="20000"/>
              </a:spcBef>
              <a:spcAft>
                <a:spcPct val="0"/>
              </a:spcAft>
              <a:buClr>
                <a:schemeClr val="tx2"/>
              </a:buClr>
              <a:buSzPct val="45000"/>
              <a:buFont typeface="Wingdings" panose="05000000000000000000" pitchFamily="2" charset="2"/>
              <a:buChar char="n"/>
              <a:defRPr sz="1300" baseline="0">
                <a:solidFill>
                  <a:srgbClr val="404040"/>
                </a:solidFill>
                <a:latin typeface="微软雅黑" panose="020B0503020204020204" charset="-122"/>
                <a:ea typeface="微软雅黑" panose="020B0503020204020204" charset="-122"/>
              </a:defRPr>
            </a:lvl3pPr>
            <a:lvl4pPr marL="1600200" indent="-228600" algn="l" rtl="0" eaLnBrk="0" fontAlgn="base" hangingPunct="0">
              <a:lnSpc>
                <a:spcPct val="130000"/>
              </a:lnSpc>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lnSpc>
                <a:spcPct val="130000"/>
              </a:lnSpc>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5pPr>
            <a:lvl6pPr marL="25146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mn-lt"/>
                <a:ea typeface="+mn-ea"/>
              </a:defRPr>
            </a:lvl6pPr>
            <a:lvl7pPr marL="29718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mn-lt"/>
                <a:ea typeface="+mn-ea"/>
              </a:defRPr>
            </a:lvl7pPr>
            <a:lvl8pPr marL="34290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mn-lt"/>
                <a:ea typeface="+mn-ea"/>
              </a:defRPr>
            </a:lvl8pPr>
            <a:lvl9pPr marL="38862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mn-lt"/>
                <a:ea typeface="+mn-ea"/>
              </a:defRPr>
            </a:lvl9pPr>
          </a:lstStyle>
          <a:p>
            <a:r>
              <a:rPr lang="en-US" altLang="zh-CN" dirty="0">
                <a:sym typeface="+mn-ea"/>
              </a:rPr>
              <a:t>Massive MIMO</a:t>
            </a:r>
            <a:endParaRPr lang="en-US" altLang="zh-CN" dirty="0">
              <a:latin typeface="微软雅黑" panose="020B0503020204020204" charset="-122"/>
              <a:ea typeface="微软雅黑" panose="020B0503020204020204" charset="-122"/>
            </a:endParaRPr>
          </a:p>
          <a:p>
            <a:r>
              <a:rPr lang="zh-CN" altLang="en-US" dirty="0" smtClean="0">
                <a:ea typeface="方正兰亭黑简体"/>
                <a:sym typeface="+mn-ea"/>
              </a:rPr>
              <a:t>高阶调制技术</a:t>
            </a:r>
            <a:endParaRPr lang="zh-CN" altLang="en-US" dirty="0" smtClean="0">
              <a:solidFill>
                <a:schemeClr val="tx1"/>
              </a:solidFill>
              <a:latin typeface="HuaweiSans-Regular"/>
              <a:ea typeface="方正兰亭黑简体"/>
              <a:cs typeface="+mn-cs"/>
            </a:endParaRPr>
          </a:p>
          <a:p>
            <a:r>
              <a:rPr lang="en-US" altLang="zh-CN" dirty="0">
                <a:ea typeface="方正兰亭黑简体"/>
                <a:sym typeface="Arial" panose="020B0604020202020204" pitchFamily="34" charset="0"/>
              </a:rPr>
              <a:t>F-OFDM </a:t>
            </a:r>
            <a:endParaRPr lang="en-US" altLang="zh-CN" dirty="0">
              <a:ea typeface="方正兰亭黑简体"/>
              <a:sym typeface="Arial" panose="020B0604020202020204" pitchFamily="34" charset="0"/>
            </a:endParaRPr>
          </a:p>
          <a:p>
            <a:r>
              <a:rPr lang="zh-CN" altLang="en-US" dirty="0" smtClean="0">
                <a:ea typeface="方正兰亭黑简体"/>
                <a:sym typeface="+mn-ea"/>
              </a:rPr>
              <a:t>信道编码技术</a:t>
            </a:r>
            <a:endParaRPr lang="zh-CN" altLang="en-US" dirty="0" smtClean="0">
              <a:ea typeface="方正兰亭黑简体"/>
              <a:sym typeface="+mn-e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矩形 1"/>
          <p:cNvSpPr>
            <a:spLocks noChangeArrowheads="1"/>
          </p:cNvSpPr>
          <p:nvPr/>
        </p:nvSpPr>
        <p:spPr bwMode="auto">
          <a:xfrm>
            <a:off x="762000" y="609600"/>
            <a:ext cx="9074785" cy="521970"/>
          </a:xfrm>
          <a:prstGeom prst="rect">
            <a:avLst/>
          </a:prstGeom>
          <a:noFill/>
          <a:ln w="9525">
            <a:noFill/>
            <a:miter lim="800000"/>
          </a:ln>
        </p:spPr>
        <p:txBody>
          <a:bodyPr wrap="square">
            <a:spAutoFit/>
          </a:bodyPr>
          <a:lstStyle/>
          <a:p>
            <a:pPr eaLnBrk="1" hangingPunct="1">
              <a:buFont typeface="Arial" panose="020B0604020202020204" pitchFamily="34" charset="0"/>
              <a:buNone/>
            </a:pPr>
            <a:r>
              <a:rPr lang="en-US" altLang="zh-CN" sz="2800" dirty="0" smtClean="0">
                <a:solidFill>
                  <a:srgbClr val="0000FF"/>
                </a:solidFill>
                <a:latin typeface="微软雅黑" panose="020B0503020204020204" charset="-122"/>
                <a:ea typeface="微软雅黑" panose="020B0503020204020204" charset="-122"/>
                <a:cs typeface="微软雅黑" panose="020B0503020204020204" charset="-122"/>
              </a:rPr>
              <a:t>1.1  Massive </a:t>
            </a:r>
            <a:r>
              <a:rPr lang="en-US" altLang="zh-CN" sz="2800" dirty="0">
                <a:solidFill>
                  <a:srgbClr val="0000FF"/>
                </a:solidFill>
                <a:latin typeface="微软雅黑" panose="020B0503020204020204" charset="-122"/>
                <a:ea typeface="微软雅黑" panose="020B0503020204020204" charset="-122"/>
                <a:cs typeface="微软雅黑" panose="020B0503020204020204" charset="-122"/>
              </a:rPr>
              <a:t>MIMO</a:t>
            </a:r>
            <a:r>
              <a:rPr lang="zh-CN" altLang="en-US" sz="2800" dirty="0">
                <a:solidFill>
                  <a:srgbClr val="0000FF"/>
                </a:solidFill>
                <a:latin typeface="微软雅黑" panose="020B0503020204020204" charset="-122"/>
                <a:ea typeface="微软雅黑" panose="020B0503020204020204" charset="-122"/>
                <a:cs typeface="微软雅黑" panose="020B0503020204020204" charset="-122"/>
              </a:rPr>
              <a:t>技术</a:t>
            </a:r>
            <a:endParaRPr lang="zh-CN" altLang="en-US" sz="2800" dirty="0">
              <a:solidFill>
                <a:srgbClr val="0000FF"/>
              </a:solidFill>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a:off x="642620" y="1285875"/>
            <a:ext cx="11096625" cy="2158365"/>
          </a:xfrm>
          <a:prstGeom prst="rect">
            <a:avLst/>
          </a:prstGeom>
        </p:spPr>
        <p:txBody>
          <a:bodyPr wrap="square">
            <a:spAutoFit/>
          </a:bodyPr>
          <a:lstStyle/>
          <a:p>
            <a:pPr eaLnBrk="1" hangingPunct="1">
              <a:lnSpc>
                <a:spcPct val="120000"/>
              </a:lnSpc>
              <a:buFont typeface="Wingdings" panose="05000000000000000000" pitchFamily="2" charset="2"/>
              <a:buChar char="Ø"/>
              <a:defRPr/>
            </a:pPr>
            <a:r>
              <a:rPr lang="en-US" altLang="zh-CN" sz="2800" dirty="0">
                <a:solidFill>
                  <a:schemeClr val="bg1">
                    <a:lumMod val="10000"/>
                  </a:schemeClr>
                </a:solidFill>
                <a:latin typeface="华文中宋" panose="02010600040101010101" charset="-122"/>
                <a:ea typeface="华文中宋" panose="02010600040101010101" charset="-122"/>
                <a:cs typeface="华文中宋" panose="02010600040101010101" charset="-122"/>
              </a:rPr>
              <a:t>Massive MIMO</a:t>
            </a:r>
            <a:r>
              <a:rPr lang="zh-CN" altLang="en-US" sz="2800" dirty="0">
                <a:solidFill>
                  <a:schemeClr val="bg1">
                    <a:lumMod val="10000"/>
                  </a:schemeClr>
                </a:solidFill>
                <a:latin typeface="华文中宋" panose="02010600040101010101" charset="-122"/>
                <a:ea typeface="华文中宋" panose="02010600040101010101" charset="-122"/>
                <a:cs typeface="华文中宋" panose="02010600040101010101" charset="-122"/>
              </a:rPr>
              <a:t>（</a:t>
            </a:r>
            <a:r>
              <a:rPr lang="zh-CN" altLang="en-US" sz="2800" dirty="0" smtClean="0">
                <a:latin typeface="华文中宋" panose="02010600040101010101" charset="-122"/>
                <a:ea typeface="华文中宋" panose="02010600040101010101" charset="-122"/>
                <a:cs typeface="华文中宋" panose="02010600040101010101" charset="-122"/>
                <a:sym typeface="+mn-ea"/>
              </a:rPr>
              <a:t>大规模的天线阵列）</a:t>
            </a:r>
            <a:r>
              <a:rPr lang="zh-CN" altLang="en-US" sz="2800" dirty="0">
                <a:solidFill>
                  <a:schemeClr val="bg1">
                    <a:lumMod val="10000"/>
                  </a:schemeClr>
                </a:solidFill>
                <a:latin typeface="华文中宋" panose="02010600040101010101" charset="-122"/>
                <a:ea typeface="华文中宋" panose="02010600040101010101" charset="-122"/>
                <a:cs typeface="华文中宋" panose="02010600040101010101" charset="-122"/>
              </a:rPr>
              <a:t>，在现有</a:t>
            </a:r>
            <a:r>
              <a:rPr lang="en-US" altLang="zh-CN" sz="2800" dirty="0">
                <a:solidFill>
                  <a:schemeClr val="bg1">
                    <a:lumMod val="10000"/>
                  </a:schemeClr>
                </a:solidFill>
                <a:latin typeface="华文中宋" panose="02010600040101010101" charset="-122"/>
                <a:ea typeface="华文中宋" panose="02010600040101010101" charset="-122"/>
                <a:cs typeface="华文中宋" panose="02010600040101010101" charset="-122"/>
              </a:rPr>
              <a:t>MIMO</a:t>
            </a:r>
            <a:r>
              <a:rPr lang="zh-CN" altLang="en-US" sz="2800" dirty="0">
                <a:solidFill>
                  <a:schemeClr val="bg1">
                    <a:lumMod val="10000"/>
                  </a:schemeClr>
                </a:solidFill>
                <a:latin typeface="华文中宋" panose="02010600040101010101" charset="-122"/>
                <a:ea typeface="华文中宋" panose="02010600040101010101" charset="-122"/>
                <a:cs typeface="华文中宋" panose="02010600040101010101" charset="-122"/>
              </a:rPr>
              <a:t>技术基础上通过大规模</a:t>
            </a:r>
            <a:r>
              <a:rPr lang="zh-CN" altLang="en-US" sz="2800" dirty="0">
                <a:solidFill>
                  <a:srgbClr val="0000FF"/>
                </a:solidFill>
                <a:latin typeface="华文中宋" panose="02010600040101010101" charset="-122"/>
                <a:ea typeface="华文中宋" panose="02010600040101010101" charset="-122"/>
                <a:cs typeface="华文中宋" panose="02010600040101010101" charset="-122"/>
              </a:rPr>
              <a:t>增加发送端天线数目</a:t>
            </a:r>
            <a:r>
              <a:rPr lang="en-US" altLang="zh-CN" sz="2800" dirty="0">
                <a:solidFill>
                  <a:srgbClr val="0000FF"/>
                </a:solidFill>
                <a:latin typeface="华文中宋" panose="02010600040101010101" charset="-122"/>
                <a:ea typeface="华文中宋" panose="02010600040101010101" charset="-122"/>
                <a:cs typeface="华文中宋" panose="02010600040101010101" charset="-122"/>
              </a:rPr>
              <a:t>(</a:t>
            </a:r>
            <a:r>
              <a:rPr lang="zh-CN" altLang="en-US" sz="2800" dirty="0">
                <a:solidFill>
                  <a:srgbClr val="0000FF"/>
                </a:solidFill>
                <a:ea typeface="华文中宋" panose="02010600040101010101" charset="-122"/>
                <a:cs typeface="Arial" panose="020B0604020202020204" pitchFamily="34" charset="0"/>
              </a:rPr>
              <a:t>≥</a:t>
            </a:r>
            <a:r>
              <a:rPr lang="en-US" altLang="zh-CN" sz="2800" dirty="0">
                <a:solidFill>
                  <a:srgbClr val="0000FF"/>
                </a:solidFill>
                <a:latin typeface="华文中宋" panose="02010600040101010101" charset="-122"/>
                <a:ea typeface="华文中宋" panose="02010600040101010101" charset="-122"/>
                <a:cs typeface="华文中宋" panose="02010600040101010101" charset="-122"/>
              </a:rPr>
              <a:t>16)</a:t>
            </a:r>
            <a:r>
              <a:rPr lang="zh-CN" altLang="en-US" sz="2800" dirty="0">
                <a:solidFill>
                  <a:schemeClr val="bg1">
                    <a:lumMod val="10000"/>
                  </a:schemeClr>
                </a:solidFill>
                <a:latin typeface="华文中宋" panose="02010600040101010101" charset="-122"/>
                <a:ea typeface="华文中宋" panose="02010600040101010101" charset="-122"/>
                <a:cs typeface="华文中宋" panose="02010600040101010101" charset="-122"/>
              </a:rPr>
              <a:t>，以形成数十个独立的空间数据流，使得</a:t>
            </a:r>
            <a:r>
              <a:rPr lang="zh-CN" altLang="en-US" sz="2800" dirty="0">
                <a:solidFill>
                  <a:srgbClr val="0000FF"/>
                </a:solidFill>
                <a:latin typeface="华文中宋" panose="02010600040101010101" charset="-122"/>
                <a:ea typeface="华文中宋" panose="02010600040101010101" charset="-122"/>
                <a:cs typeface="华文中宋" panose="02010600040101010101" charset="-122"/>
              </a:rPr>
              <a:t>多个用户可以在同一时频资源上与基站同时进行通信</a:t>
            </a:r>
            <a:r>
              <a:rPr lang="zh-CN" altLang="en-US" sz="2800" dirty="0">
                <a:solidFill>
                  <a:schemeClr val="bg1">
                    <a:lumMod val="10000"/>
                  </a:schemeClr>
                </a:solidFill>
                <a:latin typeface="华文中宋" panose="02010600040101010101" charset="-122"/>
                <a:ea typeface="华文中宋" panose="02010600040101010101" charset="-122"/>
                <a:cs typeface="华文中宋" panose="02010600040101010101" charset="-122"/>
              </a:rPr>
              <a:t>，从而大幅度提高频谱</a:t>
            </a:r>
            <a:r>
              <a:rPr lang="zh-CN" altLang="en-US" sz="2800" dirty="0" smtClean="0">
                <a:solidFill>
                  <a:schemeClr val="bg1">
                    <a:lumMod val="10000"/>
                  </a:schemeClr>
                </a:solidFill>
                <a:latin typeface="华文中宋" panose="02010600040101010101" charset="-122"/>
                <a:ea typeface="华文中宋" panose="02010600040101010101" charset="-122"/>
                <a:cs typeface="华文中宋" panose="02010600040101010101" charset="-122"/>
              </a:rPr>
              <a:t>效率，如下图所示。</a:t>
            </a:r>
            <a:endParaRPr lang="zh-CN" altLang="en-US" sz="2800" dirty="0" smtClean="0">
              <a:solidFill>
                <a:schemeClr val="bg1">
                  <a:lumMod val="10000"/>
                </a:schemeClr>
              </a:solidFill>
              <a:latin typeface="华文中宋" panose="02010600040101010101" charset="-122"/>
              <a:ea typeface="华文中宋" panose="02010600040101010101" charset="-122"/>
              <a:cs typeface="华文中宋" panose="02010600040101010101" charset="-122"/>
            </a:endParaRPr>
          </a:p>
        </p:txBody>
      </p:sp>
      <p:sp>
        <p:nvSpPr>
          <p:cNvPr id="43014" name="Rectangle 6"/>
          <p:cNvSpPr>
            <a:spLocks noChangeArrowheads="1"/>
          </p:cNvSpPr>
          <p:nvPr/>
        </p:nvSpPr>
        <p:spPr bwMode="auto">
          <a:xfrm>
            <a:off x="1524000" y="-184150"/>
            <a:ext cx="309880" cy="3683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latin typeface="+mn-ea"/>
              <a:ea typeface="+mn-ea"/>
            </a:endParaRPr>
          </a:p>
        </p:txBody>
      </p:sp>
      <p:graphicFrame>
        <p:nvGraphicFramePr>
          <p:cNvPr id="43013" name="Object 5"/>
          <p:cNvGraphicFramePr>
            <a:graphicFrameLocks noChangeAspect="1"/>
          </p:cNvGraphicFramePr>
          <p:nvPr/>
        </p:nvGraphicFramePr>
        <p:xfrm>
          <a:off x="762000" y="3505200"/>
          <a:ext cx="7245985" cy="3147060"/>
        </p:xfrm>
        <a:graphic>
          <a:graphicData uri="http://schemas.openxmlformats.org/presentationml/2006/ole">
            <mc:AlternateContent xmlns:mc="http://schemas.openxmlformats.org/markup-compatibility/2006">
              <mc:Choice xmlns:v="urn:schemas-microsoft-com:vml" Requires="v">
                <p:oleObj spid="_x0000_s1030" name="Visio" r:id="rId1" imgW="15697200" imgH="6781800" progId="">
                  <p:embed/>
                </p:oleObj>
              </mc:Choice>
              <mc:Fallback>
                <p:oleObj name="Visio" r:id="rId1" imgW="15697200" imgH="6781800" progId="">
                  <p:embed/>
                  <p:pic>
                    <p:nvPicPr>
                      <p:cNvPr id="0" name="图片 10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505200"/>
                        <a:ext cx="7245985" cy="31470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p:cNvSpPr txBox="1"/>
          <p:nvPr>
            <p:custDataLst>
              <p:tags r:id="rId3"/>
            </p:custDataLst>
          </p:nvPr>
        </p:nvSpPr>
        <p:spPr bwMode="auto">
          <a:xfrm>
            <a:off x="8534400" y="3505200"/>
            <a:ext cx="3209925" cy="1182370"/>
          </a:xfrm>
          <a:prstGeom prst="rect">
            <a:avLst/>
          </a:prstGeom>
          <a:noFill/>
          <a:ln w="9525">
            <a:noFill/>
            <a:miter lim="800000"/>
          </a:ln>
        </p:spPr>
        <p:txBody>
          <a:bodyPr wrap="square" lIns="74985" tIns="37489" rIns="74985" bIns="37489" rtlCol="0">
            <a:spAutoFit/>
          </a:bodyPr>
          <a:p>
            <a:pPr marL="285750" indent="-285750" algn="just" defTabSz="1001395" eaLnBrk="0" hangingPunct="0">
              <a:lnSpc>
                <a:spcPct val="150000"/>
              </a:lnSpc>
              <a:buFont typeface="Arial" panose="020B0604020202020204" pitchFamily="34" charset="0"/>
              <a:buChar char="•"/>
            </a:pPr>
            <a:r>
              <a:rPr lang="zh-CN" altLang="en-US" sz="1600" dirty="0" smtClean="0">
                <a:solidFill>
                  <a:srgbClr val="000000"/>
                </a:solidFill>
                <a:latin typeface="微软雅黑" panose="020B0503020204020204" charset="-122"/>
                <a:ea typeface="微软雅黑" panose="020B0503020204020204" charset="-122"/>
                <a:cs typeface="微软雅黑" panose="020B0503020204020204" charset="-122"/>
              </a:rPr>
              <a:t>至少要求</a:t>
            </a:r>
            <a:r>
              <a:rPr lang="en-US" altLang="zh-CN" sz="1600" dirty="0" smtClean="0">
                <a:solidFill>
                  <a:srgbClr val="000000"/>
                </a:solidFill>
                <a:latin typeface="微软雅黑" panose="020B0503020204020204" charset="-122"/>
                <a:ea typeface="微软雅黑" panose="020B0503020204020204" charset="-122"/>
                <a:cs typeface="微软雅黑" panose="020B0503020204020204" charset="-122"/>
              </a:rPr>
              <a:t>16</a:t>
            </a:r>
            <a:r>
              <a:rPr lang="zh-CN" altLang="en-US" sz="1600" dirty="0" smtClean="0">
                <a:solidFill>
                  <a:srgbClr val="000000"/>
                </a:solidFill>
                <a:latin typeface="微软雅黑" panose="020B0503020204020204" charset="-122"/>
                <a:ea typeface="微软雅黑" panose="020B0503020204020204" charset="-122"/>
                <a:cs typeface="微软雅黑" panose="020B0503020204020204" charset="-122"/>
              </a:rPr>
              <a:t>根收发天线</a:t>
            </a:r>
            <a:endParaRPr lang="en-US" altLang="zh-CN" sz="1600" dirty="0" smtClean="0">
              <a:solidFill>
                <a:srgbClr val="000000"/>
              </a:solidFill>
              <a:latin typeface="微软雅黑" panose="020B0503020204020204" charset="-122"/>
              <a:ea typeface="微软雅黑" panose="020B0503020204020204" charset="-122"/>
              <a:cs typeface="微软雅黑" panose="020B0503020204020204" charset="-122"/>
            </a:endParaRPr>
          </a:p>
          <a:p>
            <a:pPr marL="285750" indent="-285750" algn="just" defTabSz="1001395" eaLnBrk="0" hangingPunct="0">
              <a:lnSpc>
                <a:spcPct val="150000"/>
              </a:lnSpc>
              <a:buFont typeface="Arial" panose="020B0604020202020204" pitchFamily="34" charset="0"/>
              <a:buChar char="•"/>
            </a:pPr>
            <a:r>
              <a:rPr lang="zh-CN" altLang="en-US" sz="1600" dirty="0" smtClean="0">
                <a:solidFill>
                  <a:srgbClr val="000000"/>
                </a:solidFill>
                <a:latin typeface="微软雅黑" panose="020B0503020204020204" charset="-122"/>
                <a:ea typeface="微软雅黑" panose="020B0503020204020204" charset="-122"/>
                <a:cs typeface="微软雅黑" panose="020B0503020204020204" charset="-122"/>
              </a:rPr>
              <a:t>目前可以实现</a:t>
            </a:r>
            <a:r>
              <a:rPr lang="en-US" altLang="zh-CN" sz="1600" dirty="0" smtClean="0">
                <a:solidFill>
                  <a:srgbClr val="000000"/>
                </a:solidFill>
                <a:latin typeface="微软雅黑" panose="020B0503020204020204" charset="-122"/>
                <a:ea typeface="微软雅黑" panose="020B0503020204020204" charset="-122"/>
                <a:cs typeface="微软雅黑" panose="020B0503020204020204" charset="-122"/>
              </a:rPr>
              <a:t>64</a:t>
            </a:r>
            <a:r>
              <a:rPr lang="zh-CN" altLang="en-US" sz="1600" dirty="0" smtClean="0">
                <a:solidFill>
                  <a:srgbClr val="000000"/>
                </a:solidFill>
                <a:latin typeface="微软雅黑" panose="020B0503020204020204" charset="-122"/>
                <a:ea typeface="微软雅黑" panose="020B0503020204020204" charset="-122"/>
                <a:cs typeface="微软雅黑" panose="020B0503020204020204" charset="-122"/>
              </a:rPr>
              <a:t>根收发天线，实现</a:t>
            </a:r>
            <a:r>
              <a:rPr lang="en-US" altLang="zh-CN" sz="1600" dirty="0" smtClean="0">
                <a:solidFill>
                  <a:srgbClr val="000000"/>
                </a:solidFill>
                <a:latin typeface="微软雅黑" panose="020B0503020204020204" charset="-122"/>
                <a:ea typeface="微软雅黑" panose="020B0503020204020204" charset="-122"/>
                <a:cs typeface="微软雅黑" panose="020B0503020204020204" charset="-122"/>
              </a:rPr>
              <a:t>64T64R</a:t>
            </a:r>
            <a:endParaRPr lang="en-US" altLang="zh-CN" sz="1600" dirty="0" smtClean="0">
              <a:solidFill>
                <a:srgbClr val="0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33400" y="685800"/>
            <a:ext cx="11251565" cy="4761865"/>
          </a:xfrm>
          <a:prstGeom prst="rect">
            <a:avLst/>
          </a:prstGeom>
          <a:noFill/>
        </p:spPr>
        <p:txBody>
          <a:bodyPr wrap="square" rtlCol="0" anchor="t">
            <a:noAutofit/>
          </a:bodyPr>
          <a:p>
            <a:pPr>
              <a:lnSpc>
                <a:spcPct val="140000"/>
              </a:lnSpc>
            </a:pPr>
            <a:r>
              <a:rPr lang="en-US" altLang="zh-CN" sz="2800">
                <a:latin typeface="华文中宋" panose="02010600040101010101" charset="-122"/>
                <a:ea typeface="华文中宋" panose="02010600040101010101" charset="-122"/>
                <a:cs typeface="华文中宋" panose="02010600040101010101" charset="-122"/>
              </a:rPr>
              <a:t> </a:t>
            </a:r>
            <a:r>
              <a:rPr lang="zh-CN" altLang="en-US" sz="2800">
                <a:latin typeface="华文中宋" panose="02010600040101010101" charset="-122"/>
                <a:ea typeface="华文中宋" panose="02010600040101010101" charset="-122"/>
                <a:cs typeface="华文中宋" panose="02010600040101010101" charset="-122"/>
              </a:rPr>
              <a:t>大规模MIMO天线与传统MIMO天线的</a:t>
            </a:r>
            <a:r>
              <a:rPr lang="zh-CN" altLang="en-US" sz="2800">
                <a:solidFill>
                  <a:srgbClr val="0000FF"/>
                </a:solidFill>
                <a:latin typeface="华文中宋" panose="02010600040101010101" charset="-122"/>
                <a:ea typeface="华文中宋" panose="02010600040101010101" charset="-122"/>
                <a:cs typeface="华文中宋" panose="02010600040101010101" charset="-122"/>
              </a:rPr>
              <a:t>不同</a:t>
            </a:r>
            <a:r>
              <a:rPr lang="zh-CN" altLang="en-US" sz="2800">
                <a:latin typeface="华文中宋" panose="02010600040101010101" charset="-122"/>
                <a:ea typeface="华文中宋" panose="02010600040101010101" charset="-122"/>
                <a:cs typeface="华文中宋" panose="02010600040101010101" charset="-122"/>
              </a:rPr>
              <a:t>主表现在以下两方面。</a:t>
            </a:r>
            <a:endParaRPr lang="zh-CN" altLang="en-US" sz="2800">
              <a:latin typeface="华文中宋" panose="02010600040101010101" charset="-122"/>
              <a:ea typeface="华文中宋" panose="02010600040101010101" charset="-122"/>
              <a:cs typeface="华文中宋" panose="02010600040101010101" charset="-122"/>
            </a:endParaRPr>
          </a:p>
          <a:p>
            <a:pPr>
              <a:lnSpc>
                <a:spcPct val="140000"/>
              </a:lnSpc>
            </a:pPr>
            <a:r>
              <a:rPr lang="zh-CN" altLang="en-US" sz="2800">
                <a:solidFill>
                  <a:srgbClr val="0000FF"/>
                </a:solidFill>
                <a:latin typeface="华文中宋" panose="02010600040101010101" charset="-122"/>
                <a:ea typeface="华文中宋" panose="02010600040101010101" charset="-122"/>
                <a:cs typeface="华文中宋" panose="02010600040101010101" charset="-122"/>
              </a:rPr>
              <a:t>(1)天线数</a:t>
            </a:r>
            <a:r>
              <a:rPr lang="zh-CN" altLang="en-US" sz="2800">
                <a:latin typeface="华文中宋" panose="02010600040101010101" charset="-122"/>
                <a:ea typeface="华文中宋" panose="02010600040101010101" charset="-122"/>
                <a:cs typeface="华文中宋" panose="02010600040101010101" charset="-122"/>
              </a:rPr>
              <a:t>。传统TDD网络的天线基本是2天线、4天线或8天线,而Massive</a:t>
            </a:r>
            <a:r>
              <a:rPr lang="en-US" altLang="zh-CN" sz="2800">
                <a:latin typeface="华文中宋" panose="02010600040101010101" charset="-122"/>
                <a:ea typeface="华文中宋" panose="02010600040101010101" charset="-122"/>
                <a:cs typeface="华文中宋" panose="02010600040101010101" charset="-122"/>
              </a:rPr>
              <a:t> </a:t>
            </a:r>
            <a:r>
              <a:rPr lang="zh-CN" altLang="en-US" sz="2800">
                <a:latin typeface="华文中宋" panose="02010600040101010101" charset="-122"/>
                <a:ea typeface="华文中宋" panose="02010600040101010101" charset="-122"/>
                <a:cs typeface="华文中宋" panose="02010600040101010101" charset="-122"/>
              </a:rPr>
              <a:t>MIM</a:t>
            </a:r>
            <a:r>
              <a:rPr lang="en-US" altLang="zh-CN" sz="2800">
                <a:latin typeface="华文中宋" panose="02010600040101010101" charset="-122"/>
                <a:ea typeface="华文中宋" panose="02010600040101010101" charset="-122"/>
                <a:cs typeface="华文中宋" panose="02010600040101010101" charset="-122"/>
              </a:rPr>
              <a:t>O</a:t>
            </a:r>
            <a:r>
              <a:rPr lang="zh-CN" altLang="en-US" sz="2800">
                <a:latin typeface="华文中宋" panose="02010600040101010101" charset="-122"/>
                <a:ea typeface="华文中宋" panose="02010600040101010101" charset="-122"/>
                <a:cs typeface="华文中宋" panose="02010600040101010101" charset="-122"/>
              </a:rPr>
              <a:t>天线通道数达到64/128/256个。</a:t>
            </a:r>
            <a:endParaRPr lang="zh-CN" altLang="en-US" sz="2800">
              <a:latin typeface="华文中宋" panose="02010600040101010101" charset="-122"/>
              <a:ea typeface="华文中宋" panose="02010600040101010101" charset="-122"/>
              <a:cs typeface="华文中宋" panose="02010600040101010101" charset="-122"/>
            </a:endParaRPr>
          </a:p>
          <a:p>
            <a:pPr>
              <a:lnSpc>
                <a:spcPct val="120000"/>
              </a:lnSpc>
            </a:pPr>
            <a:r>
              <a:rPr lang="zh-CN" altLang="en-US" sz="2800">
                <a:solidFill>
                  <a:srgbClr val="0000FF"/>
                </a:solidFill>
                <a:latin typeface="华文中宋" panose="02010600040101010101" charset="-122"/>
                <a:ea typeface="华文中宋" panose="02010600040101010101" charset="-122"/>
                <a:cs typeface="华文中宋" panose="02010600040101010101" charset="-122"/>
              </a:rPr>
              <a:t>(2)信号覆盖的维度</a:t>
            </a:r>
            <a:r>
              <a:rPr lang="zh-CN" altLang="en-US" sz="2800">
                <a:latin typeface="华文中宋" panose="02010600040101010101" charset="-122"/>
                <a:ea typeface="华文中宋" panose="02010600040101010101" charset="-122"/>
                <a:cs typeface="华文中宋" panose="02010600040101010101" charset="-122"/>
              </a:rPr>
              <a:t>。</a:t>
            </a:r>
            <a:endParaRPr lang="zh-CN" altLang="en-US" sz="2800">
              <a:latin typeface="华文中宋" panose="02010600040101010101" charset="-122"/>
              <a:ea typeface="华文中宋" panose="02010600040101010101" charset="-122"/>
              <a:cs typeface="华文中宋" panose="02010600040101010101" charset="-122"/>
            </a:endParaRPr>
          </a:p>
          <a:p>
            <a:pPr marL="342900" indent="-342900">
              <a:lnSpc>
                <a:spcPct val="120000"/>
              </a:lnSpc>
              <a:buFont typeface="Arial" panose="020B0604020202020204" pitchFamily="34" charset="0"/>
              <a:buChar char="•"/>
            </a:pPr>
            <a:r>
              <a:rPr lang="zh-CN" altLang="en-US" sz="2400">
                <a:latin typeface="华文中宋" panose="02010600040101010101" charset="-122"/>
                <a:ea typeface="华文中宋" panose="02010600040101010101" charset="-122"/>
                <a:cs typeface="华文中宋" panose="02010600040101010101" charset="-122"/>
              </a:rPr>
              <a:t>传统的MIMO称为2D-MIMO,以8天线为例,实际信号在做覆盖时,只能在水平方向移动,垂直方向是不动的,信号类似一个</a:t>
            </a:r>
            <a:r>
              <a:rPr lang="zh-CN" altLang="en-US" sz="2400">
                <a:solidFill>
                  <a:srgbClr val="0000FF"/>
                </a:solidFill>
                <a:latin typeface="华文中宋" panose="02010600040101010101" charset="-122"/>
                <a:ea typeface="华文中宋" panose="02010600040101010101" charset="-122"/>
                <a:cs typeface="华文中宋" panose="02010600040101010101" charset="-122"/>
              </a:rPr>
              <a:t>平面</a:t>
            </a:r>
            <a:r>
              <a:rPr lang="zh-CN" altLang="en-US" sz="2400">
                <a:latin typeface="华文中宋" panose="02010600040101010101" charset="-122"/>
                <a:ea typeface="华文中宋" panose="02010600040101010101" charset="-122"/>
                <a:cs typeface="华文中宋" panose="02010600040101010101" charset="-122"/>
              </a:rPr>
              <a:t>发射出去；</a:t>
            </a:r>
            <a:endParaRPr lang="zh-CN" altLang="en-US" sz="2400">
              <a:latin typeface="华文中宋" panose="02010600040101010101" charset="-122"/>
              <a:ea typeface="华文中宋" panose="02010600040101010101" charset="-122"/>
              <a:cs typeface="华文中宋" panose="02010600040101010101" charset="-122"/>
            </a:endParaRPr>
          </a:p>
          <a:p>
            <a:pPr marL="342900" indent="-342900">
              <a:lnSpc>
                <a:spcPct val="120000"/>
              </a:lnSpc>
              <a:buFont typeface="Arial" panose="020B0604020202020204" pitchFamily="34" charset="0"/>
              <a:buChar char="•"/>
            </a:pPr>
            <a:r>
              <a:rPr lang="zh-CN" altLang="en-US" sz="2400">
                <a:latin typeface="华文中宋" panose="02010600040101010101" charset="-122"/>
                <a:ea typeface="华文中宋" panose="02010600040101010101" charset="-122"/>
                <a:cs typeface="华文中宋" panose="02010600040101010101" charset="-122"/>
              </a:rPr>
              <a:t>而 </a:t>
            </a:r>
            <a:r>
              <a:rPr lang="zh-CN" altLang="en-US" sz="2400">
                <a:latin typeface="华文中宋" panose="02010600040101010101" charset="-122"/>
                <a:ea typeface="华文中宋" panose="02010600040101010101" charset="-122"/>
                <a:cs typeface="华文中宋" panose="02010600040101010101" charset="-122"/>
                <a:sym typeface="+mn-ea"/>
              </a:rPr>
              <a:t>Massive</a:t>
            </a:r>
            <a:r>
              <a:rPr lang="en-US" altLang="zh-CN" sz="2400">
                <a:latin typeface="华文中宋" panose="02010600040101010101" charset="-122"/>
                <a:ea typeface="华文中宋" panose="02010600040101010101" charset="-122"/>
                <a:cs typeface="华文中宋" panose="02010600040101010101" charset="-122"/>
                <a:sym typeface="+mn-ea"/>
              </a:rPr>
              <a:t> </a:t>
            </a:r>
            <a:r>
              <a:rPr lang="zh-CN" altLang="en-US" sz="2400">
                <a:latin typeface="华文中宋" panose="02010600040101010101" charset="-122"/>
                <a:ea typeface="华文中宋" panose="02010600040101010101" charset="-122"/>
                <a:cs typeface="华文中宋" panose="02010600040101010101" charset="-122"/>
                <a:sym typeface="+mn-ea"/>
              </a:rPr>
              <a:t>MIM</a:t>
            </a:r>
            <a:r>
              <a:rPr lang="en-US" altLang="zh-CN" sz="2400">
                <a:latin typeface="华文中宋" panose="02010600040101010101" charset="-122"/>
                <a:ea typeface="华文中宋" panose="02010600040101010101" charset="-122"/>
                <a:cs typeface="华文中宋" panose="02010600040101010101" charset="-122"/>
                <a:sym typeface="+mn-ea"/>
              </a:rPr>
              <a:t>O</a:t>
            </a:r>
            <a:r>
              <a:rPr lang="zh-CN" altLang="en-US" sz="2400">
                <a:latin typeface="华文中宋" panose="02010600040101010101" charset="-122"/>
                <a:ea typeface="华文中宋" panose="02010600040101010101" charset="-122"/>
                <a:cs typeface="华文中宋" panose="02010600040101010101" charset="-122"/>
              </a:rPr>
              <a:t>天线信号在水平维度空间基础上引入</a:t>
            </a:r>
            <a:r>
              <a:rPr lang="zh-CN" altLang="en-US" sz="2400">
                <a:solidFill>
                  <a:srgbClr val="0000FF"/>
                </a:solidFill>
                <a:latin typeface="华文中宋" panose="02010600040101010101" charset="-122"/>
                <a:ea typeface="华文中宋" panose="02010600040101010101" charset="-122"/>
                <a:cs typeface="华文中宋" panose="02010600040101010101" charset="-122"/>
              </a:rPr>
              <a:t>垂直</a:t>
            </a:r>
            <a:r>
              <a:rPr lang="zh-CN" altLang="en-US" sz="2400">
                <a:latin typeface="华文中宋" panose="02010600040101010101" charset="-122"/>
                <a:ea typeface="华文中宋" panose="02010600040101010101" charset="-122"/>
                <a:cs typeface="华文中宋" panose="02010600040101010101" charset="-122"/>
              </a:rPr>
              <a:t>维度的空域进行利用,信号的辐射状是电磁波束。</a:t>
            </a:r>
            <a:r>
              <a:rPr lang="zh-CN" altLang="en-US" sz="2400">
                <a:latin typeface="华文中宋" panose="02010600040101010101" charset="-122"/>
                <a:ea typeface="华文中宋" panose="02010600040101010101" charset="-122"/>
                <a:cs typeface="华文中宋" panose="02010600040101010101" charset="-122"/>
                <a:sym typeface="+mn-ea"/>
              </a:rPr>
              <a:t>3D-MIMO天线在垂直面有</a:t>
            </a:r>
            <a:r>
              <a:rPr lang="zh-CN" altLang="en-US" sz="2400">
                <a:solidFill>
                  <a:srgbClr val="0000FF"/>
                </a:solidFill>
                <a:latin typeface="华文中宋" panose="02010600040101010101" charset="-122"/>
                <a:ea typeface="华文中宋" panose="02010600040101010101" charset="-122"/>
                <a:cs typeface="华文中宋" panose="02010600040101010101" charset="-122"/>
                <a:sym typeface="+mn-ea"/>
              </a:rPr>
              <a:t>跟踪终端</a:t>
            </a:r>
            <a:r>
              <a:rPr lang="zh-CN" altLang="en-US" sz="2400">
                <a:latin typeface="华文中宋" panose="02010600040101010101" charset="-122"/>
                <a:ea typeface="华文中宋" panose="02010600040101010101" charset="-122"/>
                <a:cs typeface="华文中宋" panose="02010600040101010101" charset="-122"/>
                <a:sym typeface="+mn-ea"/>
              </a:rPr>
              <a:t>的功能,可有效地降低对邻近小区的干扰。</a:t>
            </a:r>
            <a:r>
              <a:rPr lang="zh-CN" altLang="en-US" sz="2400">
                <a:latin typeface="华文中宋" panose="02010600040101010101" charset="-122"/>
                <a:ea typeface="华文中宋" panose="02010600040101010101" charset="-122"/>
                <a:cs typeface="华文中宋" panose="02010600040101010101" charset="-122"/>
              </a:rPr>
              <a:t>3D-MIMO天线通过多个波束对应不同的楼层,形成虚拟分区具有空分复用的效果,提升了频谱利用率。</a:t>
            </a:r>
            <a:endParaRPr lang="zh-CN" altLang="en-US" sz="2400">
              <a:latin typeface="华文中宋" panose="02010600040101010101" charset="-122"/>
              <a:ea typeface="华文中宋" panose="02010600040101010101" charset="-122"/>
              <a:cs typeface="华文中宋" panose="0201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custDataLst>
              <p:tags r:id="rId1"/>
            </p:custDataLst>
          </p:nvPr>
        </p:nvSpPr>
        <p:spPr>
          <a:xfrm>
            <a:off x="609600" y="1143000"/>
            <a:ext cx="2475230" cy="953135"/>
          </a:xfrm>
          <a:prstGeom prst="rect">
            <a:avLst/>
          </a:prstGeom>
          <a:solidFill>
            <a:srgbClr val="92D050"/>
          </a:solidFill>
        </p:spPr>
        <p:txBody>
          <a:bodyPr wrap="square" rtlCol="0" anchor="t">
            <a:spAutoFit/>
          </a:bodyPr>
          <a:p>
            <a:pPr algn="ctr"/>
            <a:r>
              <a:rPr lang="zh-CN" altLang="en-US" sz="2800" kern="100" dirty="0">
                <a:latin typeface="Times New Roman" panose="02020603050405020304" pitchFamily="18" charset="0"/>
                <a:cs typeface="黑体" panose="02010609060101010101" charset="-122"/>
                <a:sym typeface="+mn-ea"/>
              </a:rPr>
              <a:t>增强移动宽带</a:t>
            </a:r>
            <a:endParaRPr lang="zh-CN" altLang="en-US" sz="2800" kern="100" dirty="0">
              <a:latin typeface="Times New Roman" panose="02020603050405020304" pitchFamily="18" charset="0"/>
              <a:cs typeface="黑体" panose="02010609060101010101" charset="-122"/>
              <a:sym typeface="+mn-ea"/>
            </a:endParaRPr>
          </a:p>
          <a:p>
            <a:pPr algn="ctr"/>
            <a:r>
              <a:rPr lang="en-US" altLang="zh-CN" sz="2800" kern="100" dirty="0" err="1">
                <a:latin typeface="Times New Roman" panose="02020603050405020304" pitchFamily="18" charset="0"/>
                <a:cs typeface="黑体" panose="02010609060101010101" charset="-122"/>
                <a:sym typeface="+mn-ea"/>
              </a:rPr>
              <a:t>eMBB</a:t>
            </a:r>
            <a:r>
              <a:rPr lang="en-US" altLang="zh-CN" sz="2800" kern="100" dirty="0">
                <a:latin typeface="Times New Roman" panose="02020603050405020304" pitchFamily="18" charset="0"/>
                <a:cs typeface="黑体" panose="02010609060101010101" charset="-122"/>
                <a:sym typeface="+mn-ea"/>
              </a:rPr>
              <a:t> </a:t>
            </a:r>
            <a:endParaRPr lang="en-US" altLang="zh-CN" sz="2800" kern="100" dirty="0">
              <a:latin typeface="Times New Roman" panose="02020603050405020304" pitchFamily="18" charset="0"/>
              <a:cs typeface="黑体" panose="02010609060101010101" charset="-122"/>
              <a:sym typeface="+mn-ea"/>
            </a:endParaRPr>
          </a:p>
        </p:txBody>
      </p:sp>
      <p:sp>
        <p:nvSpPr>
          <p:cNvPr id="16" name="文本框 15"/>
          <p:cNvSpPr txBox="1"/>
          <p:nvPr>
            <p:custDataLst>
              <p:tags r:id="rId2"/>
            </p:custDataLst>
          </p:nvPr>
        </p:nvSpPr>
        <p:spPr>
          <a:xfrm>
            <a:off x="3392170" y="1143000"/>
            <a:ext cx="8555355" cy="1337945"/>
          </a:xfrm>
          <a:prstGeom prst="rect">
            <a:avLst/>
          </a:prstGeom>
          <a:noFill/>
        </p:spPr>
        <p:txBody>
          <a:bodyPr wrap="square">
            <a:spAutoFit/>
          </a:bodyPr>
          <a:p>
            <a:pPr marL="285750" indent="-285750">
              <a:lnSpc>
                <a:spcPct val="150000"/>
              </a:lnSpc>
              <a:buFont typeface="Arial" panose="020B0604020202020204" pitchFamily="34" charset="0"/>
              <a:buChar char="•"/>
            </a:pPr>
            <a:r>
              <a:rPr lang="zh-CN" altLang="en-US" sz="1800" dirty="0">
                <a:solidFill>
                  <a:schemeClr val="tx1">
                    <a:lumMod val="75000"/>
                    <a:lumOff val="25000"/>
                  </a:schemeClr>
                </a:solidFill>
                <a:latin typeface="微软雅黑" panose="020B0503020204020204" charset="-122"/>
                <a:ea typeface="微软雅黑" panose="020B0503020204020204" charset="-122"/>
              </a:rPr>
              <a:t>增强移动宽带是以</a:t>
            </a:r>
            <a:r>
              <a:rPr lang="zh-CN" altLang="en-US" sz="1800" dirty="0">
                <a:solidFill>
                  <a:srgbClr val="FF0000"/>
                </a:solidFill>
                <a:latin typeface="微软雅黑" panose="020B0503020204020204" charset="-122"/>
                <a:ea typeface="微软雅黑" panose="020B0503020204020204" charset="-122"/>
              </a:rPr>
              <a:t>人为中心</a:t>
            </a:r>
            <a:r>
              <a:rPr lang="zh-CN" altLang="en-US" sz="1800" dirty="0">
                <a:solidFill>
                  <a:schemeClr val="tx1">
                    <a:lumMod val="75000"/>
                    <a:lumOff val="25000"/>
                  </a:schemeClr>
                </a:solidFill>
                <a:latin typeface="微软雅黑" panose="020B0503020204020204" charset="-122"/>
                <a:ea typeface="微软雅黑" panose="020B0503020204020204" charset="-122"/>
              </a:rPr>
              <a:t>的应用场景，集中表现为超高的传输数据速率，广覆盖下的移动性保证等。</a:t>
            </a:r>
            <a:endParaRPr lang="zh-CN" altLang="en-US" sz="1800" dirty="0">
              <a:solidFill>
                <a:schemeClr val="tx1">
                  <a:lumMod val="75000"/>
                  <a:lumOff val="25000"/>
                </a:schemeClr>
              </a:solidFill>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en-US" altLang="zh-CN" sz="1800" kern="100" dirty="0" err="1">
                <a:solidFill>
                  <a:schemeClr val="tx1">
                    <a:lumMod val="75000"/>
                    <a:lumOff val="25000"/>
                  </a:schemeClr>
                </a:solidFill>
                <a:effectLst/>
                <a:latin typeface="微软雅黑" panose="020B0503020204020204" charset="-122"/>
                <a:ea typeface="微软雅黑" panose="020B0503020204020204" charset="-122"/>
                <a:sym typeface="+mn-ea"/>
              </a:rPr>
              <a:t>eMBB</a:t>
            </a:r>
            <a:r>
              <a:rPr lang="zh-CN" altLang="zh-CN" sz="1800" kern="100" dirty="0">
                <a:solidFill>
                  <a:schemeClr val="tx1">
                    <a:lumMod val="75000"/>
                    <a:lumOff val="25000"/>
                  </a:schemeClr>
                </a:solidFill>
                <a:effectLst/>
                <a:latin typeface="微软雅黑" panose="020B0503020204020204" charset="-122"/>
                <a:ea typeface="微软雅黑" panose="020B0503020204020204" charset="-122"/>
                <a:cs typeface="Arial" panose="020B0604020202020204" pitchFamily="34" charset="0"/>
                <a:sym typeface="+mn-ea"/>
              </a:rPr>
              <a:t>对应的是</a:t>
            </a:r>
            <a:r>
              <a:rPr lang="zh-CN" altLang="zh-CN" sz="1800" kern="100" dirty="0">
                <a:solidFill>
                  <a:srgbClr val="FF0000"/>
                </a:solidFill>
                <a:effectLst/>
                <a:latin typeface="微软雅黑" panose="020B0503020204020204" charset="-122"/>
                <a:ea typeface="微软雅黑" panose="020B0503020204020204" charset="-122"/>
                <a:cs typeface="Arial" panose="020B0604020202020204" pitchFamily="34" charset="0"/>
                <a:sym typeface="+mn-ea"/>
              </a:rPr>
              <a:t>大流量移动宽带业务</a:t>
            </a:r>
            <a:r>
              <a:rPr lang="zh-CN" altLang="zh-CN" sz="1800" kern="100" dirty="0">
                <a:solidFill>
                  <a:schemeClr val="tx1">
                    <a:lumMod val="75000"/>
                    <a:lumOff val="25000"/>
                  </a:schemeClr>
                </a:solidFill>
                <a:effectLst/>
                <a:latin typeface="微软雅黑" panose="020B0503020204020204" charset="-122"/>
                <a:ea typeface="微软雅黑" panose="020B0503020204020204" charset="-122"/>
                <a:cs typeface="Arial" panose="020B0604020202020204" pitchFamily="34" charset="0"/>
                <a:sym typeface="+mn-ea"/>
              </a:rPr>
              <a:t>，主要还是追求人与人之间极致的通信体验。</a:t>
            </a:r>
            <a:endParaRPr lang="zh-CN" altLang="en-US" sz="1800" dirty="0">
              <a:solidFill>
                <a:schemeClr val="tx1">
                  <a:lumMod val="75000"/>
                  <a:lumOff val="25000"/>
                </a:schemeClr>
              </a:solidFill>
              <a:latin typeface="微软雅黑" panose="020B0503020204020204" charset="-122"/>
              <a:ea typeface="微软雅黑" panose="020B0503020204020204" charset="-122"/>
            </a:endParaRPr>
          </a:p>
        </p:txBody>
      </p:sp>
      <p:sp>
        <p:nvSpPr>
          <p:cNvPr id="5" name="文本框 4"/>
          <p:cNvSpPr txBox="1"/>
          <p:nvPr>
            <p:custDataLst>
              <p:tags r:id="rId3"/>
            </p:custDataLst>
          </p:nvPr>
        </p:nvSpPr>
        <p:spPr>
          <a:xfrm>
            <a:off x="609600" y="3124200"/>
            <a:ext cx="2519045" cy="953135"/>
          </a:xfrm>
          <a:prstGeom prst="rect">
            <a:avLst/>
          </a:prstGeom>
          <a:solidFill>
            <a:srgbClr val="FFC000"/>
          </a:solidFill>
        </p:spPr>
        <p:txBody>
          <a:bodyPr wrap="square" rtlCol="0" anchor="t">
            <a:spAutoFit/>
          </a:bodyPr>
          <a:p>
            <a:pPr algn="ctr"/>
            <a:r>
              <a:rPr lang="zh-CN" altLang="en-US" sz="2800" kern="100" dirty="0">
                <a:latin typeface="Times New Roman" panose="02020603050405020304" pitchFamily="18" charset="0"/>
                <a:cs typeface="黑体" panose="02010609060101010101" charset="-122"/>
                <a:sym typeface="+mn-ea"/>
              </a:rPr>
              <a:t>海量机器通信</a:t>
            </a:r>
            <a:endParaRPr lang="zh-CN" altLang="en-US" sz="2800" kern="100" dirty="0">
              <a:latin typeface="Times New Roman" panose="02020603050405020304" pitchFamily="18" charset="0"/>
              <a:cs typeface="黑体" panose="02010609060101010101" charset="-122"/>
              <a:sym typeface="+mn-ea"/>
            </a:endParaRPr>
          </a:p>
          <a:p>
            <a:pPr algn="ctr"/>
            <a:r>
              <a:rPr lang="en-US" altLang="zh-CN" sz="2800" kern="100" dirty="0" err="1">
                <a:latin typeface="Times New Roman" panose="02020603050405020304" pitchFamily="18" charset="0"/>
                <a:cs typeface="黑体" panose="02010609060101010101" charset="-122"/>
                <a:sym typeface="+mn-ea"/>
              </a:rPr>
              <a:t>mMTC</a:t>
            </a:r>
            <a:r>
              <a:rPr lang="en-US" altLang="zh-CN" sz="2800" kern="100" dirty="0">
                <a:latin typeface="Times New Roman" panose="02020603050405020304" pitchFamily="18" charset="0"/>
                <a:cs typeface="黑体" panose="02010609060101010101" charset="-122"/>
                <a:sym typeface="+mn-ea"/>
              </a:rPr>
              <a:t> </a:t>
            </a:r>
            <a:endParaRPr lang="en-US" altLang="zh-CN" sz="2800" kern="100" dirty="0">
              <a:latin typeface="Times New Roman" panose="02020603050405020304" pitchFamily="18" charset="0"/>
              <a:cs typeface="黑体" panose="02010609060101010101" charset="-122"/>
              <a:sym typeface="+mn-ea"/>
            </a:endParaRPr>
          </a:p>
        </p:txBody>
      </p:sp>
      <p:sp>
        <p:nvSpPr>
          <p:cNvPr id="6" name="文本框 5"/>
          <p:cNvSpPr txBox="1"/>
          <p:nvPr>
            <p:custDataLst>
              <p:tags r:id="rId4"/>
            </p:custDataLst>
          </p:nvPr>
        </p:nvSpPr>
        <p:spPr>
          <a:xfrm>
            <a:off x="3430270" y="2819400"/>
            <a:ext cx="8473440" cy="1337945"/>
          </a:xfrm>
          <a:prstGeom prst="rect">
            <a:avLst/>
          </a:prstGeom>
          <a:noFill/>
        </p:spPr>
        <p:txBody>
          <a:bodyPr wrap="square">
            <a:spAutoFit/>
          </a:bodyPr>
          <a:p>
            <a:pPr marL="285750" indent="-285750">
              <a:lnSpc>
                <a:spcPct val="150000"/>
              </a:lnSpc>
              <a:buFont typeface="Arial" panose="020B0604020202020204" pitchFamily="34" charset="0"/>
              <a:buChar char="•"/>
            </a:pPr>
            <a:r>
              <a:rPr lang="en-US" altLang="zh-CN" sz="1800" kern="100" dirty="0" err="1">
                <a:solidFill>
                  <a:schemeClr val="tx1">
                    <a:lumMod val="65000"/>
                    <a:lumOff val="35000"/>
                  </a:schemeClr>
                </a:solidFill>
                <a:effectLst/>
                <a:latin typeface="微软雅黑" panose="020B0503020204020204" charset="-122"/>
                <a:ea typeface="微软雅黑" panose="020B0503020204020204" charset="-122"/>
              </a:rPr>
              <a:t>mMTC</a:t>
            </a:r>
            <a:r>
              <a:rPr lang="zh-CN" altLang="zh-CN" sz="1800" kern="100" dirty="0">
                <a:solidFill>
                  <a:schemeClr val="tx1">
                    <a:lumMod val="65000"/>
                    <a:lumOff val="35000"/>
                  </a:schemeClr>
                </a:solidFill>
                <a:effectLst/>
                <a:latin typeface="微软雅黑" panose="020B0503020204020204" charset="-122"/>
                <a:ea typeface="微软雅黑" panose="020B0503020204020204" charset="-122"/>
                <a:cs typeface="Arial" panose="020B0604020202020204" pitchFamily="34" charset="0"/>
              </a:rPr>
              <a:t>场景为</a:t>
            </a:r>
            <a:r>
              <a:rPr lang="zh-CN" altLang="zh-CN" sz="1800" kern="100" dirty="0">
                <a:solidFill>
                  <a:srgbClr val="FF0000"/>
                </a:solidFill>
                <a:effectLst/>
                <a:latin typeface="微软雅黑" panose="020B0503020204020204" charset="-122"/>
                <a:ea typeface="微软雅黑" panose="020B0503020204020204" charset="-122"/>
                <a:cs typeface="Arial" panose="020B0604020202020204" pitchFamily="34" charset="0"/>
              </a:rPr>
              <a:t>物联网</a:t>
            </a:r>
            <a:r>
              <a:rPr lang="zh-CN" altLang="zh-CN" sz="1800" kern="100" dirty="0">
                <a:solidFill>
                  <a:schemeClr val="tx1">
                    <a:lumMod val="65000"/>
                    <a:lumOff val="35000"/>
                  </a:schemeClr>
                </a:solidFill>
                <a:effectLst/>
                <a:latin typeface="微软雅黑" panose="020B0503020204020204" charset="-122"/>
                <a:ea typeface="微软雅黑" panose="020B0503020204020204" charset="-122"/>
                <a:cs typeface="Arial" panose="020B0604020202020204" pitchFamily="34" charset="0"/>
              </a:rPr>
              <a:t>而生</a:t>
            </a:r>
            <a:r>
              <a:rPr lang="zh-CN" altLang="en-US" sz="1800" kern="100" dirty="0">
                <a:solidFill>
                  <a:schemeClr val="tx1">
                    <a:lumMod val="65000"/>
                    <a:lumOff val="35000"/>
                  </a:schemeClr>
                </a:solidFill>
                <a:effectLst/>
                <a:latin typeface="微软雅黑" panose="020B0503020204020204" charset="-122"/>
                <a:ea typeface="微软雅黑" panose="020B0503020204020204" charset="-122"/>
                <a:cs typeface="Arial" panose="020B0604020202020204" pitchFamily="34" charset="0"/>
              </a:rPr>
              <a:t>。</a:t>
            </a:r>
            <a:r>
              <a:rPr lang="zh-CN" altLang="zh-CN" sz="1800" kern="100" dirty="0">
                <a:solidFill>
                  <a:schemeClr val="tx1">
                    <a:lumMod val="65000"/>
                    <a:lumOff val="35000"/>
                  </a:schemeClr>
                </a:solidFill>
                <a:effectLst/>
                <a:latin typeface="微软雅黑" panose="020B0503020204020204" charset="-122"/>
                <a:ea typeface="微软雅黑" panose="020B0503020204020204" charset="-122"/>
                <a:cs typeface="Arial" panose="020B0604020202020204" pitchFamily="34" charset="0"/>
              </a:rPr>
              <a:t>设备连接密度相比</a:t>
            </a:r>
            <a:r>
              <a:rPr lang="en-US" altLang="zh-CN" sz="1800" kern="100" dirty="0">
                <a:solidFill>
                  <a:schemeClr val="tx1">
                    <a:lumMod val="65000"/>
                    <a:lumOff val="35000"/>
                  </a:schemeClr>
                </a:solidFill>
                <a:effectLst/>
                <a:latin typeface="微软雅黑" panose="020B0503020204020204" charset="-122"/>
                <a:ea typeface="微软雅黑" panose="020B0503020204020204" charset="-122"/>
              </a:rPr>
              <a:t>4G</a:t>
            </a:r>
            <a:r>
              <a:rPr lang="zh-CN" altLang="zh-CN" sz="1800" kern="100" dirty="0">
                <a:solidFill>
                  <a:schemeClr val="tx1">
                    <a:lumMod val="65000"/>
                    <a:lumOff val="35000"/>
                  </a:schemeClr>
                </a:solidFill>
                <a:effectLst/>
                <a:latin typeface="微软雅黑" panose="020B0503020204020204" charset="-122"/>
                <a:ea typeface="微软雅黑" panose="020B0503020204020204" charset="-122"/>
                <a:cs typeface="Arial" panose="020B0604020202020204" pitchFamily="34" charset="0"/>
              </a:rPr>
              <a:t>提升</a:t>
            </a:r>
            <a:r>
              <a:rPr lang="en-US" altLang="zh-CN" sz="1800" kern="100" dirty="0">
                <a:solidFill>
                  <a:schemeClr val="tx1">
                    <a:lumMod val="65000"/>
                    <a:lumOff val="35000"/>
                  </a:schemeClr>
                </a:solidFill>
                <a:effectLst/>
                <a:latin typeface="微软雅黑" panose="020B0503020204020204" charset="-122"/>
                <a:ea typeface="微软雅黑" panose="020B0503020204020204" charset="-122"/>
              </a:rPr>
              <a:t>10-100</a:t>
            </a:r>
            <a:r>
              <a:rPr lang="zh-CN" altLang="zh-CN" sz="1800" kern="100" dirty="0">
                <a:solidFill>
                  <a:schemeClr val="tx1">
                    <a:lumMod val="65000"/>
                    <a:lumOff val="35000"/>
                  </a:schemeClr>
                </a:solidFill>
                <a:effectLst/>
                <a:latin typeface="微软雅黑" panose="020B0503020204020204" charset="-122"/>
                <a:ea typeface="微软雅黑" panose="020B0503020204020204" charset="-122"/>
                <a:cs typeface="Arial" panose="020B0604020202020204" pitchFamily="34" charset="0"/>
              </a:rPr>
              <a:t>倍，支持每平方公里</a:t>
            </a:r>
            <a:r>
              <a:rPr lang="en-US" altLang="zh-CN" sz="1800" kern="100" dirty="0">
                <a:solidFill>
                  <a:schemeClr val="tx1">
                    <a:lumMod val="65000"/>
                    <a:lumOff val="35000"/>
                  </a:schemeClr>
                </a:solidFill>
                <a:effectLst/>
                <a:latin typeface="微软雅黑" panose="020B0503020204020204" charset="-122"/>
                <a:ea typeface="微软雅黑" panose="020B0503020204020204" charset="-122"/>
              </a:rPr>
              <a:t>100</a:t>
            </a:r>
            <a:r>
              <a:rPr lang="zh-CN" altLang="zh-CN" sz="1800" kern="100" dirty="0">
                <a:solidFill>
                  <a:schemeClr val="tx1">
                    <a:lumMod val="65000"/>
                    <a:lumOff val="35000"/>
                  </a:schemeClr>
                </a:solidFill>
                <a:effectLst/>
                <a:latin typeface="微软雅黑" panose="020B0503020204020204" charset="-122"/>
                <a:ea typeface="微软雅黑" panose="020B0503020204020204" charset="-122"/>
                <a:cs typeface="Arial" panose="020B0604020202020204" pitchFamily="34" charset="0"/>
              </a:rPr>
              <a:t>万台设备的连接，</a:t>
            </a:r>
            <a:endParaRPr lang="zh-CN" altLang="zh-CN" sz="1800" kern="100" dirty="0">
              <a:solidFill>
                <a:schemeClr val="tx1">
                  <a:lumMod val="65000"/>
                  <a:lumOff val="35000"/>
                </a:schemeClr>
              </a:solidFill>
              <a:effectLst/>
              <a:latin typeface="微软雅黑" panose="020B0503020204020204" charset="-122"/>
              <a:ea typeface="微软雅黑" panose="020B0503020204020204" charset="-122"/>
              <a:cs typeface="Arial" panose="020B0604020202020204" pitchFamily="34" charset="0"/>
            </a:endParaRPr>
          </a:p>
          <a:p>
            <a:pPr marL="285750" indent="-285750">
              <a:lnSpc>
                <a:spcPct val="150000"/>
              </a:lnSpc>
              <a:buFont typeface="Arial" panose="020B0604020202020204" pitchFamily="34" charset="0"/>
              <a:buChar char="•"/>
            </a:pPr>
            <a:r>
              <a:rPr lang="en-US" altLang="zh-CN" sz="1800" dirty="0" err="1">
                <a:solidFill>
                  <a:schemeClr val="tx1">
                    <a:lumMod val="65000"/>
                    <a:lumOff val="35000"/>
                  </a:schemeClr>
                </a:solidFill>
                <a:effectLst/>
                <a:latin typeface="微软雅黑" panose="020B0503020204020204" charset="-122"/>
                <a:ea typeface="微软雅黑" panose="020B0503020204020204" charset="-122"/>
              </a:rPr>
              <a:t>m</a:t>
            </a:r>
            <a:r>
              <a:rPr lang="en-US" altLang="zh-CN" sz="1800" kern="100" dirty="0" err="1">
                <a:solidFill>
                  <a:schemeClr val="tx1">
                    <a:lumMod val="65000"/>
                    <a:lumOff val="35000"/>
                  </a:schemeClr>
                </a:solidFill>
                <a:effectLst/>
                <a:latin typeface="微软雅黑" panose="020B0503020204020204" charset="-122"/>
                <a:ea typeface="微软雅黑" panose="020B0503020204020204" charset="-122"/>
              </a:rPr>
              <a:t>MTC</a:t>
            </a:r>
            <a:r>
              <a:rPr lang="zh-CN" altLang="zh-CN" sz="1800" kern="100" dirty="0">
                <a:solidFill>
                  <a:schemeClr val="tx1">
                    <a:lumMod val="65000"/>
                    <a:lumOff val="35000"/>
                  </a:schemeClr>
                </a:solidFill>
                <a:effectLst/>
                <a:latin typeface="微软雅黑" panose="020B0503020204020204" charset="-122"/>
                <a:ea typeface="微软雅黑" panose="020B0503020204020204" charset="-122"/>
                <a:cs typeface="Arial" panose="020B0604020202020204" pitchFamily="34" charset="0"/>
              </a:rPr>
              <a:t>应用于海量</a:t>
            </a:r>
            <a:r>
              <a:rPr lang="zh-CN" altLang="zh-CN" sz="1800" kern="100" dirty="0">
                <a:solidFill>
                  <a:srgbClr val="FF0000"/>
                </a:solidFill>
                <a:effectLst/>
                <a:latin typeface="微软雅黑" panose="020B0503020204020204" charset="-122"/>
                <a:ea typeface="微软雅黑" panose="020B0503020204020204" charset="-122"/>
                <a:cs typeface="Arial" panose="020B0604020202020204" pitchFamily="34" charset="0"/>
              </a:rPr>
              <a:t>低功耗、低带宽、低成本和时延要求不高</a:t>
            </a:r>
            <a:r>
              <a:rPr lang="zh-CN" altLang="zh-CN" sz="1800" kern="100" dirty="0">
                <a:solidFill>
                  <a:schemeClr val="tx1">
                    <a:lumMod val="65000"/>
                    <a:lumOff val="35000"/>
                  </a:schemeClr>
                </a:solidFill>
                <a:effectLst/>
                <a:latin typeface="微软雅黑" panose="020B0503020204020204" charset="-122"/>
                <a:ea typeface="微软雅黑" panose="020B0503020204020204" charset="-122"/>
                <a:cs typeface="Arial" panose="020B0604020202020204" pitchFamily="34" charset="0"/>
              </a:rPr>
              <a:t>的场景。</a:t>
            </a:r>
            <a:endParaRPr lang="zh-CN" altLang="zh-CN" sz="1800" kern="100" dirty="0">
              <a:solidFill>
                <a:schemeClr val="tx1">
                  <a:lumMod val="65000"/>
                  <a:lumOff val="35000"/>
                </a:schemeClr>
              </a:solidFill>
              <a:effectLst/>
              <a:latin typeface="微软雅黑" panose="020B0503020204020204" charset="-122"/>
              <a:ea typeface="微软雅黑" panose="020B0503020204020204" charset="-122"/>
              <a:cs typeface="Arial" panose="020B0604020202020204" pitchFamily="34" charset="0"/>
            </a:endParaRPr>
          </a:p>
        </p:txBody>
      </p:sp>
      <p:sp>
        <p:nvSpPr>
          <p:cNvPr id="8193" name="标题 1"/>
          <p:cNvSpPr>
            <a:spLocks noGrp="1"/>
          </p:cNvSpPr>
          <p:nvPr>
            <p:ph type="title"/>
            <p:custDataLst>
              <p:tags r:id="rId5"/>
            </p:custDataLst>
          </p:nvPr>
        </p:nvSpPr>
        <p:spPr>
          <a:xfrm>
            <a:off x="3581400" y="457200"/>
            <a:ext cx="3787140" cy="808355"/>
          </a:xfrm>
        </p:spPr>
        <p:txBody>
          <a:bodyPr vert="horz" wrap="square" lIns="91440" tIns="45720" rIns="91440" bIns="45720" anchor="t" anchorCtr="0"/>
          <a:p>
            <a:pPr eaLnBrk="1" hangingPunct="1"/>
            <a:r>
              <a:rPr lang="en-US" altLang="zh-CN" dirty="0"/>
              <a:t>5G</a:t>
            </a:r>
            <a:r>
              <a:rPr lang="zh-CN" altLang="zh-CN" dirty="0"/>
              <a:t>的应用场景</a:t>
            </a:r>
            <a:endParaRPr lang="zh-CN" altLang="en-US" dirty="0"/>
          </a:p>
        </p:txBody>
      </p:sp>
      <p:sp>
        <p:nvSpPr>
          <p:cNvPr id="7" name="文本框 6"/>
          <p:cNvSpPr txBox="1"/>
          <p:nvPr>
            <p:custDataLst>
              <p:tags r:id="rId6"/>
            </p:custDataLst>
          </p:nvPr>
        </p:nvSpPr>
        <p:spPr>
          <a:xfrm>
            <a:off x="609600" y="4648200"/>
            <a:ext cx="2572385" cy="1383665"/>
          </a:xfrm>
          <a:prstGeom prst="rect">
            <a:avLst/>
          </a:prstGeom>
          <a:solidFill>
            <a:srgbClr val="FFFF00"/>
          </a:solidFill>
        </p:spPr>
        <p:txBody>
          <a:bodyPr wrap="square" rtlCol="0" anchor="t">
            <a:spAutoFit/>
          </a:bodyPr>
          <a:p>
            <a:pPr algn="ctr"/>
            <a:r>
              <a:rPr lang="zh-CN" altLang="en-US" sz="2800" kern="100" dirty="0">
                <a:latin typeface="Times New Roman" panose="02020603050405020304" pitchFamily="18" charset="0"/>
                <a:cs typeface="黑体" panose="02010609060101010101" charset="-122"/>
                <a:sym typeface="+mn-ea"/>
              </a:rPr>
              <a:t>超高可靠</a:t>
            </a:r>
            <a:endParaRPr lang="zh-CN" altLang="en-US" sz="2800" kern="100" dirty="0">
              <a:latin typeface="Times New Roman" panose="02020603050405020304" pitchFamily="18" charset="0"/>
              <a:cs typeface="黑体" panose="02010609060101010101" charset="-122"/>
              <a:sym typeface="+mn-ea"/>
            </a:endParaRPr>
          </a:p>
          <a:p>
            <a:pPr algn="ctr"/>
            <a:r>
              <a:rPr lang="zh-CN" altLang="en-US" sz="2800" kern="100" dirty="0">
                <a:latin typeface="Times New Roman" panose="02020603050405020304" pitchFamily="18" charset="0"/>
                <a:cs typeface="黑体" panose="02010609060101010101" charset="-122"/>
                <a:sym typeface="+mn-ea"/>
              </a:rPr>
              <a:t>低时延通信</a:t>
            </a:r>
            <a:endParaRPr lang="zh-CN" altLang="en-US" sz="2800" kern="100" dirty="0">
              <a:latin typeface="Times New Roman" panose="02020603050405020304" pitchFamily="18" charset="0"/>
              <a:cs typeface="黑体" panose="02010609060101010101" charset="-122"/>
              <a:sym typeface="+mn-ea"/>
            </a:endParaRPr>
          </a:p>
          <a:p>
            <a:pPr algn="ctr"/>
            <a:r>
              <a:rPr lang="en-US" altLang="zh-CN" sz="2800" kern="100" dirty="0">
                <a:latin typeface="Times New Roman" panose="02020603050405020304" pitchFamily="18" charset="0"/>
                <a:cs typeface="黑体" panose="02010609060101010101" charset="-122"/>
                <a:sym typeface="+mn-ea"/>
              </a:rPr>
              <a:t>u</a:t>
            </a:r>
            <a:r>
              <a:rPr lang="en-US" altLang="zh-CN" sz="2800" kern="100" dirty="0">
                <a:latin typeface="Times New Roman" panose="02020603050405020304" pitchFamily="18" charset="0"/>
                <a:cs typeface="黑体" panose="02010609060101010101" charset="-122"/>
                <a:sym typeface="+mn-ea"/>
              </a:rPr>
              <a:t>RLLC</a:t>
            </a:r>
            <a:endParaRPr lang="en-US" altLang="zh-CN" sz="2800" kern="100" dirty="0">
              <a:latin typeface="Times New Roman" panose="02020603050405020304" pitchFamily="18" charset="0"/>
              <a:cs typeface="黑体" panose="02010609060101010101" charset="-122"/>
              <a:sym typeface="+mn-ea"/>
            </a:endParaRPr>
          </a:p>
        </p:txBody>
      </p:sp>
      <p:sp>
        <p:nvSpPr>
          <p:cNvPr id="8" name="文本框 7"/>
          <p:cNvSpPr txBox="1"/>
          <p:nvPr>
            <p:custDataLst>
              <p:tags r:id="rId7"/>
            </p:custDataLst>
          </p:nvPr>
        </p:nvSpPr>
        <p:spPr>
          <a:xfrm>
            <a:off x="3505200" y="4800600"/>
            <a:ext cx="7586345" cy="922020"/>
          </a:xfrm>
          <a:prstGeom prst="rect">
            <a:avLst/>
          </a:prstGeom>
          <a:noFill/>
        </p:spPr>
        <p:txBody>
          <a:bodyPr wrap="square">
            <a:spAutoFit/>
          </a:bodyPr>
          <a:p>
            <a:pPr marL="285750" indent="-285750">
              <a:lnSpc>
                <a:spcPct val="150000"/>
              </a:lnSpc>
              <a:buFont typeface="Arial" panose="020B0604020202020204" pitchFamily="34" charset="0"/>
              <a:buChar char="•"/>
            </a:pPr>
            <a:r>
              <a:rPr lang="zh-CN" altLang="zh-CN" sz="1800" kern="100" dirty="0">
                <a:solidFill>
                  <a:schemeClr val="tx1">
                    <a:lumMod val="65000"/>
                    <a:lumOff val="35000"/>
                  </a:schemeClr>
                </a:solidFill>
                <a:effectLst/>
                <a:latin typeface="微软雅黑" panose="020B0503020204020204" charset="-122"/>
                <a:ea typeface="微软雅黑" panose="020B0503020204020204" charset="-122"/>
                <a:cs typeface="Arial" panose="020B0604020202020204" pitchFamily="34" charset="0"/>
              </a:rPr>
              <a:t>连接时延要达到</a:t>
            </a:r>
            <a:r>
              <a:rPr lang="en-US" altLang="zh-CN" sz="1800" kern="100" dirty="0">
                <a:solidFill>
                  <a:schemeClr val="tx1">
                    <a:lumMod val="65000"/>
                    <a:lumOff val="35000"/>
                  </a:schemeClr>
                </a:solidFill>
                <a:effectLst/>
                <a:latin typeface="微软雅黑" panose="020B0503020204020204" charset="-122"/>
                <a:ea typeface="微软雅黑" panose="020B0503020204020204" charset="-122"/>
              </a:rPr>
              <a:t>1ms</a:t>
            </a:r>
            <a:r>
              <a:rPr lang="zh-CN" altLang="zh-CN" sz="1800" kern="100" dirty="0">
                <a:solidFill>
                  <a:schemeClr val="tx1">
                    <a:lumMod val="65000"/>
                    <a:lumOff val="35000"/>
                  </a:schemeClr>
                </a:solidFill>
                <a:effectLst/>
                <a:latin typeface="微软雅黑" panose="020B0503020204020204" charset="-122"/>
                <a:ea typeface="微软雅黑" panose="020B0503020204020204" charset="-122"/>
                <a:cs typeface="Arial" panose="020B0604020202020204" pitchFamily="34" charset="0"/>
              </a:rPr>
              <a:t>级别，而且要支持高速移动（</a:t>
            </a:r>
            <a:r>
              <a:rPr lang="en-US" altLang="zh-CN" sz="1800" kern="100" dirty="0">
                <a:solidFill>
                  <a:schemeClr val="tx1">
                    <a:lumMod val="65000"/>
                    <a:lumOff val="35000"/>
                  </a:schemeClr>
                </a:solidFill>
                <a:effectLst/>
                <a:latin typeface="微软雅黑" panose="020B0503020204020204" charset="-122"/>
                <a:ea typeface="微软雅黑" panose="020B0503020204020204" charset="-122"/>
              </a:rPr>
              <a:t>500KM/H</a:t>
            </a:r>
            <a:r>
              <a:rPr lang="zh-CN" altLang="zh-CN" sz="1800" kern="100" dirty="0">
                <a:solidFill>
                  <a:schemeClr val="tx1">
                    <a:lumMod val="65000"/>
                    <a:lumOff val="35000"/>
                  </a:schemeClr>
                </a:solidFill>
                <a:effectLst/>
                <a:latin typeface="微软雅黑" panose="020B0503020204020204" charset="-122"/>
                <a:ea typeface="微软雅黑" panose="020B0503020204020204" charset="-122"/>
                <a:cs typeface="Arial" panose="020B0604020202020204" pitchFamily="34" charset="0"/>
              </a:rPr>
              <a:t>）情况下的高可靠性（</a:t>
            </a:r>
            <a:r>
              <a:rPr lang="en-US" altLang="zh-CN" sz="1800" kern="100" dirty="0">
                <a:solidFill>
                  <a:schemeClr val="tx1">
                    <a:lumMod val="65000"/>
                    <a:lumOff val="35000"/>
                  </a:schemeClr>
                </a:solidFill>
                <a:effectLst/>
                <a:latin typeface="微软雅黑" panose="020B0503020204020204" charset="-122"/>
                <a:ea typeface="微软雅黑" panose="020B0503020204020204" charset="-122"/>
              </a:rPr>
              <a:t>99.999%</a:t>
            </a:r>
            <a:r>
              <a:rPr lang="zh-CN" altLang="zh-CN" sz="1800" kern="100" dirty="0">
                <a:solidFill>
                  <a:schemeClr val="tx1">
                    <a:lumMod val="65000"/>
                    <a:lumOff val="35000"/>
                  </a:schemeClr>
                </a:solidFill>
                <a:effectLst/>
                <a:latin typeface="微软雅黑" panose="020B0503020204020204" charset="-122"/>
                <a:ea typeface="微软雅黑" panose="020B0503020204020204" charset="-122"/>
                <a:cs typeface="Arial" panose="020B0604020202020204" pitchFamily="34" charset="0"/>
              </a:rPr>
              <a:t>）连接。</a:t>
            </a:r>
            <a:endParaRPr lang="zh-CN" altLang="zh-CN" sz="1800" kern="100" dirty="0">
              <a:solidFill>
                <a:schemeClr val="tx1">
                  <a:lumMod val="65000"/>
                  <a:lumOff val="35000"/>
                </a:schemeClr>
              </a:solidFill>
              <a:effectLst/>
              <a:latin typeface="微软雅黑" panose="020B0503020204020204" charset="-122"/>
              <a:ea typeface="微软雅黑" panose="020B0503020204020204" charset="-122"/>
              <a:cs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304800" y="0"/>
            <a:ext cx="2407920" cy="280797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2590800" y="152400"/>
            <a:ext cx="1393825" cy="2228850"/>
          </a:xfrm>
          <a:prstGeom prst="rect">
            <a:avLst/>
          </a:prstGeom>
        </p:spPr>
      </p:pic>
      <p:sp>
        <p:nvSpPr>
          <p:cNvPr id="4" name="文本框 3"/>
          <p:cNvSpPr txBox="1"/>
          <p:nvPr/>
        </p:nvSpPr>
        <p:spPr>
          <a:xfrm>
            <a:off x="4800600" y="609600"/>
            <a:ext cx="7059295" cy="5631180"/>
          </a:xfrm>
          <a:prstGeom prst="rect">
            <a:avLst/>
          </a:prstGeom>
          <a:noFill/>
        </p:spPr>
        <p:txBody>
          <a:bodyPr wrap="square" rtlCol="0" anchor="t">
            <a:spAutoFit/>
          </a:bodyPr>
          <a:p>
            <a:pPr marL="285750" indent="-285750">
              <a:buFont typeface="Arial" panose="020B0604020202020204" pitchFamily="34" charset="0"/>
              <a:buChar char="•"/>
            </a:pPr>
            <a:r>
              <a:rPr lang="zh-CN" altLang="en-US" sz="2400"/>
              <a:t>天线往外发射电磁波是通过内部的</a:t>
            </a:r>
            <a:r>
              <a:rPr lang="zh-CN" altLang="en-US" sz="2400">
                <a:solidFill>
                  <a:srgbClr val="0000FF"/>
                </a:solidFill>
              </a:rPr>
              <a:t>振子</a:t>
            </a:r>
            <a:r>
              <a:rPr lang="zh-CN" altLang="en-US" sz="2400"/>
              <a:t>来完成的。</a:t>
            </a:r>
            <a:endParaRPr lang="zh-CN" altLang="en-US" sz="2400"/>
          </a:p>
          <a:p>
            <a:pPr marL="285750" indent="-285750">
              <a:buFont typeface="Arial" panose="020B0604020202020204" pitchFamily="34" charset="0"/>
              <a:buChar char="•"/>
            </a:pPr>
            <a:r>
              <a:rPr lang="zh-CN" altLang="en-US" sz="2400"/>
              <a:t>业界一般</a:t>
            </a:r>
            <a:r>
              <a:rPr lang="zh-CN" altLang="en-US" sz="2400">
                <a:solidFill>
                  <a:srgbClr val="0000FF"/>
                </a:solidFill>
              </a:rPr>
              <a:t>3个振子或者6个振子划为一组</a:t>
            </a:r>
            <a:r>
              <a:rPr lang="zh-CN" altLang="en-US" sz="2400"/>
              <a:t>，成为逻辑上的</a:t>
            </a:r>
            <a:r>
              <a:rPr lang="zh-CN" altLang="en-US" sz="2400">
                <a:solidFill>
                  <a:srgbClr val="0000FF"/>
                </a:solidFill>
              </a:rPr>
              <a:t>单个天线</a:t>
            </a:r>
            <a:r>
              <a:rPr lang="zh-CN" altLang="en-US" sz="2400"/>
              <a:t>。</a:t>
            </a:r>
            <a:endParaRPr lang="zh-CN" altLang="en-US" sz="2400"/>
          </a:p>
          <a:p>
            <a:pPr marL="285750" indent="-285750">
              <a:buFont typeface="Arial" panose="020B0604020202020204" pitchFamily="34" charset="0"/>
              <a:buChar char="•"/>
            </a:pPr>
            <a:endParaRPr lang="zh-CN" altLang="en-US" sz="2400"/>
          </a:p>
          <a:p>
            <a:pPr marL="285750" indent="-285750">
              <a:buFont typeface="Arial" panose="020B0604020202020204" pitchFamily="34" charset="0"/>
              <a:buChar char="•"/>
            </a:pPr>
            <a:r>
              <a:rPr lang="en-US" altLang="zh-CN" sz="2400">
                <a:sym typeface="+mn-ea"/>
              </a:rPr>
              <a:t> </a:t>
            </a:r>
            <a:r>
              <a:rPr lang="zh-CN" altLang="en-US" sz="2400">
                <a:sym typeface="+mn-ea"/>
              </a:rPr>
              <a:t>对于Sub6G频段的AAU来说，业界一般采用</a:t>
            </a:r>
            <a:r>
              <a:rPr lang="zh-CN" altLang="en-US" sz="2400">
                <a:solidFill>
                  <a:srgbClr val="0000FF"/>
                </a:solidFill>
                <a:sym typeface="+mn-ea"/>
              </a:rPr>
              <a:t>192</a:t>
            </a:r>
            <a:r>
              <a:rPr lang="zh-CN" altLang="en-US" sz="2400">
                <a:sym typeface="+mn-ea"/>
              </a:rPr>
              <a:t>个振子。</a:t>
            </a:r>
            <a:endParaRPr lang="zh-CN" altLang="en-US" sz="2400"/>
          </a:p>
          <a:p>
            <a:pPr marL="285750" indent="-285750">
              <a:buFont typeface="Arial" panose="020B0604020202020204" pitchFamily="34" charset="0"/>
              <a:buChar char="•"/>
            </a:pPr>
            <a:r>
              <a:rPr lang="zh-CN" altLang="en-US" sz="2400"/>
              <a:t>水平方向共12行，垂直方向有8列振子，再加上±45°双极化，一共就有12x8x2=192个振子。</a:t>
            </a:r>
            <a:endParaRPr lang="zh-CN" altLang="en-US" sz="2400"/>
          </a:p>
          <a:p>
            <a:pPr marL="285750" indent="-285750">
              <a:buFont typeface="Arial" panose="020B0604020202020204" pitchFamily="34" charset="0"/>
              <a:buChar char="•"/>
            </a:pPr>
            <a:r>
              <a:rPr lang="zh-CN" altLang="en-US" sz="2400"/>
              <a:t>每三个振子为一组，称为一副天线。因此，该M-MIMO AAU共有192/3=64个天线。</a:t>
            </a:r>
            <a:endParaRPr lang="zh-CN" altLang="en-US" sz="2400"/>
          </a:p>
          <a:p>
            <a:pPr marL="285750" indent="-285750">
              <a:buFont typeface="Arial" panose="020B0604020202020204" pitchFamily="34" charset="0"/>
              <a:buChar char="•"/>
            </a:pPr>
            <a:r>
              <a:rPr lang="zh-CN" altLang="en-US" sz="2400"/>
              <a:t>如果每6个振子组成一个天线的话，该AAU就有192/6=32个天线。</a:t>
            </a:r>
            <a:endParaRPr lang="zh-CN" altLang="en-US" sz="2400"/>
          </a:p>
          <a:p>
            <a:pPr marL="285750" indent="-285750">
              <a:buFont typeface="Arial" panose="020B0604020202020204" pitchFamily="34" charset="0"/>
              <a:buChar char="•"/>
            </a:pPr>
            <a:endParaRPr lang="zh-CN" altLang="en-US" sz="2400"/>
          </a:p>
          <a:p>
            <a:pPr marL="285750" indent="-285750">
              <a:buFont typeface="Arial" panose="020B0604020202020204" pitchFamily="34" charset="0"/>
              <a:buChar char="•"/>
            </a:pPr>
            <a:r>
              <a:rPr lang="zh-CN" altLang="en-US" sz="2400"/>
              <a:t>AAU需要将这些天线跟其内部的射频链路相连，最终就形成了64或者32个可发射信号的通道</a:t>
            </a:r>
            <a:endParaRPr lang="zh-CN" altLang="en-US" sz="2400"/>
          </a:p>
        </p:txBody>
      </p:sp>
      <p:pic>
        <p:nvPicPr>
          <p:cNvPr id="5" name="图片 4"/>
          <p:cNvPicPr>
            <a:picLocks noChangeAspect="1"/>
          </p:cNvPicPr>
          <p:nvPr>
            <p:custDataLst>
              <p:tags r:id="rId5"/>
            </p:custDataLst>
          </p:nvPr>
        </p:nvPicPr>
        <p:blipFill>
          <a:blip r:embed="rId6"/>
          <a:stretch>
            <a:fillRect/>
          </a:stretch>
        </p:blipFill>
        <p:spPr>
          <a:xfrm>
            <a:off x="228600" y="2819400"/>
            <a:ext cx="4109720" cy="3964940"/>
          </a:xfrm>
          <a:prstGeom prst="rect">
            <a:avLst/>
          </a:prstGeom>
        </p:spPr>
      </p:pic>
      <p:sp>
        <p:nvSpPr>
          <p:cNvPr id="6" name="文本框 5"/>
          <p:cNvSpPr txBox="1"/>
          <p:nvPr/>
        </p:nvSpPr>
        <p:spPr>
          <a:xfrm>
            <a:off x="5334000" y="0"/>
            <a:ext cx="4064000" cy="521970"/>
          </a:xfrm>
          <a:prstGeom prst="rect">
            <a:avLst/>
          </a:prstGeom>
          <a:noFill/>
        </p:spPr>
        <p:txBody>
          <a:bodyPr wrap="square" rtlCol="0">
            <a:spAutoFit/>
          </a:bodyPr>
          <a:p>
            <a:r>
              <a:rPr lang="zh-CN" altLang="en-US" sz="2800">
                <a:solidFill>
                  <a:srgbClr val="0000FF"/>
                </a:solidFill>
              </a:rPr>
              <a:t>天线阵子</a:t>
            </a:r>
            <a:endParaRPr lang="zh-CN" altLang="en-US" sz="280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4294967295"/>
          </p:nvPr>
        </p:nvSpPr>
        <p:spPr>
          <a:xfrm>
            <a:off x="533083" y="533400"/>
            <a:ext cx="10572751" cy="643305"/>
          </a:xfrm>
        </p:spPr>
        <p:txBody>
          <a:bodyPr/>
          <a:lstStyle/>
          <a:p>
            <a:r>
              <a:rPr lang="en-US" altLang="zh-CN" sz="2665" dirty="0" smtClean="0">
                <a:latin typeface="微软雅黑" panose="020B0503020204020204" charset="-122"/>
                <a:ea typeface="微软雅黑" panose="020B0503020204020204" charset="-122"/>
                <a:cs typeface="微软雅黑" panose="020B0503020204020204" charset="-122"/>
                <a:sym typeface="+mn-ea"/>
              </a:rPr>
              <a:t> Massive </a:t>
            </a:r>
            <a:r>
              <a:rPr lang="en-US" altLang="zh-CN" sz="2665" dirty="0">
                <a:latin typeface="微软雅黑" panose="020B0503020204020204" charset="-122"/>
                <a:ea typeface="微软雅黑" panose="020B0503020204020204" charset="-122"/>
                <a:cs typeface="微软雅黑" panose="020B0503020204020204" charset="-122"/>
                <a:sym typeface="+mn-ea"/>
              </a:rPr>
              <a:t>MIMO</a:t>
            </a:r>
            <a:r>
              <a:rPr lang="zh-CN" altLang="en-US" sz="2665" dirty="0" smtClean="0">
                <a:ea typeface="方正兰亭黑简体"/>
              </a:rPr>
              <a:t>工作原理</a:t>
            </a:r>
            <a:endParaRPr lang="zh-CN" altLang="en-US" sz="2665" dirty="0" smtClean="0">
              <a:ea typeface="方正兰亭黑简体"/>
            </a:endParaRPr>
          </a:p>
        </p:txBody>
      </p:sp>
      <p:pic>
        <p:nvPicPr>
          <p:cNvPr id="6" name="Picture 6" descr="http://localhost:7890/pages/GEH04138/Draft%20B/GEH04138/Draft%20B/resources/ManulImages_en-us_bookmap_0086180903/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835" y="1066800"/>
            <a:ext cx="12106275" cy="501269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9753600" y="1143000"/>
            <a:ext cx="556260" cy="306705"/>
          </a:xfrm>
          <a:prstGeom prst="rect">
            <a:avLst/>
          </a:prstGeom>
          <a:noFill/>
        </p:spPr>
        <p:txBody>
          <a:bodyPr wrap="square" rtlCol="0">
            <a:spAutoFit/>
          </a:bodyPr>
          <a:p>
            <a:r>
              <a:rPr lang="zh-CN" altLang="en-US" sz="1400"/>
              <a:t>波峰</a:t>
            </a:r>
            <a:endParaRPr lang="zh-CN" altLang="en-US" sz="140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23520" y="152400"/>
            <a:ext cx="7893050" cy="3011805"/>
          </a:xfrm>
          <a:prstGeom prst="rect">
            <a:avLst/>
          </a:prstGeom>
          <a:ln w="38100">
            <a:solidFill>
              <a:schemeClr val="accent1"/>
            </a:solidFill>
          </a:ln>
        </p:spPr>
      </p:pic>
      <p:grpSp>
        <p:nvGrpSpPr>
          <p:cNvPr id="9" name="组合 8"/>
          <p:cNvGrpSpPr/>
          <p:nvPr/>
        </p:nvGrpSpPr>
        <p:grpSpPr>
          <a:xfrm>
            <a:off x="8382000" y="3505200"/>
            <a:ext cx="3910330" cy="3252470"/>
            <a:chOff x="13200" y="5520"/>
            <a:chExt cx="6158" cy="5122"/>
          </a:xfrm>
        </p:grpSpPr>
        <p:pic>
          <p:nvPicPr>
            <p:cNvPr id="4" name="图片 3"/>
            <p:cNvPicPr>
              <a:picLocks noChangeAspect="1"/>
            </p:cNvPicPr>
            <p:nvPr>
              <p:custDataLst>
                <p:tags r:id="rId3"/>
              </p:custDataLst>
            </p:nvPr>
          </p:nvPicPr>
          <p:blipFill>
            <a:blip r:embed="rId4"/>
            <a:srcRect l="33097" t="11093"/>
            <a:stretch>
              <a:fillRect/>
            </a:stretch>
          </p:blipFill>
          <p:spPr>
            <a:xfrm>
              <a:off x="13200" y="6000"/>
              <a:ext cx="5118" cy="4642"/>
            </a:xfrm>
            <a:prstGeom prst="rect">
              <a:avLst/>
            </a:prstGeom>
            <a:ln w="28575">
              <a:solidFill>
                <a:schemeClr val="accent1"/>
              </a:solidFill>
            </a:ln>
          </p:spPr>
        </p:pic>
        <p:pic>
          <p:nvPicPr>
            <p:cNvPr id="5" name="图片 4"/>
            <p:cNvPicPr>
              <a:picLocks noChangeAspect="1"/>
            </p:cNvPicPr>
            <p:nvPr>
              <p:custDataLst>
                <p:tags r:id="rId5"/>
              </p:custDataLst>
            </p:nvPr>
          </p:nvPicPr>
          <p:blipFill>
            <a:blip r:embed="rId6"/>
            <a:srcRect r="5363"/>
            <a:stretch>
              <a:fillRect/>
            </a:stretch>
          </p:blipFill>
          <p:spPr>
            <a:xfrm>
              <a:off x="13200" y="5520"/>
              <a:ext cx="6158" cy="626"/>
            </a:xfrm>
            <a:prstGeom prst="rect">
              <a:avLst/>
            </a:prstGeom>
            <a:ln w="28575">
              <a:solidFill>
                <a:schemeClr val="accent1"/>
              </a:solidFill>
            </a:ln>
          </p:spPr>
        </p:pic>
      </p:grpSp>
      <p:sp>
        <p:nvSpPr>
          <p:cNvPr id="6" name="文本框 5"/>
          <p:cNvSpPr txBox="1"/>
          <p:nvPr/>
        </p:nvSpPr>
        <p:spPr>
          <a:xfrm>
            <a:off x="118110" y="3204845"/>
            <a:ext cx="11784965" cy="368300"/>
          </a:xfrm>
          <a:prstGeom prst="rect">
            <a:avLst/>
          </a:prstGeom>
          <a:noFill/>
        </p:spPr>
        <p:txBody>
          <a:bodyPr wrap="square" rtlCol="0" anchor="t">
            <a:spAutoFit/>
          </a:bodyPr>
          <a:p>
            <a:r>
              <a:rPr lang="zh-CN" altLang="en-US">
                <a:sym typeface="+mn-ea"/>
              </a:rPr>
              <a:t>假设基站天线高度为30m,距离楼宇为100m,用普通天线只能覆盖9层楼,而用3DMIMO天线可覆盖25层楼</a:t>
            </a:r>
            <a:endParaRPr lang="zh-CN" altLang="en-US">
              <a:sym typeface="+mn-ea"/>
            </a:endParaRPr>
          </a:p>
        </p:txBody>
      </p:sp>
      <p:grpSp>
        <p:nvGrpSpPr>
          <p:cNvPr id="10" name="组合 9"/>
          <p:cNvGrpSpPr/>
          <p:nvPr/>
        </p:nvGrpSpPr>
        <p:grpSpPr>
          <a:xfrm>
            <a:off x="228600" y="3573145"/>
            <a:ext cx="7887970" cy="3156585"/>
            <a:chOff x="360" y="5627"/>
            <a:chExt cx="12422" cy="4971"/>
          </a:xfrm>
        </p:grpSpPr>
        <p:pic>
          <p:nvPicPr>
            <p:cNvPr id="3" name="图片 2"/>
            <p:cNvPicPr>
              <a:picLocks noChangeAspect="1"/>
            </p:cNvPicPr>
            <p:nvPr/>
          </p:nvPicPr>
          <p:blipFill>
            <a:blip r:embed="rId7"/>
            <a:stretch>
              <a:fillRect/>
            </a:stretch>
          </p:blipFill>
          <p:spPr>
            <a:xfrm>
              <a:off x="360" y="5627"/>
              <a:ext cx="12422" cy="4971"/>
            </a:xfrm>
            <a:prstGeom prst="rect">
              <a:avLst/>
            </a:prstGeom>
            <a:ln w="28575">
              <a:solidFill>
                <a:schemeClr val="accent1"/>
              </a:solidFill>
            </a:ln>
          </p:spPr>
        </p:pic>
        <p:pic>
          <p:nvPicPr>
            <p:cNvPr id="7" name="图片 6"/>
            <p:cNvPicPr>
              <a:picLocks noChangeAspect="1"/>
            </p:cNvPicPr>
            <p:nvPr>
              <p:custDataLst>
                <p:tags r:id="rId8"/>
              </p:custDataLst>
            </p:nvPr>
          </p:nvPicPr>
          <p:blipFill>
            <a:blip r:embed="rId9"/>
            <a:stretch>
              <a:fillRect/>
            </a:stretch>
          </p:blipFill>
          <p:spPr>
            <a:xfrm>
              <a:off x="4680" y="8760"/>
              <a:ext cx="787" cy="801"/>
            </a:xfrm>
            <a:prstGeom prst="rect">
              <a:avLst/>
            </a:prstGeom>
          </p:spPr>
        </p:pic>
        <p:pic>
          <p:nvPicPr>
            <p:cNvPr id="8" name="图片 7"/>
            <p:cNvPicPr>
              <a:picLocks noChangeAspect="1"/>
            </p:cNvPicPr>
            <p:nvPr>
              <p:custDataLst>
                <p:tags r:id="rId10"/>
              </p:custDataLst>
            </p:nvPr>
          </p:nvPicPr>
          <p:blipFill>
            <a:blip r:embed="rId9"/>
            <a:stretch>
              <a:fillRect/>
            </a:stretch>
          </p:blipFill>
          <p:spPr>
            <a:xfrm>
              <a:off x="4320" y="6840"/>
              <a:ext cx="912" cy="929"/>
            </a:xfrm>
            <a:prstGeom prst="rect">
              <a:avLst/>
            </a:prstGeom>
          </p:spPr>
        </p:pic>
      </p:grpSp>
      <p:sp>
        <p:nvSpPr>
          <p:cNvPr id="11" name="矩形 110"/>
          <p:cNvSpPr/>
          <p:nvPr/>
        </p:nvSpPr>
        <p:spPr>
          <a:xfrm>
            <a:off x="8686800" y="783590"/>
            <a:ext cx="3453130" cy="1651000"/>
          </a:xfrm>
          <a:prstGeom prst="rect">
            <a:avLst/>
          </a:prstGeom>
        </p:spPr>
        <p:txBody>
          <a:bodyPr wrap="square" lIns="51421" tIns="25710" rIns="51421" bIns="25710">
            <a:spAutoFit/>
          </a:bodyPr>
          <a:p>
            <a:pPr marL="285750" indent="-285750">
              <a:lnSpc>
                <a:spcPct val="130000"/>
              </a:lnSpc>
              <a:buFont typeface="Wingdings" panose="05000000000000000000" pitchFamily="2" charset="2"/>
              <a:buChar char="ü"/>
            </a:pPr>
            <a:r>
              <a:rPr lang="zh-CN" altLang="en-US" sz="2000" i="0" dirty="0" smtClean="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更多波束成型层</a:t>
            </a:r>
            <a:endParaRPr lang="en-US" altLang="zh-CN" sz="2000" i="0"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a:p>
            <a:pPr marL="285750" indent="-285750">
              <a:lnSpc>
                <a:spcPct val="130000"/>
              </a:lnSpc>
              <a:buFont typeface="Wingdings" panose="05000000000000000000" pitchFamily="2" charset="2"/>
              <a:buChar char="ü"/>
            </a:pPr>
            <a:r>
              <a:rPr lang="zh-CN" altLang="en-US" sz="2000" i="0" dirty="0" smtClean="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更高的小区吞吐率</a:t>
            </a:r>
            <a:endParaRPr lang="en-US" altLang="zh-CN" sz="2000" i="0"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a:p>
            <a:pPr marL="285750" indent="-285750">
              <a:lnSpc>
                <a:spcPct val="130000"/>
              </a:lnSpc>
              <a:buFont typeface="Wingdings" panose="05000000000000000000" pitchFamily="2" charset="2"/>
              <a:buChar char="ü"/>
            </a:pPr>
            <a:r>
              <a:rPr lang="en-US" altLang="zh-CN" sz="2000" i="0" dirty="0" smtClean="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3D MIMO</a:t>
            </a:r>
            <a:r>
              <a:rPr lang="zh-CN" altLang="en-US" sz="2000" i="0" dirty="0" smtClean="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可以覆盖高楼层</a:t>
            </a:r>
            <a:endParaRPr lang="zh-CN" altLang="en-US" sz="2000" i="0" dirty="0" smtClean="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a:p>
            <a:pPr marL="285750" indent="-285750">
              <a:lnSpc>
                <a:spcPct val="130000"/>
              </a:lnSpc>
              <a:buFont typeface="Wingdings" panose="05000000000000000000" pitchFamily="2" charset="2"/>
              <a:buChar char="ü"/>
            </a:pPr>
            <a:r>
              <a:rPr lang="zh-CN" altLang="en-US" sz="2000" i="0" dirty="0" smtClean="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降低干扰</a:t>
            </a:r>
            <a:endParaRPr lang="zh-CN" altLang="en-US" sz="2000" i="0" dirty="0" smtClean="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34035" y="1066800"/>
            <a:ext cx="8470900" cy="4741545"/>
          </a:xfrm>
          <a:prstGeom prst="rect">
            <a:avLst/>
          </a:prstGeom>
        </p:spPr>
        <p:txBody>
          <a:bodyPr wrap="square">
            <a:spAutoFit/>
          </a:bodyPr>
          <a:lstStyle/>
          <a:p>
            <a:pPr eaLnBrk="1" hangingPunct="1">
              <a:lnSpc>
                <a:spcPct val="140000"/>
              </a:lnSpc>
              <a:buFont typeface="Arial" panose="020B0604020202020204" pitchFamily="34" charset="0"/>
              <a:buChar char="•"/>
              <a:defRPr/>
            </a:pPr>
            <a:r>
              <a:rPr lang="zh-CN" altLang="en-US" sz="2800" b="1" dirty="0">
                <a:solidFill>
                  <a:schemeClr val="bg1">
                    <a:lumMod val="10000"/>
                  </a:schemeClr>
                </a:solidFill>
                <a:latin typeface="黑体" panose="02010609060101010101" charset="-122"/>
                <a:ea typeface="黑体" panose="02010609060101010101" charset="-122"/>
                <a:sym typeface="方正大黑简体" pitchFamily="2" charset="-122"/>
              </a:rPr>
              <a:t>大规模天线阵列技术的优势：</a:t>
            </a:r>
            <a:endParaRPr lang="en-US" altLang="zh-CN" sz="2800" b="1" dirty="0">
              <a:solidFill>
                <a:schemeClr val="bg1">
                  <a:lumMod val="10000"/>
                </a:schemeClr>
              </a:solidFill>
              <a:latin typeface="黑体" panose="02010609060101010101" charset="-122"/>
              <a:ea typeface="黑体" panose="02010609060101010101" charset="-122"/>
              <a:sym typeface="方正大黑简体" pitchFamily="2" charset="-122"/>
            </a:endParaRPr>
          </a:p>
          <a:p>
            <a:pPr lvl="1" eaLnBrk="1" hangingPunct="1">
              <a:lnSpc>
                <a:spcPct val="140000"/>
              </a:lnSpc>
              <a:buFont typeface="Wingdings" panose="05000000000000000000" pitchFamily="2" charset="2"/>
              <a:buChar char="Ø"/>
              <a:defRPr/>
            </a:pPr>
            <a:r>
              <a:rPr lang="zh-CN" altLang="en-US" sz="2800">
                <a:latin typeface="华文中宋" panose="02010600040101010101" charset="-122"/>
                <a:ea typeface="华文中宋" panose="02010600040101010101" charset="-122"/>
                <a:sym typeface="+mn-ea"/>
              </a:rPr>
              <a:t>提升系统总容量</a:t>
            </a:r>
            <a:endParaRPr lang="zh-CN" altLang="en-US" sz="2800">
              <a:latin typeface="华文中宋" panose="02010600040101010101" charset="-122"/>
              <a:ea typeface="华文中宋" panose="02010600040101010101" charset="-122"/>
              <a:sym typeface="+mn-ea"/>
            </a:endParaRPr>
          </a:p>
          <a:p>
            <a:pPr lvl="1" eaLnBrk="1" hangingPunct="1">
              <a:lnSpc>
                <a:spcPct val="140000"/>
              </a:lnSpc>
              <a:buFont typeface="Wingdings" panose="05000000000000000000" pitchFamily="2" charset="2"/>
              <a:buChar char="Ø"/>
              <a:defRPr/>
            </a:pPr>
            <a:r>
              <a:rPr lang="zh-CN" altLang="en-US" sz="2800" dirty="0">
                <a:solidFill>
                  <a:schemeClr val="bg1">
                    <a:lumMod val="10000"/>
                  </a:schemeClr>
                </a:solidFill>
                <a:latin typeface="黑体" panose="02010609060101010101" charset="-122"/>
                <a:ea typeface="黑体" panose="02010609060101010101" charset="-122"/>
                <a:sym typeface="方正大黑简体" pitchFamily="2" charset="-122"/>
              </a:rPr>
              <a:t>大幅度降低干扰</a:t>
            </a:r>
            <a:endParaRPr lang="en-US" altLang="zh-CN" sz="2800" dirty="0">
              <a:solidFill>
                <a:schemeClr val="bg1">
                  <a:lumMod val="10000"/>
                </a:schemeClr>
              </a:solidFill>
              <a:latin typeface="黑体" panose="02010609060101010101" charset="-122"/>
              <a:ea typeface="黑体" panose="02010609060101010101" charset="-122"/>
              <a:sym typeface="方正大黑简体" pitchFamily="2" charset="-122"/>
            </a:endParaRPr>
          </a:p>
          <a:p>
            <a:pPr lvl="1" eaLnBrk="1" hangingPunct="1">
              <a:lnSpc>
                <a:spcPct val="140000"/>
              </a:lnSpc>
              <a:buFont typeface="Wingdings" panose="05000000000000000000" pitchFamily="2" charset="2"/>
              <a:buChar char="Ø"/>
              <a:defRPr/>
            </a:pPr>
            <a:r>
              <a:rPr lang="zh-CN" altLang="en-US" sz="2800" dirty="0">
                <a:solidFill>
                  <a:schemeClr val="bg1">
                    <a:lumMod val="10000"/>
                  </a:schemeClr>
                </a:solidFill>
                <a:latin typeface="黑体" panose="02010609060101010101" charset="-122"/>
                <a:ea typeface="黑体" panose="02010609060101010101" charset="-122"/>
                <a:sym typeface="方正大黑简体" pitchFamily="2" charset="-122"/>
              </a:rPr>
              <a:t>提高频谱效率</a:t>
            </a:r>
            <a:endParaRPr lang="en-US" altLang="zh-CN" sz="2800" dirty="0">
              <a:solidFill>
                <a:schemeClr val="bg1">
                  <a:lumMod val="10000"/>
                </a:schemeClr>
              </a:solidFill>
              <a:latin typeface="黑体" panose="02010609060101010101" charset="-122"/>
              <a:ea typeface="黑体" panose="02010609060101010101" charset="-122"/>
              <a:sym typeface="方正大黑简体" pitchFamily="2" charset="-122"/>
            </a:endParaRPr>
          </a:p>
          <a:p>
            <a:pPr lvl="1" eaLnBrk="1" hangingPunct="1">
              <a:lnSpc>
                <a:spcPct val="140000"/>
              </a:lnSpc>
              <a:buFont typeface="Wingdings" panose="05000000000000000000" pitchFamily="2" charset="2"/>
              <a:buChar char="Ø"/>
              <a:defRPr/>
            </a:pPr>
            <a:r>
              <a:rPr lang="zh-CN" altLang="en-US" sz="2800" dirty="0">
                <a:solidFill>
                  <a:schemeClr val="bg1">
                    <a:lumMod val="10000"/>
                  </a:schemeClr>
                </a:solidFill>
                <a:latin typeface="黑体" panose="02010609060101010101" charset="-122"/>
                <a:ea typeface="黑体" panose="02010609060101010101" charset="-122"/>
                <a:sym typeface="方正大黑简体" pitchFamily="2" charset="-122"/>
              </a:rPr>
              <a:t>提高功率效率</a:t>
            </a:r>
            <a:endParaRPr lang="en-US" altLang="zh-CN" sz="2800" dirty="0">
              <a:solidFill>
                <a:schemeClr val="bg1">
                  <a:lumMod val="10000"/>
                </a:schemeClr>
              </a:solidFill>
              <a:latin typeface="黑体" panose="02010609060101010101" charset="-122"/>
              <a:ea typeface="黑体" panose="02010609060101010101" charset="-122"/>
              <a:sym typeface="方正大黑简体" pitchFamily="2" charset="-122"/>
            </a:endParaRPr>
          </a:p>
          <a:p>
            <a:pPr lvl="1" eaLnBrk="1" hangingPunct="1">
              <a:lnSpc>
                <a:spcPct val="140000"/>
              </a:lnSpc>
              <a:buFont typeface="Wingdings" panose="05000000000000000000" pitchFamily="2" charset="2"/>
              <a:buChar char="Ø"/>
              <a:defRPr/>
            </a:pPr>
            <a:r>
              <a:rPr lang="zh-CN" altLang="en-US" sz="2800" dirty="0">
                <a:solidFill>
                  <a:schemeClr val="bg1">
                    <a:lumMod val="10000"/>
                  </a:schemeClr>
                </a:solidFill>
                <a:latin typeface="黑体" panose="02010609060101010101" charset="-122"/>
                <a:ea typeface="黑体" panose="02010609060101010101" charset="-122"/>
                <a:sym typeface="方正大黑简体" pitchFamily="2" charset="-122"/>
              </a:rPr>
              <a:t>提高可靠性</a:t>
            </a:r>
            <a:endParaRPr lang="zh-CN" altLang="en-US" sz="2800" dirty="0">
              <a:solidFill>
                <a:schemeClr val="bg1">
                  <a:lumMod val="10000"/>
                </a:schemeClr>
              </a:solidFill>
              <a:latin typeface="黑体" panose="02010609060101010101" charset="-122"/>
              <a:ea typeface="黑体" panose="02010609060101010101" charset="-122"/>
              <a:sym typeface="方正大黑简体" pitchFamily="2" charset="-122"/>
            </a:endParaRPr>
          </a:p>
          <a:p>
            <a:pPr lvl="1" eaLnBrk="1" hangingPunct="1">
              <a:lnSpc>
                <a:spcPct val="140000"/>
              </a:lnSpc>
              <a:buFont typeface="Wingdings" panose="05000000000000000000" pitchFamily="2" charset="2"/>
              <a:buChar char="Ø"/>
              <a:defRPr/>
            </a:pPr>
            <a:r>
              <a:rPr lang="zh-CN" altLang="en-US" sz="2800" dirty="0">
                <a:solidFill>
                  <a:schemeClr val="bg1">
                    <a:lumMod val="10000"/>
                  </a:schemeClr>
                </a:solidFill>
                <a:latin typeface="黑体" panose="02010609060101010101" charset="-122"/>
                <a:ea typeface="黑体" panose="02010609060101010101" charset="-122"/>
                <a:sym typeface="方正大黑简体" pitchFamily="2" charset="-122"/>
              </a:rPr>
              <a:t>提升小区峰值</a:t>
            </a:r>
            <a:r>
              <a:rPr lang="en-US" altLang="zh-CN" sz="2800" dirty="0">
                <a:solidFill>
                  <a:schemeClr val="bg1">
                    <a:lumMod val="10000"/>
                  </a:schemeClr>
                </a:solidFill>
                <a:latin typeface="黑体" panose="02010609060101010101" charset="-122"/>
                <a:ea typeface="黑体" panose="02010609060101010101" charset="-122"/>
                <a:sym typeface="方正大黑简体" pitchFamily="2" charset="-122"/>
              </a:rPr>
              <a:t>/</a:t>
            </a:r>
            <a:r>
              <a:rPr lang="zh-CN" altLang="en-US" sz="2800" dirty="0">
                <a:solidFill>
                  <a:schemeClr val="bg1">
                    <a:lumMod val="10000"/>
                  </a:schemeClr>
                </a:solidFill>
                <a:latin typeface="黑体" panose="02010609060101010101" charset="-122"/>
                <a:ea typeface="黑体" panose="02010609060101010101" charset="-122"/>
                <a:sym typeface="方正大黑简体" pitchFamily="2" charset="-122"/>
              </a:rPr>
              <a:t>平均吞吐量</a:t>
            </a:r>
            <a:endParaRPr lang="en-US" altLang="zh-CN" sz="2800" dirty="0">
              <a:solidFill>
                <a:schemeClr val="bg1">
                  <a:lumMod val="10000"/>
                </a:schemeClr>
              </a:solidFill>
              <a:latin typeface="黑体" panose="02010609060101010101" charset="-122"/>
              <a:ea typeface="黑体" panose="02010609060101010101" charset="-122"/>
              <a:sym typeface="方正大黑简体" pitchFamily="2" charset="-122"/>
            </a:endParaRPr>
          </a:p>
          <a:p>
            <a:pPr eaLnBrk="1" hangingPunct="1">
              <a:buFont typeface="Arial" panose="020B0604020202020204" pitchFamily="34" charset="0"/>
              <a:buChar char="•"/>
              <a:defRPr/>
            </a:pPr>
            <a:endParaRPr lang="en-US" altLang="zh-CN" sz="2800" dirty="0">
              <a:solidFill>
                <a:schemeClr val="bg1">
                  <a:lumMod val="10000"/>
                </a:schemeClr>
              </a:solidFill>
              <a:latin typeface="黑体" panose="02010609060101010101" charset="-122"/>
              <a:ea typeface="黑体" panose="02010609060101010101" charset="-122"/>
              <a:sym typeface="方正大黑简体" pitchFamily="2" charset="-122"/>
            </a:endParaRPr>
          </a:p>
        </p:txBody>
      </p:sp>
      <p:sp>
        <p:nvSpPr>
          <p:cNvPr id="2" name="文本框 1"/>
          <p:cNvSpPr txBox="1"/>
          <p:nvPr/>
        </p:nvSpPr>
        <p:spPr>
          <a:xfrm>
            <a:off x="5638800" y="1066800"/>
            <a:ext cx="6096000" cy="3707765"/>
          </a:xfrm>
          <a:prstGeom prst="rect">
            <a:avLst/>
          </a:prstGeom>
          <a:noFill/>
        </p:spPr>
        <p:txBody>
          <a:bodyPr wrap="square" rtlCol="0" anchor="t">
            <a:spAutoFit/>
          </a:bodyPr>
          <a:p>
            <a:pPr eaLnBrk="1" hangingPunct="1">
              <a:lnSpc>
                <a:spcPct val="140000"/>
              </a:lnSpc>
              <a:buFont typeface="Arial" panose="020B0604020202020204" pitchFamily="34" charset="0"/>
              <a:buChar char="•"/>
              <a:defRPr/>
            </a:pPr>
            <a:r>
              <a:rPr lang="zh-CN" altLang="en-US" sz="2800" dirty="0">
                <a:solidFill>
                  <a:schemeClr val="bg1">
                    <a:lumMod val="10000"/>
                  </a:schemeClr>
                </a:solidFill>
                <a:latin typeface="黑体" panose="02010609060101010101" charset="-122"/>
                <a:ea typeface="黑体" panose="02010609060101010101" charset="-122"/>
                <a:sym typeface="方正大黑简体" pitchFamily="2" charset="-122"/>
              </a:rPr>
              <a:t>大规模天线阵列技术需要克服的难题：</a:t>
            </a:r>
            <a:endParaRPr lang="en-US" altLang="zh-CN" sz="2800" b="1" dirty="0">
              <a:solidFill>
                <a:schemeClr val="bg1">
                  <a:lumMod val="10000"/>
                </a:schemeClr>
              </a:solidFill>
              <a:latin typeface="黑体" panose="02010609060101010101" charset="-122"/>
              <a:ea typeface="黑体" panose="02010609060101010101" charset="-122"/>
              <a:sym typeface="方正大黑简体" pitchFamily="2" charset="-122"/>
            </a:endParaRPr>
          </a:p>
          <a:p>
            <a:pPr lvl="1" eaLnBrk="1" hangingPunct="1">
              <a:lnSpc>
                <a:spcPct val="140000"/>
              </a:lnSpc>
              <a:buFont typeface="Wingdings" panose="05000000000000000000" pitchFamily="2" charset="2"/>
              <a:buChar char="Ø"/>
              <a:defRPr/>
            </a:pPr>
            <a:r>
              <a:rPr lang="zh-CN" altLang="en-US" sz="2800" dirty="0">
                <a:solidFill>
                  <a:schemeClr val="bg1">
                    <a:lumMod val="10000"/>
                  </a:schemeClr>
                </a:solidFill>
                <a:latin typeface="黑体" panose="02010609060101010101" charset="-122"/>
                <a:ea typeface="黑体" panose="02010609060101010101" charset="-122"/>
                <a:sym typeface="方正大黑简体" pitchFamily="2" charset="-122"/>
              </a:rPr>
              <a:t>信道模型缺乏复杂度和性能兼备的算法</a:t>
            </a:r>
            <a:endParaRPr lang="en-US" altLang="zh-CN" sz="2800" dirty="0">
              <a:solidFill>
                <a:schemeClr val="bg1">
                  <a:lumMod val="10000"/>
                </a:schemeClr>
              </a:solidFill>
              <a:latin typeface="黑体" panose="02010609060101010101" charset="-122"/>
              <a:ea typeface="黑体" panose="02010609060101010101" charset="-122"/>
              <a:sym typeface="方正大黑简体" pitchFamily="2" charset="-122"/>
            </a:endParaRPr>
          </a:p>
          <a:p>
            <a:pPr lvl="1" eaLnBrk="1" hangingPunct="1">
              <a:lnSpc>
                <a:spcPct val="140000"/>
              </a:lnSpc>
              <a:buFont typeface="Wingdings" panose="05000000000000000000" pitchFamily="2" charset="2"/>
              <a:buChar char="Ø"/>
              <a:defRPr/>
            </a:pPr>
            <a:r>
              <a:rPr lang="zh-CN" altLang="en-US" sz="2800" dirty="0">
                <a:solidFill>
                  <a:schemeClr val="bg1">
                    <a:lumMod val="10000"/>
                  </a:schemeClr>
                </a:solidFill>
                <a:latin typeface="黑体" panose="02010609060101010101" charset="-122"/>
                <a:ea typeface="黑体" panose="02010609060101010101" charset="-122"/>
                <a:sym typeface="方正大黑简体" pitchFamily="2" charset="-122"/>
              </a:rPr>
              <a:t>信道估计开销大</a:t>
            </a:r>
            <a:endParaRPr lang="zh-CN" altLang="en-US" sz="2800" dirty="0">
              <a:solidFill>
                <a:schemeClr val="bg1">
                  <a:lumMod val="10000"/>
                </a:schemeClr>
              </a:solidFill>
              <a:latin typeface="黑体" panose="02010609060101010101" charset="-122"/>
              <a:ea typeface="黑体" panose="02010609060101010101" charset="-122"/>
              <a:sym typeface="方正大黑简体" pitchFamily="2" charset="-122"/>
            </a:endParaRPr>
          </a:p>
          <a:p>
            <a:pPr marL="457200" lvl="1" eaLnBrk="1" hangingPunct="1">
              <a:lnSpc>
                <a:spcPct val="140000"/>
              </a:lnSpc>
              <a:buFont typeface="Wingdings" panose="05000000000000000000" pitchFamily="2" charset="2"/>
              <a:buChar char="Ø"/>
              <a:defRPr/>
            </a:pPr>
            <a:r>
              <a:rPr lang="zh-CN" altLang="en-US" sz="2800" dirty="0">
                <a:solidFill>
                  <a:schemeClr val="bg1">
                    <a:lumMod val="10000"/>
                  </a:schemeClr>
                </a:solidFill>
                <a:latin typeface="黑体" panose="02010609060101010101" charset="-122"/>
                <a:ea typeface="黑体" panose="02010609060101010101" charset="-122"/>
                <a:sym typeface="方正大黑简体" pitchFamily="2" charset="-122"/>
              </a:rPr>
              <a:t>导频污染严重</a:t>
            </a:r>
            <a:endParaRPr lang="en-US" altLang="zh-CN" sz="2800" dirty="0">
              <a:solidFill>
                <a:schemeClr val="bg1">
                  <a:lumMod val="10000"/>
                </a:schemeClr>
              </a:solidFill>
              <a:latin typeface="黑体" panose="02010609060101010101" charset="-122"/>
              <a:ea typeface="黑体" panose="02010609060101010101" charset="-122"/>
              <a:sym typeface="方正大黑简体" pitchFamily="2" charset="-122"/>
            </a:endParaRPr>
          </a:p>
          <a:p>
            <a:pPr lvl="1" eaLnBrk="1" hangingPunct="1">
              <a:lnSpc>
                <a:spcPct val="140000"/>
              </a:lnSpc>
              <a:buFont typeface="Wingdings" panose="05000000000000000000" pitchFamily="2" charset="2"/>
              <a:buChar char="Ø"/>
              <a:defRPr/>
            </a:pPr>
            <a:endParaRPr lang="zh-CN" altLang="en-US" sz="2800" dirty="0">
              <a:solidFill>
                <a:schemeClr val="bg1">
                  <a:lumMod val="10000"/>
                </a:schemeClr>
              </a:solidFill>
              <a:latin typeface="黑体" panose="02010609060101010101" charset="-122"/>
              <a:ea typeface="黑体" panose="02010609060101010101" charset="-122"/>
              <a:sym typeface="方正大黑简体" pitchFamily="2" charset="-12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矩形 431"/>
          <p:cNvSpPr/>
          <p:nvPr/>
        </p:nvSpPr>
        <p:spPr bwMode="auto">
          <a:xfrm>
            <a:off x="242993" y="1700953"/>
            <a:ext cx="3710093" cy="4250267"/>
          </a:xfrm>
          <a:prstGeom prst="rect">
            <a:avLst/>
          </a:prstGeom>
          <a:solidFill>
            <a:schemeClr val="bg1">
              <a:lumMod val="9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t"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lumMod val="85000"/>
                  <a:lumOff val="15000"/>
                </a:schemeClr>
              </a:solidFill>
              <a:effectLst/>
              <a:latin typeface="微软雅黑" panose="020B0503020204020204" charset="-122"/>
              <a:ea typeface="微软雅黑" panose="020B0503020204020204" charset="-122"/>
            </a:endParaRPr>
          </a:p>
        </p:txBody>
      </p:sp>
      <p:sp>
        <p:nvSpPr>
          <p:cNvPr id="5" name="Rectangle 3"/>
          <p:cNvSpPr>
            <a:spLocks noChangeArrowheads="1"/>
          </p:cNvSpPr>
          <p:nvPr/>
        </p:nvSpPr>
        <p:spPr bwMode="auto">
          <a:xfrm>
            <a:off x="530860" y="4288367"/>
            <a:ext cx="262890" cy="220980"/>
          </a:xfrm>
          <a:prstGeom prst="rect">
            <a:avLst/>
          </a:prstGeom>
          <a:noFill/>
          <a:ln w="9525">
            <a:noFill/>
            <a:miter lim="800000"/>
          </a:ln>
        </p:spPr>
        <p:txBody>
          <a:bodyPr wrap="none" lIns="68562" tIns="34280" rIns="68562" bIns="34280" anchor="ctr">
            <a:spAutoFit/>
          </a:bodyPr>
          <a:lstStyle/>
          <a:p>
            <a:pPr eaLnBrk="0" hangingPunct="0"/>
            <a:endParaRPr lang="zh-CN" altLang="en-US" sz="1000" i="0" dirty="0">
              <a:solidFill>
                <a:schemeClr val="tx1">
                  <a:lumMod val="85000"/>
                  <a:lumOff val="15000"/>
                </a:schemeClr>
              </a:solidFill>
              <a:latin typeface="微软雅黑" panose="020B0503020204020204" charset="-122"/>
              <a:ea typeface="微软雅黑" panose="020B0503020204020204" charset="-122"/>
            </a:endParaRPr>
          </a:p>
        </p:txBody>
      </p:sp>
      <p:sp>
        <p:nvSpPr>
          <p:cNvPr id="6" name="文本框 5"/>
          <p:cNvSpPr txBox="1"/>
          <p:nvPr/>
        </p:nvSpPr>
        <p:spPr>
          <a:xfrm>
            <a:off x="218440" y="5313680"/>
            <a:ext cx="3849793" cy="436245"/>
          </a:xfrm>
          <a:prstGeom prst="rect">
            <a:avLst/>
          </a:prstGeom>
          <a:noFill/>
        </p:spPr>
        <p:txBody>
          <a:bodyPr wrap="square" lIns="68562" tIns="34280" rIns="68562" bIns="34280" rtlCol="0">
            <a:spAutoFit/>
          </a:bodyPr>
          <a:lstStyle/>
          <a:p>
            <a:pPr>
              <a:lnSpc>
                <a:spcPct val="150000"/>
              </a:lnSpc>
            </a:pPr>
            <a:r>
              <a:rPr lang="en-US" altLang="zh-CN" sz="1600" b="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256QAM</a:t>
            </a:r>
            <a:r>
              <a:rPr lang="zh-CN" altLang="en-US" sz="1600" b="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每个符号可携带</a:t>
            </a:r>
            <a:r>
              <a:rPr lang="en-US" altLang="zh-CN" sz="1600" b="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8</a:t>
            </a:r>
            <a:r>
              <a:rPr lang="zh-CN" altLang="en-US" sz="1600" b="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个比特的</a:t>
            </a:r>
            <a:r>
              <a:rPr lang="zh-CN" altLang="en-US" sz="1600" b="0" i="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信息</a:t>
            </a:r>
            <a:endParaRPr lang="zh-CN" altLang="en-US" sz="1600" b="0" i="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grpSp>
        <p:nvGrpSpPr>
          <p:cNvPr id="7" name="组合 6"/>
          <p:cNvGrpSpPr/>
          <p:nvPr/>
        </p:nvGrpSpPr>
        <p:grpSpPr>
          <a:xfrm rot="0">
            <a:off x="467360" y="1872827"/>
            <a:ext cx="3239347" cy="1613747"/>
            <a:chOff x="611561" y="1677665"/>
            <a:chExt cx="3514387" cy="1614165"/>
          </a:xfrm>
        </p:grpSpPr>
        <p:sp>
          <p:nvSpPr>
            <p:cNvPr id="8" name="圆角矩形 7"/>
            <p:cNvSpPr/>
            <p:nvPr/>
          </p:nvSpPr>
          <p:spPr>
            <a:xfrm>
              <a:off x="611561" y="1697367"/>
              <a:ext cx="3514387" cy="1594463"/>
            </a:xfrm>
            <a:prstGeom prst="roundRect">
              <a:avLst>
                <a:gd name="adj" fmla="val 5937"/>
              </a:avLst>
            </a:prstGeom>
            <a:solidFill>
              <a:srgbClr val="FFC000"/>
            </a:solidFill>
            <a:ln>
              <a:noFill/>
            </a:ln>
            <a:effectLst/>
          </p:spPr>
          <p:txBody>
            <a:bodyPr wrap="square" lIns="91398" tIns="45698" rIns="91398" bIns="45698" rtlCol="0" anchor="ctr">
              <a:noAutofit/>
            </a:bodyPr>
            <a:lstStyle/>
            <a:p>
              <a:pPr marL="179070" indent="-179070" algn="ctr" defTabSz="913765">
                <a:lnSpc>
                  <a:spcPct val="90000"/>
                </a:lnSpc>
                <a:buFont typeface="Arial" panose="020B0604020202020204" pitchFamily="34" charset="0"/>
                <a:buChar char="•"/>
                <a:defRPr/>
              </a:pPr>
              <a:endParaRPr lang="zh-CN" altLang="en-US" sz="135" i="0" kern="0" dirty="0" smtClean="0">
                <a:solidFill>
                  <a:schemeClr val="tx1">
                    <a:lumMod val="85000"/>
                    <a:lumOff val="15000"/>
                  </a:schemeClr>
                </a:solidFill>
                <a:latin typeface="微软雅黑" panose="020B0503020204020204" charset="-122"/>
                <a:ea typeface="微软雅黑" panose="020B0503020204020204" charset="-122"/>
              </a:endParaRPr>
            </a:p>
          </p:txBody>
        </p:sp>
        <p:grpSp>
          <p:nvGrpSpPr>
            <p:cNvPr id="9" name="组合 367"/>
            <p:cNvGrpSpPr/>
            <p:nvPr/>
          </p:nvGrpSpPr>
          <p:grpSpPr>
            <a:xfrm>
              <a:off x="2627785" y="2108848"/>
              <a:ext cx="1306997" cy="1028685"/>
              <a:chOff x="1367644" y="843558"/>
              <a:chExt cx="2304000" cy="2304256"/>
            </a:xfrm>
            <a:solidFill>
              <a:schemeClr val="bg1">
                <a:lumMod val="50000"/>
              </a:schemeClr>
            </a:solidFill>
          </p:grpSpPr>
          <p:grpSp>
            <p:nvGrpSpPr>
              <p:cNvPr id="78" name="组合 110"/>
              <p:cNvGrpSpPr/>
              <p:nvPr/>
            </p:nvGrpSpPr>
            <p:grpSpPr>
              <a:xfrm>
                <a:off x="1367644" y="843558"/>
                <a:ext cx="2304000" cy="523100"/>
                <a:chOff x="1367644" y="1059581"/>
                <a:chExt cx="2073852" cy="523100"/>
              </a:xfrm>
              <a:grpFill/>
            </p:grpSpPr>
            <p:grpSp>
              <p:nvGrpSpPr>
                <p:cNvPr id="334" name="组合 42"/>
                <p:cNvGrpSpPr/>
                <p:nvPr/>
              </p:nvGrpSpPr>
              <p:grpSpPr>
                <a:xfrm>
                  <a:off x="1367644" y="1059581"/>
                  <a:ext cx="2073852" cy="72001"/>
                  <a:chOff x="1367644" y="1059581"/>
                  <a:chExt cx="2073852" cy="72001"/>
                </a:xfrm>
                <a:grpFill/>
              </p:grpSpPr>
              <p:grpSp>
                <p:nvGrpSpPr>
                  <p:cNvPr id="398" name="组合 21"/>
                  <p:cNvGrpSpPr/>
                  <p:nvPr/>
                </p:nvGrpSpPr>
                <p:grpSpPr>
                  <a:xfrm>
                    <a:off x="1367644" y="1059581"/>
                    <a:ext cx="468052" cy="72001"/>
                    <a:chOff x="1367644" y="1059581"/>
                    <a:chExt cx="468052" cy="72001"/>
                  </a:xfrm>
                  <a:grpFill/>
                </p:grpSpPr>
                <p:sp>
                  <p:nvSpPr>
                    <p:cNvPr id="414" name="椭圆 16"/>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415" name="椭圆 18"/>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416" name="椭圆 19"/>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417" name="椭圆 20"/>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399" name="组合 22"/>
                  <p:cNvGrpSpPr/>
                  <p:nvPr/>
                </p:nvGrpSpPr>
                <p:grpSpPr>
                  <a:xfrm>
                    <a:off x="1902911" y="1059581"/>
                    <a:ext cx="468052" cy="72001"/>
                    <a:chOff x="1367644" y="1059581"/>
                    <a:chExt cx="468052" cy="72001"/>
                  </a:xfrm>
                  <a:grpFill/>
                </p:grpSpPr>
                <p:sp>
                  <p:nvSpPr>
                    <p:cNvPr id="410" name="椭圆 23"/>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411" name="椭圆 24"/>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412" name="椭圆 25"/>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413" name="椭圆 26"/>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400" name="组合 32"/>
                  <p:cNvGrpSpPr/>
                  <p:nvPr/>
                </p:nvGrpSpPr>
                <p:grpSpPr>
                  <a:xfrm>
                    <a:off x="2438178" y="1059581"/>
                    <a:ext cx="468052" cy="72001"/>
                    <a:chOff x="1367644" y="1059581"/>
                    <a:chExt cx="468052" cy="72001"/>
                  </a:xfrm>
                  <a:grpFill/>
                </p:grpSpPr>
                <p:sp>
                  <p:nvSpPr>
                    <p:cNvPr id="406" name="椭圆 33"/>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407" name="椭圆 34"/>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408" name="椭圆 35"/>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409" name="椭圆 36"/>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401" name="组合 37"/>
                  <p:cNvGrpSpPr/>
                  <p:nvPr/>
                </p:nvGrpSpPr>
                <p:grpSpPr>
                  <a:xfrm>
                    <a:off x="2973444" y="1059581"/>
                    <a:ext cx="468052" cy="72001"/>
                    <a:chOff x="1367644" y="1059581"/>
                    <a:chExt cx="468052" cy="72001"/>
                  </a:xfrm>
                  <a:grpFill/>
                </p:grpSpPr>
                <p:sp>
                  <p:nvSpPr>
                    <p:cNvPr id="402" name="椭圆 401"/>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403" name="椭圆 402"/>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404" name="椭圆 403"/>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405" name="椭圆 404"/>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grpSp>
              <p:nvGrpSpPr>
                <p:cNvPr id="335" name="组合 43"/>
                <p:cNvGrpSpPr/>
                <p:nvPr/>
              </p:nvGrpSpPr>
              <p:grpSpPr>
                <a:xfrm>
                  <a:off x="1367644" y="1209947"/>
                  <a:ext cx="2073852" cy="72001"/>
                  <a:chOff x="1367644" y="1059581"/>
                  <a:chExt cx="2073852" cy="72001"/>
                </a:xfrm>
                <a:grpFill/>
              </p:grpSpPr>
              <p:grpSp>
                <p:nvGrpSpPr>
                  <p:cNvPr id="378" name="组合 44"/>
                  <p:cNvGrpSpPr/>
                  <p:nvPr/>
                </p:nvGrpSpPr>
                <p:grpSpPr>
                  <a:xfrm>
                    <a:off x="1367644" y="1059581"/>
                    <a:ext cx="468052" cy="72001"/>
                    <a:chOff x="1367644" y="1059581"/>
                    <a:chExt cx="468052" cy="72001"/>
                  </a:xfrm>
                  <a:grpFill/>
                </p:grpSpPr>
                <p:sp>
                  <p:nvSpPr>
                    <p:cNvPr id="394" name="椭圆 393"/>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95" name="椭圆 394"/>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96" name="椭圆 395"/>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97" name="椭圆 396"/>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379" name="组合 45"/>
                  <p:cNvGrpSpPr/>
                  <p:nvPr/>
                </p:nvGrpSpPr>
                <p:grpSpPr>
                  <a:xfrm>
                    <a:off x="1902911" y="1059581"/>
                    <a:ext cx="468052" cy="72001"/>
                    <a:chOff x="1367644" y="1059581"/>
                    <a:chExt cx="468052" cy="72001"/>
                  </a:xfrm>
                  <a:grpFill/>
                </p:grpSpPr>
                <p:sp>
                  <p:nvSpPr>
                    <p:cNvPr id="390" name="椭圆 389"/>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91" name="椭圆 390"/>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92" name="椭圆 391"/>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93" name="椭圆 392"/>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380" name="组合 46"/>
                  <p:cNvGrpSpPr/>
                  <p:nvPr/>
                </p:nvGrpSpPr>
                <p:grpSpPr>
                  <a:xfrm>
                    <a:off x="2438178" y="1059581"/>
                    <a:ext cx="468052" cy="72001"/>
                    <a:chOff x="1367644" y="1059581"/>
                    <a:chExt cx="468052" cy="72001"/>
                  </a:xfrm>
                  <a:grpFill/>
                </p:grpSpPr>
                <p:sp>
                  <p:nvSpPr>
                    <p:cNvPr id="386" name="椭圆 54"/>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87" name="椭圆 55"/>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88" name="椭圆 387"/>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89" name="椭圆 388"/>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381" name="组合 47"/>
                  <p:cNvGrpSpPr/>
                  <p:nvPr/>
                </p:nvGrpSpPr>
                <p:grpSpPr>
                  <a:xfrm>
                    <a:off x="2973444" y="1059581"/>
                    <a:ext cx="468052" cy="72001"/>
                    <a:chOff x="1367644" y="1059581"/>
                    <a:chExt cx="468052" cy="72001"/>
                  </a:xfrm>
                  <a:grpFill/>
                </p:grpSpPr>
                <p:sp>
                  <p:nvSpPr>
                    <p:cNvPr id="382" name="椭圆 381"/>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83" name="椭圆 382"/>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84" name="椭圆 383"/>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85" name="椭圆 53"/>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grpSp>
              <p:nvGrpSpPr>
                <p:cNvPr id="336" name="组合 66"/>
                <p:cNvGrpSpPr/>
                <p:nvPr/>
              </p:nvGrpSpPr>
              <p:grpSpPr>
                <a:xfrm>
                  <a:off x="1367644" y="1360313"/>
                  <a:ext cx="2073852" cy="72001"/>
                  <a:chOff x="1367644" y="1059581"/>
                  <a:chExt cx="2073852" cy="72001"/>
                </a:xfrm>
                <a:grpFill/>
              </p:grpSpPr>
              <p:grpSp>
                <p:nvGrpSpPr>
                  <p:cNvPr id="358" name="组合 67"/>
                  <p:cNvGrpSpPr/>
                  <p:nvPr/>
                </p:nvGrpSpPr>
                <p:grpSpPr>
                  <a:xfrm>
                    <a:off x="1367644" y="1059581"/>
                    <a:ext cx="468052" cy="72001"/>
                    <a:chOff x="1367644" y="1059581"/>
                    <a:chExt cx="468052" cy="72001"/>
                  </a:xfrm>
                  <a:grpFill/>
                </p:grpSpPr>
                <p:sp>
                  <p:nvSpPr>
                    <p:cNvPr id="374" name="椭圆 373"/>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75" name="椭圆 374"/>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76" name="椭圆 375"/>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77" name="椭圆 376"/>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359" name="组合 68"/>
                  <p:cNvGrpSpPr/>
                  <p:nvPr/>
                </p:nvGrpSpPr>
                <p:grpSpPr>
                  <a:xfrm>
                    <a:off x="1902911" y="1059581"/>
                    <a:ext cx="468052" cy="72001"/>
                    <a:chOff x="1367644" y="1059581"/>
                    <a:chExt cx="468052" cy="72001"/>
                  </a:xfrm>
                  <a:grpFill/>
                </p:grpSpPr>
                <p:sp>
                  <p:nvSpPr>
                    <p:cNvPr id="370" name="椭圆 369"/>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71" name="椭圆 370"/>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72" name="椭圆 371"/>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73" name="椭圆 372"/>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360" name="组合 69"/>
                  <p:cNvGrpSpPr/>
                  <p:nvPr/>
                </p:nvGrpSpPr>
                <p:grpSpPr>
                  <a:xfrm>
                    <a:off x="2438178" y="1059581"/>
                    <a:ext cx="468052" cy="72001"/>
                    <a:chOff x="1367644" y="1059581"/>
                    <a:chExt cx="468052" cy="72001"/>
                  </a:xfrm>
                  <a:grpFill/>
                </p:grpSpPr>
                <p:sp>
                  <p:nvSpPr>
                    <p:cNvPr id="366" name="椭圆 75"/>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67" name="椭圆 366"/>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68" name="椭圆 367"/>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69" name="椭圆 368"/>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361" name="组合 70"/>
                  <p:cNvGrpSpPr/>
                  <p:nvPr/>
                </p:nvGrpSpPr>
                <p:grpSpPr>
                  <a:xfrm>
                    <a:off x="2973444" y="1059581"/>
                    <a:ext cx="468052" cy="72001"/>
                    <a:chOff x="1367644" y="1059581"/>
                    <a:chExt cx="468052" cy="72001"/>
                  </a:xfrm>
                  <a:grpFill/>
                </p:grpSpPr>
                <p:sp>
                  <p:nvSpPr>
                    <p:cNvPr id="362" name="椭圆 361"/>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63" name="椭圆 72"/>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64" name="椭圆 73"/>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65" name="椭圆 74"/>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grpSp>
              <p:nvGrpSpPr>
                <p:cNvPr id="337" name="组合 89"/>
                <p:cNvGrpSpPr/>
                <p:nvPr/>
              </p:nvGrpSpPr>
              <p:grpSpPr>
                <a:xfrm>
                  <a:off x="1367644" y="1510680"/>
                  <a:ext cx="2073852" cy="72001"/>
                  <a:chOff x="1367644" y="1059581"/>
                  <a:chExt cx="2073852" cy="72001"/>
                </a:xfrm>
                <a:grpFill/>
              </p:grpSpPr>
              <p:grpSp>
                <p:nvGrpSpPr>
                  <p:cNvPr id="338" name="组合 90"/>
                  <p:cNvGrpSpPr/>
                  <p:nvPr/>
                </p:nvGrpSpPr>
                <p:grpSpPr>
                  <a:xfrm>
                    <a:off x="1367644" y="1059581"/>
                    <a:ext cx="468052" cy="72001"/>
                    <a:chOff x="1367644" y="1059581"/>
                    <a:chExt cx="468052" cy="72001"/>
                  </a:xfrm>
                  <a:grpFill/>
                </p:grpSpPr>
                <p:sp>
                  <p:nvSpPr>
                    <p:cNvPr id="354" name="椭圆 353"/>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55" name="椭圆 354"/>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56" name="椭圆 355"/>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57" name="椭圆 356"/>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339" name="组合 91"/>
                  <p:cNvGrpSpPr/>
                  <p:nvPr/>
                </p:nvGrpSpPr>
                <p:grpSpPr>
                  <a:xfrm>
                    <a:off x="1902911" y="1059581"/>
                    <a:ext cx="468052" cy="72001"/>
                    <a:chOff x="1367644" y="1059581"/>
                    <a:chExt cx="468052" cy="72001"/>
                  </a:xfrm>
                  <a:grpFill/>
                </p:grpSpPr>
                <p:sp>
                  <p:nvSpPr>
                    <p:cNvPr id="350" name="椭圆 349"/>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51" name="椭圆 350"/>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52" name="椭圆 351"/>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53" name="椭圆 352"/>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340" name="组合 92"/>
                  <p:cNvGrpSpPr/>
                  <p:nvPr/>
                </p:nvGrpSpPr>
                <p:grpSpPr>
                  <a:xfrm>
                    <a:off x="2438178" y="1059581"/>
                    <a:ext cx="468052" cy="72001"/>
                    <a:chOff x="1367644" y="1059581"/>
                    <a:chExt cx="468052" cy="72001"/>
                  </a:xfrm>
                  <a:grpFill/>
                </p:grpSpPr>
                <p:sp>
                  <p:nvSpPr>
                    <p:cNvPr id="346" name="椭圆 98"/>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47" name="椭圆 99"/>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48" name="椭圆 347"/>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49" name="椭圆 348"/>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341" name="组合 93"/>
                  <p:cNvGrpSpPr/>
                  <p:nvPr/>
                </p:nvGrpSpPr>
                <p:grpSpPr>
                  <a:xfrm>
                    <a:off x="2973444" y="1059581"/>
                    <a:ext cx="468052" cy="72001"/>
                    <a:chOff x="1367644" y="1059581"/>
                    <a:chExt cx="468052" cy="72001"/>
                  </a:xfrm>
                  <a:grpFill/>
                </p:grpSpPr>
                <p:sp>
                  <p:nvSpPr>
                    <p:cNvPr id="342" name="椭圆 94"/>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43" name="椭圆 95"/>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44" name="椭圆 96"/>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45" name="椭圆 97"/>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grpSp>
          <p:grpSp>
            <p:nvGrpSpPr>
              <p:cNvPr id="79" name="组合 111"/>
              <p:cNvGrpSpPr/>
              <p:nvPr/>
            </p:nvGrpSpPr>
            <p:grpSpPr>
              <a:xfrm>
                <a:off x="1367644" y="1437277"/>
                <a:ext cx="2304000" cy="523100"/>
                <a:chOff x="1367644" y="1059581"/>
                <a:chExt cx="2073852" cy="523100"/>
              </a:xfrm>
              <a:grpFill/>
            </p:grpSpPr>
            <p:grpSp>
              <p:nvGrpSpPr>
                <p:cNvPr id="250" name="组合 112"/>
                <p:cNvGrpSpPr/>
                <p:nvPr/>
              </p:nvGrpSpPr>
              <p:grpSpPr>
                <a:xfrm>
                  <a:off x="1367644" y="1059581"/>
                  <a:ext cx="2073852" cy="72001"/>
                  <a:chOff x="1367644" y="1059581"/>
                  <a:chExt cx="2073852" cy="72001"/>
                </a:xfrm>
                <a:grpFill/>
              </p:grpSpPr>
              <p:grpSp>
                <p:nvGrpSpPr>
                  <p:cNvPr id="314" name="组合 176"/>
                  <p:cNvGrpSpPr/>
                  <p:nvPr/>
                </p:nvGrpSpPr>
                <p:grpSpPr>
                  <a:xfrm>
                    <a:off x="1367644" y="1059581"/>
                    <a:ext cx="468052" cy="72001"/>
                    <a:chOff x="1367644" y="1059581"/>
                    <a:chExt cx="468052" cy="72001"/>
                  </a:xfrm>
                  <a:grpFill/>
                </p:grpSpPr>
                <p:sp>
                  <p:nvSpPr>
                    <p:cNvPr id="330" name="椭圆 329"/>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31" name="椭圆 330"/>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32" name="椭圆 331"/>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33" name="椭圆 332"/>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315" name="组合 177"/>
                  <p:cNvGrpSpPr/>
                  <p:nvPr/>
                </p:nvGrpSpPr>
                <p:grpSpPr>
                  <a:xfrm>
                    <a:off x="1902911" y="1059581"/>
                    <a:ext cx="468052" cy="72001"/>
                    <a:chOff x="1367644" y="1059581"/>
                    <a:chExt cx="468052" cy="72001"/>
                  </a:xfrm>
                  <a:grpFill/>
                </p:grpSpPr>
                <p:sp>
                  <p:nvSpPr>
                    <p:cNvPr id="326" name="椭圆 325"/>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27" name="椭圆 326"/>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28" name="椭圆 327"/>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29" name="椭圆 328"/>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316" name="组合 178"/>
                  <p:cNvGrpSpPr/>
                  <p:nvPr/>
                </p:nvGrpSpPr>
                <p:grpSpPr>
                  <a:xfrm>
                    <a:off x="2438178" y="1059581"/>
                    <a:ext cx="468052" cy="72001"/>
                    <a:chOff x="1367644" y="1059581"/>
                    <a:chExt cx="468052" cy="72001"/>
                  </a:xfrm>
                  <a:grpFill/>
                </p:grpSpPr>
                <p:sp>
                  <p:nvSpPr>
                    <p:cNvPr id="322" name="椭圆 321"/>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23" name="椭圆 322"/>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24" name="椭圆 323"/>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25" name="椭圆 324"/>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317" name="组合 179"/>
                  <p:cNvGrpSpPr/>
                  <p:nvPr/>
                </p:nvGrpSpPr>
                <p:grpSpPr>
                  <a:xfrm>
                    <a:off x="2973444" y="1059581"/>
                    <a:ext cx="468052" cy="72001"/>
                    <a:chOff x="1367644" y="1059581"/>
                    <a:chExt cx="468052" cy="72001"/>
                  </a:xfrm>
                  <a:grpFill/>
                </p:grpSpPr>
                <p:sp>
                  <p:nvSpPr>
                    <p:cNvPr id="318" name="椭圆 180"/>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19" name="椭圆 181"/>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20" name="椭圆 182"/>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21" name="椭圆 183"/>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grpSp>
              <p:nvGrpSpPr>
                <p:cNvPr id="251" name="组合 113"/>
                <p:cNvGrpSpPr/>
                <p:nvPr/>
              </p:nvGrpSpPr>
              <p:grpSpPr>
                <a:xfrm>
                  <a:off x="1367644" y="1209947"/>
                  <a:ext cx="2073852" cy="72001"/>
                  <a:chOff x="1367644" y="1059581"/>
                  <a:chExt cx="2073852" cy="72001"/>
                </a:xfrm>
                <a:grpFill/>
              </p:grpSpPr>
              <p:grpSp>
                <p:nvGrpSpPr>
                  <p:cNvPr id="294" name="组合 156"/>
                  <p:cNvGrpSpPr/>
                  <p:nvPr/>
                </p:nvGrpSpPr>
                <p:grpSpPr>
                  <a:xfrm>
                    <a:off x="1367644" y="1059581"/>
                    <a:ext cx="468052" cy="72001"/>
                    <a:chOff x="1367644" y="1059581"/>
                    <a:chExt cx="468052" cy="72001"/>
                  </a:xfrm>
                  <a:grpFill/>
                </p:grpSpPr>
                <p:sp>
                  <p:nvSpPr>
                    <p:cNvPr id="310" name="椭圆 309"/>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11" name="椭圆 310"/>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12" name="椭圆 311"/>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13" name="椭圆 312"/>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295" name="组合 157"/>
                  <p:cNvGrpSpPr/>
                  <p:nvPr/>
                </p:nvGrpSpPr>
                <p:grpSpPr>
                  <a:xfrm>
                    <a:off x="1902911" y="1059581"/>
                    <a:ext cx="468052" cy="72001"/>
                    <a:chOff x="1367644" y="1059581"/>
                    <a:chExt cx="468052" cy="72001"/>
                  </a:xfrm>
                  <a:grpFill/>
                </p:grpSpPr>
                <p:sp>
                  <p:nvSpPr>
                    <p:cNvPr id="306" name="椭圆 305"/>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07" name="椭圆 306"/>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08" name="椭圆 307"/>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09" name="椭圆 308"/>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296" name="组合 158"/>
                  <p:cNvGrpSpPr/>
                  <p:nvPr/>
                </p:nvGrpSpPr>
                <p:grpSpPr>
                  <a:xfrm>
                    <a:off x="2438178" y="1059581"/>
                    <a:ext cx="468052" cy="72001"/>
                    <a:chOff x="1367644" y="1059581"/>
                    <a:chExt cx="468052" cy="72001"/>
                  </a:xfrm>
                  <a:grpFill/>
                </p:grpSpPr>
                <p:sp>
                  <p:nvSpPr>
                    <p:cNvPr id="302" name="椭圆 301"/>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03" name="椭圆 302"/>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04" name="椭圆 303"/>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05" name="椭圆 304"/>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297" name="组合 159"/>
                  <p:cNvGrpSpPr/>
                  <p:nvPr/>
                </p:nvGrpSpPr>
                <p:grpSpPr>
                  <a:xfrm>
                    <a:off x="2973444" y="1059581"/>
                    <a:ext cx="468052" cy="72001"/>
                    <a:chOff x="1367644" y="1059581"/>
                    <a:chExt cx="468052" cy="72001"/>
                  </a:xfrm>
                  <a:grpFill/>
                </p:grpSpPr>
                <p:sp>
                  <p:nvSpPr>
                    <p:cNvPr id="298" name="椭圆 297"/>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99" name="椭圆 298"/>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00" name="椭圆 299"/>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01" name="椭圆 300"/>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grpSp>
              <p:nvGrpSpPr>
                <p:cNvPr id="252" name="组合 114"/>
                <p:cNvGrpSpPr/>
                <p:nvPr/>
              </p:nvGrpSpPr>
              <p:grpSpPr>
                <a:xfrm>
                  <a:off x="1367644" y="1360313"/>
                  <a:ext cx="2073852" cy="72001"/>
                  <a:chOff x="1367644" y="1059581"/>
                  <a:chExt cx="2073852" cy="72001"/>
                </a:xfrm>
                <a:grpFill/>
              </p:grpSpPr>
              <p:grpSp>
                <p:nvGrpSpPr>
                  <p:cNvPr id="274" name="组合 136"/>
                  <p:cNvGrpSpPr/>
                  <p:nvPr/>
                </p:nvGrpSpPr>
                <p:grpSpPr>
                  <a:xfrm>
                    <a:off x="1367644" y="1059581"/>
                    <a:ext cx="468052" cy="72001"/>
                    <a:chOff x="1367644" y="1059581"/>
                    <a:chExt cx="468052" cy="72001"/>
                  </a:xfrm>
                  <a:grpFill/>
                </p:grpSpPr>
                <p:sp>
                  <p:nvSpPr>
                    <p:cNvPr id="290" name="椭圆 289"/>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91" name="椭圆 290"/>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92" name="椭圆 291"/>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93" name="椭圆 292"/>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275" name="组合 137"/>
                  <p:cNvGrpSpPr/>
                  <p:nvPr/>
                </p:nvGrpSpPr>
                <p:grpSpPr>
                  <a:xfrm>
                    <a:off x="1902911" y="1059581"/>
                    <a:ext cx="468052" cy="72001"/>
                    <a:chOff x="1367644" y="1059581"/>
                    <a:chExt cx="468052" cy="72001"/>
                  </a:xfrm>
                  <a:grpFill/>
                </p:grpSpPr>
                <p:sp>
                  <p:nvSpPr>
                    <p:cNvPr id="286" name="椭圆 285"/>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87" name="椭圆 286"/>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88" name="椭圆 287"/>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89" name="椭圆 288"/>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276" name="组合 138"/>
                  <p:cNvGrpSpPr/>
                  <p:nvPr/>
                </p:nvGrpSpPr>
                <p:grpSpPr>
                  <a:xfrm>
                    <a:off x="2438178" y="1059581"/>
                    <a:ext cx="468052" cy="72001"/>
                    <a:chOff x="1367644" y="1059581"/>
                    <a:chExt cx="468052" cy="72001"/>
                  </a:xfrm>
                  <a:grpFill/>
                </p:grpSpPr>
                <p:sp>
                  <p:nvSpPr>
                    <p:cNvPr id="282" name="椭圆 281"/>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83" name="椭圆 282"/>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84" name="椭圆 283"/>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85" name="椭圆 284"/>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277" name="组合 139"/>
                  <p:cNvGrpSpPr/>
                  <p:nvPr/>
                </p:nvGrpSpPr>
                <p:grpSpPr>
                  <a:xfrm>
                    <a:off x="2973444" y="1059581"/>
                    <a:ext cx="468052" cy="72001"/>
                    <a:chOff x="1367644" y="1059581"/>
                    <a:chExt cx="468052" cy="72001"/>
                  </a:xfrm>
                  <a:grpFill/>
                </p:grpSpPr>
                <p:sp>
                  <p:nvSpPr>
                    <p:cNvPr id="278" name="椭圆 277"/>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79" name="椭圆 278"/>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80" name="椭圆 279"/>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81" name="椭圆 280"/>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grpSp>
              <p:nvGrpSpPr>
                <p:cNvPr id="253" name="组合 115"/>
                <p:cNvGrpSpPr/>
                <p:nvPr/>
              </p:nvGrpSpPr>
              <p:grpSpPr>
                <a:xfrm>
                  <a:off x="1367644" y="1510680"/>
                  <a:ext cx="2073852" cy="72001"/>
                  <a:chOff x="1367644" y="1059581"/>
                  <a:chExt cx="2073852" cy="72001"/>
                </a:xfrm>
                <a:grpFill/>
              </p:grpSpPr>
              <p:grpSp>
                <p:nvGrpSpPr>
                  <p:cNvPr id="254" name="组合 116"/>
                  <p:cNvGrpSpPr/>
                  <p:nvPr/>
                </p:nvGrpSpPr>
                <p:grpSpPr>
                  <a:xfrm>
                    <a:off x="1367644" y="1059581"/>
                    <a:ext cx="468052" cy="72001"/>
                    <a:chOff x="1367644" y="1059581"/>
                    <a:chExt cx="468052" cy="72001"/>
                  </a:xfrm>
                  <a:grpFill/>
                </p:grpSpPr>
                <p:sp>
                  <p:nvSpPr>
                    <p:cNvPr id="270" name="椭圆 269"/>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71" name="椭圆 270"/>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72" name="椭圆 271"/>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73" name="椭圆 272"/>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255" name="组合 117"/>
                  <p:cNvGrpSpPr/>
                  <p:nvPr/>
                </p:nvGrpSpPr>
                <p:grpSpPr>
                  <a:xfrm>
                    <a:off x="1902911" y="1059581"/>
                    <a:ext cx="468052" cy="72001"/>
                    <a:chOff x="1367644" y="1059581"/>
                    <a:chExt cx="468052" cy="72001"/>
                  </a:xfrm>
                  <a:grpFill/>
                </p:grpSpPr>
                <p:sp>
                  <p:nvSpPr>
                    <p:cNvPr id="266" name="椭圆 265"/>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67" name="椭圆 266"/>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68" name="椭圆 267"/>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69" name="椭圆 268"/>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256" name="组合 118"/>
                  <p:cNvGrpSpPr/>
                  <p:nvPr/>
                </p:nvGrpSpPr>
                <p:grpSpPr>
                  <a:xfrm>
                    <a:off x="2438178" y="1059581"/>
                    <a:ext cx="468052" cy="72001"/>
                    <a:chOff x="1367644" y="1059581"/>
                    <a:chExt cx="468052" cy="72001"/>
                  </a:xfrm>
                  <a:grpFill/>
                </p:grpSpPr>
                <p:sp>
                  <p:nvSpPr>
                    <p:cNvPr id="262" name="椭圆 261"/>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63" name="椭圆 262"/>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64" name="椭圆 263"/>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65" name="椭圆 264"/>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257" name="组合 119"/>
                  <p:cNvGrpSpPr/>
                  <p:nvPr/>
                </p:nvGrpSpPr>
                <p:grpSpPr>
                  <a:xfrm>
                    <a:off x="2973444" y="1059581"/>
                    <a:ext cx="468052" cy="72001"/>
                    <a:chOff x="1367644" y="1059581"/>
                    <a:chExt cx="468052" cy="72001"/>
                  </a:xfrm>
                  <a:grpFill/>
                </p:grpSpPr>
                <p:sp>
                  <p:nvSpPr>
                    <p:cNvPr id="258" name="椭圆 257"/>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59" name="椭圆 258"/>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60" name="椭圆 259"/>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61" name="椭圆 260"/>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grpSp>
          <p:grpSp>
            <p:nvGrpSpPr>
              <p:cNvPr id="80" name="组合 196"/>
              <p:cNvGrpSpPr/>
              <p:nvPr/>
            </p:nvGrpSpPr>
            <p:grpSpPr>
              <a:xfrm>
                <a:off x="1367644" y="2030996"/>
                <a:ext cx="2304000" cy="523100"/>
                <a:chOff x="1367644" y="1059581"/>
                <a:chExt cx="2073852" cy="523100"/>
              </a:xfrm>
              <a:grpFill/>
            </p:grpSpPr>
            <p:grpSp>
              <p:nvGrpSpPr>
                <p:cNvPr id="166" name="组合 197"/>
                <p:cNvGrpSpPr/>
                <p:nvPr/>
              </p:nvGrpSpPr>
              <p:grpSpPr>
                <a:xfrm>
                  <a:off x="1367644" y="1059581"/>
                  <a:ext cx="2073852" cy="72001"/>
                  <a:chOff x="1367644" y="1059581"/>
                  <a:chExt cx="2073852" cy="72001"/>
                </a:xfrm>
                <a:grpFill/>
              </p:grpSpPr>
              <p:grpSp>
                <p:nvGrpSpPr>
                  <p:cNvPr id="230" name="组合 261"/>
                  <p:cNvGrpSpPr/>
                  <p:nvPr/>
                </p:nvGrpSpPr>
                <p:grpSpPr>
                  <a:xfrm>
                    <a:off x="1367644" y="1059581"/>
                    <a:ext cx="468052" cy="72001"/>
                    <a:chOff x="1367644" y="1059581"/>
                    <a:chExt cx="468052" cy="72001"/>
                  </a:xfrm>
                  <a:grpFill/>
                </p:grpSpPr>
                <p:sp>
                  <p:nvSpPr>
                    <p:cNvPr id="246" name="椭圆 245"/>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47" name="椭圆 246"/>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48" name="椭圆 247"/>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49" name="椭圆 248"/>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231" name="组合 262"/>
                  <p:cNvGrpSpPr/>
                  <p:nvPr/>
                </p:nvGrpSpPr>
                <p:grpSpPr>
                  <a:xfrm>
                    <a:off x="1902911" y="1059581"/>
                    <a:ext cx="468052" cy="72001"/>
                    <a:chOff x="1367644" y="1059581"/>
                    <a:chExt cx="468052" cy="72001"/>
                  </a:xfrm>
                  <a:grpFill/>
                </p:grpSpPr>
                <p:sp>
                  <p:nvSpPr>
                    <p:cNvPr id="242" name="椭圆 241"/>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43" name="椭圆 242"/>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44" name="椭圆 243"/>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45" name="椭圆 244"/>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232" name="组合 263"/>
                  <p:cNvGrpSpPr/>
                  <p:nvPr/>
                </p:nvGrpSpPr>
                <p:grpSpPr>
                  <a:xfrm>
                    <a:off x="2438178" y="1059581"/>
                    <a:ext cx="468052" cy="72001"/>
                    <a:chOff x="1367644" y="1059581"/>
                    <a:chExt cx="468052" cy="72001"/>
                  </a:xfrm>
                  <a:grpFill/>
                </p:grpSpPr>
                <p:sp>
                  <p:nvSpPr>
                    <p:cNvPr id="238" name="椭圆 237"/>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39" name="椭圆 238"/>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40" name="椭圆 239"/>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41" name="椭圆 240"/>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233" name="组合 264"/>
                  <p:cNvGrpSpPr/>
                  <p:nvPr/>
                </p:nvGrpSpPr>
                <p:grpSpPr>
                  <a:xfrm>
                    <a:off x="2973444" y="1059581"/>
                    <a:ext cx="468052" cy="72001"/>
                    <a:chOff x="1367644" y="1059581"/>
                    <a:chExt cx="468052" cy="72001"/>
                  </a:xfrm>
                  <a:grpFill/>
                </p:grpSpPr>
                <p:sp>
                  <p:nvSpPr>
                    <p:cNvPr id="234" name="椭圆 233"/>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35" name="椭圆 234"/>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36" name="椭圆 235"/>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37" name="椭圆 236"/>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grpSp>
              <p:nvGrpSpPr>
                <p:cNvPr id="167" name="组合 198"/>
                <p:cNvGrpSpPr/>
                <p:nvPr/>
              </p:nvGrpSpPr>
              <p:grpSpPr>
                <a:xfrm>
                  <a:off x="1367644" y="1209947"/>
                  <a:ext cx="2073852" cy="72001"/>
                  <a:chOff x="1367644" y="1059581"/>
                  <a:chExt cx="2073852" cy="72001"/>
                </a:xfrm>
                <a:grpFill/>
              </p:grpSpPr>
              <p:grpSp>
                <p:nvGrpSpPr>
                  <p:cNvPr id="210" name="组合 241"/>
                  <p:cNvGrpSpPr/>
                  <p:nvPr/>
                </p:nvGrpSpPr>
                <p:grpSpPr>
                  <a:xfrm>
                    <a:off x="1367644" y="1059581"/>
                    <a:ext cx="468052" cy="72001"/>
                    <a:chOff x="1367644" y="1059581"/>
                    <a:chExt cx="468052" cy="72001"/>
                  </a:xfrm>
                  <a:grpFill/>
                </p:grpSpPr>
                <p:sp>
                  <p:nvSpPr>
                    <p:cNvPr id="226" name="椭圆 225"/>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27" name="椭圆 226"/>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28" name="椭圆 227"/>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29" name="椭圆 228"/>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211" name="组合 242"/>
                  <p:cNvGrpSpPr/>
                  <p:nvPr/>
                </p:nvGrpSpPr>
                <p:grpSpPr>
                  <a:xfrm>
                    <a:off x="1902911" y="1059581"/>
                    <a:ext cx="468052" cy="72001"/>
                    <a:chOff x="1367644" y="1059581"/>
                    <a:chExt cx="468052" cy="72001"/>
                  </a:xfrm>
                  <a:grpFill/>
                </p:grpSpPr>
                <p:sp>
                  <p:nvSpPr>
                    <p:cNvPr id="222" name="椭圆 221"/>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23" name="椭圆 222"/>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24" name="椭圆 223"/>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25" name="椭圆 224"/>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212" name="组合 243"/>
                  <p:cNvGrpSpPr/>
                  <p:nvPr/>
                </p:nvGrpSpPr>
                <p:grpSpPr>
                  <a:xfrm>
                    <a:off x="2438178" y="1059581"/>
                    <a:ext cx="468052" cy="72001"/>
                    <a:chOff x="1367644" y="1059581"/>
                    <a:chExt cx="468052" cy="72001"/>
                  </a:xfrm>
                  <a:grpFill/>
                </p:grpSpPr>
                <p:sp>
                  <p:nvSpPr>
                    <p:cNvPr id="218" name="椭圆 217"/>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19" name="椭圆 218"/>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20" name="椭圆 219"/>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21" name="椭圆 220"/>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213" name="组合 244"/>
                  <p:cNvGrpSpPr/>
                  <p:nvPr/>
                </p:nvGrpSpPr>
                <p:grpSpPr>
                  <a:xfrm>
                    <a:off x="2973444" y="1059581"/>
                    <a:ext cx="468052" cy="72001"/>
                    <a:chOff x="1367644" y="1059581"/>
                    <a:chExt cx="468052" cy="72001"/>
                  </a:xfrm>
                  <a:grpFill/>
                </p:grpSpPr>
                <p:sp>
                  <p:nvSpPr>
                    <p:cNvPr id="214" name="椭圆 213"/>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15" name="椭圆 214"/>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16" name="椭圆 215"/>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17" name="椭圆 216"/>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grpSp>
              <p:nvGrpSpPr>
                <p:cNvPr id="168" name="组合 199"/>
                <p:cNvGrpSpPr/>
                <p:nvPr/>
              </p:nvGrpSpPr>
              <p:grpSpPr>
                <a:xfrm>
                  <a:off x="1367644" y="1360313"/>
                  <a:ext cx="2073852" cy="72001"/>
                  <a:chOff x="1367644" y="1059581"/>
                  <a:chExt cx="2073852" cy="72001"/>
                </a:xfrm>
                <a:grpFill/>
              </p:grpSpPr>
              <p:grpSp>
                <p:nvGrpSpPr>
                  <p:cNvPr id="190" name="组合 221"/>
                  <p:cNvGrpSpPr/>
                  <p:nvPr/>
                </p:nvGrpSpPr>
                <p:grpSpPr>
                  <a:xfrm>
                    <a:off x="1367644" y="1059581"/>
                    <a:ext cx="468052" cy="72001"/>
                    <a:chOff x="1367644" y="1059581"/>
                    <a:chExt cx="468052" cy="72001"/>
                  </a:xfrm>
                  <a:grpFill/>
                </p:grpSpPr>
                <p:sp>
                  <p:nvSpPr>
                    <p:cNvPr id="206" name="椭圆 205"/>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07" name="椭圆 206"/>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08" name="椭圆 207"/>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09" name="椭圆 208"/>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191" name="组合 222"/>
                  <p:cNvGrpSpPr/>
                  <p:nvPr/>
                </p:nvGrpSpPr>
                <p:grpSpPr>
                  <a:xfrm>
                    <a:off x="1902911" y="1059581"/>
                    <a:ext cx="468052" cy="72001"/>
                    <a:chOff x="1367644" y="1059581"/>
                    <a:chExt cx="468052" cy="72001"/>
                  </a:xfrm>
                  <a:grpFill/>
                </p:grpSpPr>
                <p:sp>
                  <p:nvSpPr>
                    <p:cNvPr id="202" name="椭圆 201"/>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03" name="椭圆 202"/>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04" name="椭圆 203"/>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05" name="椭圆 204"/>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192" name="组合 223"/>
                  <p:cNvGrpSpPr/>
                  <p:nvPr/>
                </p:nvGrpSpPr>
                <p:grpSpPr>
                  <a:xfrm>
                    <a:off x="2438178" y="1059581"/>
                    <a:ext cx="468052" cy="72001"/>
                    <a:chOff x="1367644" y="1059581"/>
                    <a:chExt cx="468052" cy="72001"/>
                  </a:xfrm>
                  <a:grpFill/>
                </p:grpSpPr>
                <p:sp>
                  <p:nvSpPr>
                    <p:cNvPr id="198" name="椭圆 197"/>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99" name="椭圆 198"/>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00" name="椭圆 199"/>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01" name="椭圆 200"/>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193" name="组合 224"/>
                  <p:cNvGrpSpPr/>
                  <p:nvPr/>
                </p:nvGrpSpPr>
                <p:grpSpPr>
                  <a:xfrm>
                    <a:off x="2973444" y="1059581"/>
                    <a:ext cx="468052" cy="72001"/>
                    <a:chOff x="1367644" y="1059581"/>
                    <a:chExt cx="468052" cy="72001"/>
                  </a:xfrm>
                  <a:grpFill/>
                </p:grpSpPr>
                <p:sp>
                  <p:nvSpPr>
                    <p:cNvPr id="194" name="椭圆 193"/>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95" name="椭圆 194"/>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96" name="椭圆 195"/>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97" name="椭圆 196"/>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grpSp>
              <p:nvGrpSpPr>
                <p:cNvPr id="169" name="组合 200"/>
                <p:cNvGrpSpPr/>
                <p:nvPr/>
              </p:nvGrpSpPr>
              <p:grpSpPr>
                <a:xfrm>
                  <a:off x="1367644" y="1510680"/>
                  <a:ext cx="2073852" cy="72001"/>
                  <a:chOff x="1367644" y="1059581"/>
                  <a:chExt cx="2073852" cy="72001"/>
                </a:xfrm>
                <a:grpFill/>
              </p:grpSpPr>
              <p:grpSp>
                <p:nvGrpSpPr>
                  <p:cNvPr id="170" name="组合 201"/>
                  <p:cNvGrpSpPr/>
                  <p:nvPr/>
                </p:nvGrpSpPr>
                <p:grpSpPr>
                  <a:xfrm>
                    <a:off x="1367644" y="1059581"/>
                    <a:ext cx="468052" cy="72001"/>
                    <a:chOff x="1367644" y="1059581"/>
                    <a:chExt cx="468052" cy="72001"/>
                  </a:xfrm>
                  <a:grpFill/>
                </p:grpSpPr>
                <p:sp>
                  <p:nvSpPr>
                    <p:cNvPr id="186" name="椭圆 185"/>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87" name="椭圆 186"/>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88" name="椭圆 187"/>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89" name="椭圆 188"/>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171" name="组合 202"/>
                  <p:cNvGrpSpPr/>
                  <p:nvPr/>
                </p:nvGrpSpPr>
                <p:grpSpPr>
                  <a:xfrm>
                    <a:off x="1902911" y="1059581"/>
                    <a:ext cx="468052" cy="72001"/>
                    <a:chOff x="1367644" y="1059581"/>
                    <a:chExt cx="468052" cy="72001"/>
                  </a:xfrm>
                  <a:grpFill/>
                </p:grpSpPr>
                <p:sp>
                  <p:nvSpPr>
                    <p:cNvPr id="182" name="椭圆 181"/>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83" name="椭圆 182"/>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84" name="椭圆 183"/>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85" name="椭圆 184"/>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172" name="组合 203"/>
                  <p:cNvGrpSpPr/>
                  <p:nvPr/>
                </p:nvGrpSpPr>
                <p:grpSpPr>
                  <a:xfrm>
                    <a:off x="2438178" y="1059581"/>
                    <a:ext cx="468052" cy="72001"/>
                    <a:chOff x="1367644" y="1059581"/>
                    <a:chExt cx="468052" cy="72001"/>
                  </a:xfrm>
                  <a:grpFill/>
                </p:grpSpPr>
                <p:sp>
                  <p:nvSpPr>
                    <p:cNvPr id="178" name="椭圆 177"/>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79" name="椭圆 178"/>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80" name="椭圆 179"/>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81" name="椭圆 180"/>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173" name="组合 204"/>
                  <p:cNvGrpSpPr/>
                  <p:nvPr/>
                </p:nvGrpSpPr>
                <p:grpSpPr>
                  <a:xfrm>
                    <a:off x="2973444" y="1059581"/>
                    <a:ext cx="468052" cy="72001"/>
                    <a:chOff x="1367644" y="1059581"/>
                    <a:chExt cx="468052" cy="72001"/>
                  </a:xfrm>
                  <a:grpFill/>
                </p:grpSpPr>
                <p:sp>
                  <p:nvSpPr>
                    <p:cNvPr id="174" name="椭圆 173"/>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75" name="椭圆 174"/>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76" name="椭圆 175"/>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77" name="椭圆 176"/>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grpSp>
          <p:grpSp>
            <p:nvGrpSpPr>
              <p:cNvPr id="81" name="组合 281"/>
              <p:cNvGrpSpPr/>
              <p:nvPr/>
            </p:nvGrpSpPr>
            <p:grpSpPr>
              <a:xfrm>
                <a:off x="1367644" y="2624714"/>
                <a:ext cx="2304000" cy="523100"/>
                <a:chOff x="1367644" y="1059581"/>
                <a:chExt cx="2073852" cy="523100"/>
              </a:xfrm>
              <a:grpFill/>
            </p:grpSpPr>
            <p:grpSp>
              <p:nvGrpSpPr>
                <p:cNvPr id="82" name="组合 282"/>
                <p:cNvGrpSpPr/>
                <p:nvPr/>
              </p:nvGrpSpPr>
              <p:grpSpPr>
                <a:xfrm>
                  <a:off x="1367644" y="1059581"/>
                  <a:ext cx="2073852" cy="72001"/>
                  <a:chOff x="1367644" y="1059581"/>
                  <a:chExt cx="2073852" cy="72001"/>
                </a:xfrm>
                <a:grpFill/>
              </p:grpSpPr>
              <p:grpSp>
                <p:nvGrpSpPr>
                  <p:cNvPr id="146" name="组合 346"/>
                  <p:cNvGrpSpPr/>
                  <p:nvPr/>
                </p:nvGrpSpPr>
                <p:grpSpPr>
                  <a:xfrm>
                    <a:off x="1367644" y="1059581"/>
                    <a:ext cx="468052" cy="72001"/>
                    <a:chOff x="1367644" y="1059581"/>
                    <a:chExt cx="468052" cy="72001"/>
                  </a:xfrm>
                  <a:grpFill/>
                </p:grpSpPr>
                <p:sp>
                  <p:nvSpPr>
                    <p:cNvPr id="162" name="椭圆 161"/>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63" name="椭圆 162"/>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64" name="椭圆 163"/>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65" name="椭圆 164"/>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147" name="组合 347"/>
                  <p:cNvGrpSpPr/>
                  <p:nvPr/>
                </p:nvGrpSpPr>
                <p:grpSpPr>
                  <a:xfrm>
                    <a:off x="1902911" y="1059581"/>
                    <a:ext cx="468052" cy="72001"/>
                    <a:chOff x="1367644" y="1059581"/>
                    <a:chExt cx="468052" cy="72001"/>
                  </a:xfrm>
                  <a:grpFill/>
                </p:grpSpPr>
                <p:sp>
                  <p:nvSpPr>
                    <p:cNvPr id="158" name="椭圆 157"/>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59" name="椭圆 158"/>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60" name="椭圆 159"/>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61" name="椭圆 160"/>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148" name="组合 348"/>
                  <p:cNvGrpSpPr/>
                  <p:nvPr/>
                </p:nvGrpSpPr>
                <p:grpSpPr>
                  <a:xfrm>
                    <a:off x="2438178" y="1059581"/>
                    <a:ext cx="468052" cy="72001"/>
                    <a:chOff x="1367644" y="1059581"/>
                    <a:chExt cx="468052" cy="72001"/>
                  </a:xfrm>
                  <a:grpFill/>
                </p:grpSpPr>
                <p:sp>
                  <p:nvSpPr>
                    <p:cNvPr id="154" name="椭圆 153"/>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55" name="椭圆 154"/>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56" name="椭圆 155"/>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57" name="椭圆 156"/>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149" name="组合 349"/>
                  <p:cNvGrpSpPr/>
                  <p:nvPr/>
                </p:nvGrpSpPr>
                <p:grpSpPr>
                  <a:xfrm>
                    <a:off x="2973444" y="1059581"/>
                    <a:ext cx="468052" cy="72001"/>
                    <a:chOff x="1367644" y="1059581"/>
                    <a:chExt cx="468052" cy="72001"/>
                  </a:xfrm>
                  <a:grpFill/>
                </p:grpSpPr>
                <p:sp>
                  <p:nvSpPr>
                    <p:cNvPr id="150" name="椭圆 149"/>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51" name="椭圆 150"/>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52" name="椭圆 151"/>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53" name="椭圆 152"/>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grpSp>
              <p:nvGrpSpPr>
                <p:cNvPr id="83" name="组合 283"/>
                <p:cNvGrpSpPr/>
                <p:nvPr/>
              </p:nvGrpSpPr>
              <p:grpSpPr>
                <a:xfrm>
                  <a:off x="1367644" y="1209947"/>
                  <a:ext cx="2073852" cy="72001"/>
                  <a:chOff x="1367644" y="1059581"/>
                  <a:chExt cx="2073852" cy="72001"/>
                </a:xfrm>
                <a:grpFill/>
              </p:grpSpPr>
              <p:grpSp>
                <p:nvGrpSpPr>
                  <p:cNvPr id="126" name="组合 326"/>
                  <p:cNvGrpSpPr/>
                  <p:nvPr/>
                </p:nvGrpSpPr>
                <p:grpSpPr>
                  <a:xfrm>
                    <a:off x="1367644" y="1059581"/>
                    <a:ext cx="468052" cy="72001"/>
                    <a:chOff x="1367644" y="1059581"/>
                    <a:chExt cx="468052" cy="72001"/>
                  </a:xfrm>
                  <a:grpFill/>
                </p:grpSpPr>
                <p:sp>
                  <p:nvSpPr>
                    <p:cNvPr id="142" name="椭圆 141"/>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43" name="椭圆 142"/>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44" name="椭圆 143"/>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45" name="椭圆 144"/>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127" name="组合 327"/>
                  <p:cNvGrpSpPr/>
                  <p:nvPr/>
                </p:nvGrpSpPr>
                <p:grpSpPr>
                  <a:xfrm>
                    <a:off x="1902911" y="1059581"/>
                    <a:ext cx="468052" cy="72001"/>
                    <a:chOff x="1367644" y="1059581"/>
                    <a:chExt cx="468052" cy="72001"/>
                  </a:xfrm>
                  <a:grpFill/>
                </p:grpSpPr>
                <p:sp>
                  <p:nvSpPr>
                    <p:cNvPr id="138" name="椭圆 137"/>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39" name="椭圆 138"/>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40" name="椭圆 139"/>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41" name="椭圆 140"/>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128" name="组合 328"/>
                  <p:cNvGrpSpPr/>
                  <p:nvPr/>
                </p:nvGrpSpPr>
                <p:grpSpPr>
                  <a:xfrm>
                    <a:off x="2438178" y="1059581"/>
                    <a:ext cx="468052" cy="72001"/>
                    <a:chOff x="1367644" y="1059581"/>
                    <a:chExt cx="468052" cy="72001"/>
                  </a:xfrm>
                  <a:grpFill/>
                </p:grpSpPr>
                <p:sp>
                  <p:nvSpPr>
                    <p:cNvPr id="134" name="椭圆 133"/>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35" name="椭圆 134"/>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36" name="椭圆 135"/>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37" name="椭圆 136"/>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129" name="组合 329"/>
                  <p:cNvGrpSpPr/>
                  <p:nvPr/>
                </p:nvGrpSpPr>
                <p:grpSpPr>
                  <a:xfrm>
                    <a:off x="2973444" y="1059581"/>
                    <a:ext cx="468052" cy="72001"/>
                    <a:chOff x="1367644" y="1059581"/>
                    <a:chExt cx="468052" cy="72001"/>
                  </a:xfrm>
                  <a:grpFill/>
                </p:grpSpPr>
                <p:sp>
                  <p:nvSpPr>
                    <p:cNvPr id="130" name="椭圆 129"/>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31" name="椭圆 130"/>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32" name="椭圆 131"/>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33" name="椭圆 132"/>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grpSp>
              <p:nvGrpSpPr>
                <p:cNvPr id="84" name="组合 284"/>
                <p:cNvGrpSpPr/>
                <p:nvPr/>
              </p:nvGrpSpPr>
              <p:grpSpPr>
                <a:xfrm>
                  <a:off x="1367644" y="1360313"/>
                  <a:ext cx="2073852" cy="72001"/>
                  <a:chOff x="1367644" y="1059581"/>
                  <a:chExt cx="2073852" cy="72001"/>
                </a:xfrm>
                <a:grpFill/>
              </p:grpSpPr>
              <p:grpSp>
                <p:nvGrpSpPr>
                  <p:cNvPr id="106" name="组合 306"/>
                  <p:cNvGrpSpPr/>
                  <p:nvPr/>
                </p:nvGrpSpPr>
                <p:grpSpPr>
                  <a:xfrm>
                    <a:off x="1367644" y="1059581"/>
                    <a:ext cx="468052" cy="72001"/>
                    <a:chOff x="1367644" y="1059581"/>
                    <a:chExt cx="468052" cy="72001"/>
                  </a:xfrm>
                  <a:grpFill/>
                </p:grpSpPr>
                <p:sp>
                  <p:nvSpPr>
                    <p:cNvPr id="122" name="椭圆 121"/>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23" name="椭圆 122"/>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24" name="椭圆 123"/>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25" name="椭圆 124"/>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107" name="组合 307"/>
                  <p:cNvGrpSpPr/>
                  <p:nvPr/>
                </p:nvGrpSpPr>
                <p:grpSpPr>
                  <a:xfrm>
                    <a:off x="1902911" y="1059581"/>
                    <a:ext cx="468052" cy="72001"/>
                    <a:chOff x="1367644" y="1059581"/>
                    <a:chExt cx="468052" cy="72001"/>
                  </a:xfrm>
                  <a:grpFill/>
                </p:grpSpPr>
                <p:sp>
                  <p:nvSpPr>
                    <p:cNvPr id="118" name="椭圆 117"/>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19" name="椭圆 118"/>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20" name="椭圆 119"/>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21" name="椭圆 120"/>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108" name="组合 308"/>
                  <p:cNvGrpSpPr/>
                  <p:nvPr/>
                </p:nvGrpSpPr>
                <p:grpSpPr>
                  <a:xfrm>
                    <a:off x="2438178" y="1059581"/>
                    <a:ext cx="468052" cy="72001"/>
                    <a:chOff x="1367644" y="1059581"/>
                    <a:chExt cx="468052" cy="72001"/>
                  </a:xfrm>
                  <a:grpFill/>
                </p:grpSpPr>
                <p:sp>
                  <p:nvSpPr>
                    <p:cNvPr id="114" name="椭圆 113"/>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15" name="椭圆 114"/>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16" name="椭圆 115"/>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17" name="椭圆 116"/>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109" name="组合 309"/>
                  <p:cNvGrpSpPr/>
                  <p:nvPr/>
                </p:nvGrpSpPr>
                <p:grpSpPr>
                  <a:xfrm>
                    <a:off x="2973444" y="1059581"/>
                    <a:ext cx="468052" cy="72001"/>
                    <a:chOff x="1367644" y="1059581"/>
                    <a:chExt cx="468052" cy="72001"/>
                  </a:xfrm>
                  <a:grpFill/>
                </p:grpSpPr>
                <p:sp>
                  <p:nvSpPr>
                    <p:cNvPr id="110" name="椭圆 109"/>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11" name="椭圆 110"/>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12" name="椭圆 111"/>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13" name="椭圆 112"/>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grpSp>
              <p:nvGrpSpPr>
                <p:cNvPr id="85" name="组合 285"/>
                <p:cNvGrpSpPr/>
                <p:nvPr/>
              </p:nvGrpSpPr>
              <p:grpSpPr>
                <a:xfrm>
                  <a:off x="1367644" y="1510680"/>
                  <a:ext cx="2073852" cy="72001"/>
                  <a:chOff x="1367644" y="1059581"/>
                  <a:chExt cx="2073852" cy="72001"/>
                </a:xfrm>
                <a:grpFill/>
              </p:grpSpPr>
              <p:grpSp>
                <p:nvGrpSpPr>
                  <p:cNvPr id="86" name="组合 286"/>
                  <p:cNvGrpSpPr/>
                  <p:nvPr/>
                </p:nvGrpSpPr>
                <p:grpSpPr>
                  <a:xfrm>
                    <a:off x="1367644" y="1059581"/>
                    <a:ext cx="468052" cy="72001"/>
                    <a:chOff x="1367644" y="1059581"/>
                    <a:chExt cx="468052" cy="72001"/>
                  </a:xfrm>
                  <a:grpFill/>
                </p:grpSpPr>
                <p:sp>
                  <p:nvSpPr>
                    <p:cNvPr id="102" name="椭圆 101"/>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03" name="椭圆 102"/>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04" name="椭圆 103"/>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05" name="椭圆 104"/>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87" name="组合 287"/>
                  <p:cNvGrpSpPr/>
                  <p:nvPr/>
                </p:nvGrpSpPr>
                <p:grpSpPr>
                  <a:xfrm>
                    <a:off x="1902911" y="1059581"/>
                    <a:ext cx="468052" cy="72001"/>
                    <a:chOff x="1367644" y="1059581"/>
                    <a:chExt cx="468052" cy="72001"/>
                  </a:xfrm>
                  <a:grpFill/>
                </p:grpSpPr>
                <p:sp>
                  <p:nvSpPr>
                    <p:cNvPr id="98" name="椭圆 97"/>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99" name="椭圆 98"/>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00" name="椭圆 99"/>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01" name="椭圆 100"/>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88" name="组合 288"/>
                  <p:cNvGrpSpPr/>
                  <p:nvPr/>
                </p:nvGrpSpPr>
                <p:grpSpPr>
                  <a:xfrm>
                    <a:off x="2438178" y="1059581"/>
                    <a:ext cx="468052" cy="72001"/>
                    <a:chOff x="1367644" y="1059581"/>
                    <a:chExt cx="468052" cy="72001"/>
                  </a:xfrm>
                  <a:grpFill/>
                </p:grpSpPr>
                <p:sp>
                  <p:nvSpPr>
                    <p:cNvPr id="94" name="椭圆 93"/>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95" name="椭圆 94"/>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96" name="椭圆 95"/>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97" name="椭圆 96"/>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nvGrpSpPr>
                  <p:cNvPr id="89" name="组合 289"/>
                  <p:cNvGrpSpPr/>
                  <p:nvPr/>
                </p:nvGrpSpPr>
                <p:grpSpPr>
                  <a:xfrm>
                    <a:off x="2973444" y="1059581"/>
                    <a:ext cx="468052" cy="72001"/>
                    <a:chOff x="1367644" y="1059581"/>
                    <a:chExt cx="468052" cy="72001"/>
                  </a:xfrm>
                  <a:grpFill/>
                </p:grpSpPr>
                <p:sp>
                  <p:nvSpPr>
                    <p:cNvPr id="90" name="椭圆 89"/>
                    <p:cNvSpPr>
                      <a:spLocks noChangeAspect="1"/>
                    </p:cNvSpPr>
                    <p:nvPr/>
                  </p:nvSpPr>
                  <p:spPr bwMode="auto">
                    <a:xfrm>
                      <a:off x="1367644" y="1059582"/>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91" name="椭圆 90"/>
                    <p:cNvSpPr>
                      <a:spLocks noChangeAspect="1"/>
                    </p:cNvSpPr>
                    <p:nvPr/>
                  </p:nvSpPr>
                  <p:spPr bwMode="auto">
                    <a:xfrm>
                      <a:off x="1499659"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92" name="椭圆 91"/>
                    <p:cNvSpPr>
                      <a:spLocks noChangeAspect="1"/>
                    </p:cNvSpPr>
                    <p:nvPr/>
                  </p:nvSpPr>
                  <p:spPr bwMode="auto">
                    <a:xfrm>
                      <a:off x="1631674"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93" name="椭圆 92"/>
                    <p:cNvSpPr>
                      <a:spLocks noChangeAspect="1"/>
                    </p:cNvSpPr>
                    <p:nvPr/>
                  </p:nvSpPr>
                  <p:spPr bwMode="auto">
                    <a:xfrm>
                      <a:off x="1763688" y="1059581"/>
                      <a:ext cx="72008" cy="72000"/>
                    </a:xfrm>
                    <a:prstGeom prst="ellipse">
                      <a:avLst/>
                    </a:prstGeom>
                    <a:grp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grpSp>
          </p:grpSp>
        </p:grpSp>
        <p:grpSp>
          <p:nvGrpSpPr>
            <p:cNvPr id="10" name="组合 710"/>
            <p:cNvGrpSpPr/>
            <p:nvPr/>
          </p:nvGrpSpPr>
          <p:grpSpPr>
            <a:xfrm>
              <a:off x="827780" y="2108842"/>
              <a:ext cx="1322790" cy="925817"/>
              <a:chOff x="107504" y="699542"/>
              <a:chExt cx="2157335" cy="2153650"/>
            </a:xfrm>
          </p:grpSpPr>
          <p:sp>
            <p:nvSpPr>
              <p:cNvPr id="14" name="椭圆 13"/>
              <p:cNvSpPr>
                <a:spLocks noChangeAspect="1"/>
              </p:cNvSpPr>
              <p:nvPr/>
            </p:nvSpPr>
            <p:spPr bwMode="auto">
              <a:xfrm>
                <a:off x="107504" y="699543"/>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5" name="椭圆 14"/>
              <p:cNvSpPr>
                <a:spLocks noChangeAspect="1"/>
              </p:cNvSpPr>
              <p:nvPr/>
            </p:nvSpPr>
            <p:spPr bwMode="auto">
              <a:xfrm>
                <a:off x="400835" y="699542"/>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6" name="椭圆 15"/>
              <p:cNvSpPr>
                <a:spLocks noChangeAspect="1"/>
              </p:cNvSpPr>
              <p:nvPr/>
            </p:nvSpPr>
            <p:spPr bwMode="auto">
              <a:xfrm>
                <a:off x="702173" y="699543"/>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7" name="椭圆 16"/>
              <p:cNvSpPr>
                <a:spLocks noChangeAspect="1"/>
              </p:cNvSpPr>
              <p:nvPr/>
            </p:nvSpPr>
            <p:spPr bwMode="auto">
              <a:xfrm>
                <a:off x="995504" y="699542"/>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8" name="椭圆 17"/>
              <p:cNvSpPr>
                <a:spLocks noChangeAspect="1"/>
              </p:cNvSpPr>
              <p:nvPr/>
            </p:nvSpPr>
            <p:spPr bwMode="auto">
              <a:xfrm>
                <a:off x="1296842" y="699543"/>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9" name="椭圆 18"/>
              <p:cNvSpPr>
                <a:spLocks noChangeAspect="1"/>
              </p:cNvSpPr>
              <p:nvPr/>
            </p:nvSpPr>
            <p:spPr bwMode="auto">
              <a:xfrm>
                <a:off x="1590173" y="699542"/>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0" name="椭圆 19"/>
              <p:cNvSpPr>
                <a:spLocks noChangeAspect="1"/>
              </p:cNvSpPr>
              <p:nvPr/>
            </p:nvSpPr>
            <p:spPr bwMode="auto">
              <a:xfrm>
                <a:off x="1891509" y="699543"/>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1" name="椭圆 20"/>
              <p:cNvSpPr>
                <a:spLocks noChangeAspect="1"/>
              </p:cNvSpPr>
              <p:nvPr/>
            </p:nvSpPr>
            <p:spPr bwMode="auto">
              <a:xfrm>
                <a:off x="2184840" y="699542"/>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2" name="椭圆 21"/>
              <p:cNvSpPr>
                <a:spLocks noChangeAspect="1"/>
              </p:cNvSpPr>
              <p:nvPr/>
            </p:nvSpPr>
            <p:spPr bwMode="auto">
              <a:xfrm>
                <a:off x="107504" y="1000242"/>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3" name="椭圆 22"/>
              <p:cNvSpPr>
                <a:spLocks noChangeAspect="1"/>
              </p:cNvSpPr>
              <p:nvPr/>
            </p:nvSpPr>
            <p:spPr bwMode="auto">
              <a:xfrm>
                <a:off x="400835" y="1000241"/>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4" name="椭圆 23"/>
              <p:cNvSpPr>
                <a:spLocks noChangeAspect="1"/>
              </p:cNvSpPr>
              <p:nvPr/>
            </p:nvSpPr>
            <p:spPr bwMode="auto">
              <a:xfrm>
                <a:off x="702173" y="1000242"/>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5" name="椭圆 24"/>
              <p:cNvSpPr>
                <a:spLocks noChangeAspect="1"/>
              </p:cNvSpPr>
              <p:nvPr/>
            </p:nvSpPr>
            <p:spPr bwMode="auto">
              <a:xfrm>
                <a:off x="995504" y="1000241"/>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6" name="椭圆 25"/>
              <p:cNvSpPr>
                <a:spLocks noChangeAspect="1"/>
              </p:cNvSpPr>
              <p:nvPr/>
            </p:nvSpPr>
            <p:spPr bwMode="auto">
              <a:xfrm>
                <a:off x="1296842" y="1000242"/>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7" name="椭圆 26"/>
              <p:cNvSpPr>
                <a:spLocks noChangeAspect="1"/>
              </p:cNvSpPr>
              <p:nvPr/>
            </p:nvSpPr>
            <p:spPr bwMode="auto">
              <a:xfrm>
                <a:off x="1590173" y="1000241"/>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8" name="椭圆 27"/>
              <p:cNvSpPr>
                <a:spLocks noChangeAspect="1"/>
              </p:cNvSpPr>
              <p:nvPr/>
            </p:nvSpPr>
            <p:spPr bwMode="auto">
              <a:xfrm>
                <a:off x="1891509" y="1000242"/>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29" name="椭圆 28"/>
              <p:cNvSpPr>
                <a:spLocks noChangeAspect="1"/>
              </p:cNvSpPr>
              <p:nvPr/>
            </p:nvSpPr>
            <p:spPr bwMode="auto">
              <a:xfrm>
                <a:off x="2184840" y="1000241"/>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0" name="椭圆 29"/>
              <p:cNvSpPr>
                <a:spLocks noChangeAspect="1"/>
              </p:cNvSpPr>
              <p:nvPr/>
            </p:nvSpPr>
            <p:spPr bwMode="auto">
              <a:xfrm>
                <a:off x="107504" y="1293196"/>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1" name="椭圆 30"/>
              <p:cNvSpPr>
                <a:spLocks noChangeAspect="1"/>
              </p:cNvSpPr>
              <p:nvPr/>
            </p:nvSpPr>
            <p:spPr bwMode="auto">
              <a:xfrm>
                <a:off x="400835" y="1293195"/>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2" name="椭圆 31"/>
              <p:cNvSpPr>
                <a:spLocks noChangeAspect="1"/>
              </p:cNvSpPr>
              <p:nvPr/>
            </p:nvSpPr>
            <p:spPr bwMode="auto">
              <a:xfrm>
                <a:off x="702173" y="1293196"/>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3" name="椭圆 32"/>
              <p:cNvSpPr>
                <a:spLocks noChangeAspect="1"/>
              </p:cNvSpPr>
              <p:nvPr/>
            </p:nvSpPr>
            <p:spPr bwMode="auto">
              <a:xfrm>
                <a:off x="995504" y="1293195"/>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4" name="椭圆 33"/>
              <p:cNvSpPr>
                <a:spLocks noChangeAspect="1"/>
              </p:cNvSpPr>
              <p:nvPr/>
            </p:nvSpPr>
            <p:spPr bwMode="auto">
              <a:xfrm>
                <a:off x="1296842" y="1293196"/>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5" name="椭圆 34"/>
              <p:cNvSpPr>
                <a:spLocks noChangeAspect="1"/>
              </p:cNvSpPr>
              <p:nvPr/>
            </p:nvSpPr>
            <p:spPr bwMode="auto">
              <a:xfrm>
                <a:off x="1590173" y="1293195"/>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6" name="椭圆 35"/>
              <p:cNvSpPr>
                <a:spLocks noChangeAspect="1"/>
              </p:cNvSpPr>
              <p:nvPr/>
            </p:nvSpPr>
            <p:spPr bwMode="auto">
              <a:xfrm>
                <a:off x="1891509" y="1293196"/>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7" name="椭圆 36"/>
              <p:cNvSpPr>
                <a:spLocks noChangeAspect="1"/>
              </p:cNvSpPr>
              <p:nvPr/>
            </p:nvSpPr>
            <p:spPr bwMode="auto">
              <a:xfrm>
                <a:off x="2184840" y="1293195"/>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8" name="椭圆 37"/>
              <p:cNvSpPr>
                <a:spLocks noChangeAspect="1"/>
              </p:cNvSpPr>
              <p:nvPr/>
            </p:nvSpPr>
            <p:spPr bwMode="auto">
              <a:xfrm>
                <a:off x="107504" y="1593895"/>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39" name="椭圆 38"/>
              <p:cNvSpPr>
                <a:spLocks noChangeAspect="1"/>
              </p:cNvSpPr>
              <p:nvPr/>
            </p:nvSpPr>
            <p:spPr bwMode="auto">
              <a:xfrm>
                <a:off x="400835" y="1593894"/>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40" name="椭圆 39"/>
              <p:cNvSpPr>
                <a:spLocks noChangeAspect="1"/>
              </p:cNvSpPr>
              <p:nvPr/>
            </p:nvSpPr>
            <p:spPr bwMode="auto">
              <a:xfrm>
                <a:off x="702173" y="1593895"/>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41" name="椭圆 40"/>
              <p:cNvSpPr>
                <a:spLocks noChangeAspect="1"/>
              </p:cNvSpPr>
              <p:nvPr/>
            </p:nvSpPr>
            <p:spPr bwMode="auto">
              <a:xfrm>
                <a:off x="995504" y="1593894"/>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42" name="椭圆 41"/>
              <p:cNvSpPr>
                <a:spLocks noChangeAspect="1"/>
              </p:cNvSpPr>
              <p:nvPr/>
            </p:nvSpPr>
            <p:spPr bwMode="auto">
              <a:xfrm>
                <a:off x="1296842" y="1593895"/>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43" name="椭圆 42"/>
              <p:cNvSpPr>
                <a:spLocks noChangeAspect="1"/>
              </p:cNvSpPr>
              <p:nvPr/>
            </p:nvSpPr>
            <p:spPr bwMode="auto">
              <a:xfrm>
                <a:off x="1590173" y="1593894"/>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44" name="椭圆 43"/>
              <p:cNvSpPr>
                <a:spLocks noChangeAspect="1"/>
              </p:cNvSpPr>
              <p:nvPr/>
            </p:nvSpPr>
            <p:spPr bwMode="auto">
              <a:xfrm>
                <a:off x="1891509" y="1593895"/>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45" name="椭圆 44"/>
              <p:cNvSpPr>
                <a:spLocks noChangeAspect="1"/>
              </p:cNvSpPr>
              <p:nvPr/>
            </p:nvSpPr>
            <p:spPr bwMode="auto">
              <a:xfrm>
                <a:off x="2184840" y="1593894"/>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46" name="椭圆 45"/>
              <p:cNvSpPr>
                <a:spLocks noChangeAspect="1"/>
              </p:cNvSpPr>
              <p:nvPr/>
            </p:nvSpPr>
            <p:spPr bwMode="auto">
              <a:xfrm>
                <a:off x="107504" y="1886849"/>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47" name="椭圆 46"/>
              <p:cNvSpPr>
                <a:spLocks noChangeAspect="1"/>
              </p:cNvSpPr>
              <p:nvPr/>
            </p:nvSpPr>
            <p:spPr bwMode="auto">
              <a:xfrm>
                <a:off x="400835" y="1886848"/>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48" name="椭圆 47"/>
              <p:cNvSpPr>
                <a:spLocks noChangeAspect="1"/>
              </p:cNvSpPr>
              <p:nvPr/>
            </p:nvSpPr>
            <p:spPr bwMode="auto">
              <a:xfrm>
                <a:off x="702173" y="1886849"/>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49" name="椭圆 48"/>
              <p:cNvSpPr>
                <a:spLocks noChangeAspect="1"/>
              </p:cNvSpPr>
              <p:nvPr/>
            </p:nvSpPr>
            <p:spPr bwMode="auto">
              <a:xfrm>
                <a:off x="995504" y="1886848"/>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50" name="椭圆 49"/>
              <p:cNvSpPr>
                <a:spLocks noChangeAspect="1"/>
              </p:cNvSpPr>
              <p:nvPr/>
            </p:nvSpPr>
            <p:spPr bwMode="auto">
              <a:xfrm>
                <a:off x="1296842" y="1886849"/>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51" name="椭圆 50"/>
              <p:cNvSpPr>
                <a:spLocks noChangeAspect="1"/>
              </p:cNvSpPr>
              <p:nvPr/>
            </p:nvSpPr>
            <p:spPr bwMode="auto">
              <a:xfrm>
                <a:off x="1590173" y="1886848"/>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52" name="椭圆 51"/>
              <p:cNvSpPr>
                <a:spLocks noChangeAspect="1"/>
              </p:cNvSpPr>
              <p:nvPr/>
            </p:nvSpPr>
            <p:spPr bwMode="auto">
              <a:xfrm>
                <a:off x="1891509" y="1886849"/>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53" name="椭圆 52"/>
              <p:cNvSpPr>
                <a:spLocks noChangeAspect="1"/>
              </p:cNvSpPr>
              <p:nvPr/>
            </p:nvSpPr>
            <p:spPr bwMode="auto">
              <a:xfrm>
                <a:off x="2184840" y="1886848"/>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54" name="椭圆 53"/>
              <p:cNvSpPr>
                <a:spLocks noChangeAspect="1"/>
              </p:cNvSpPr>
              <p:nvPr/>
            </p:nvSpPr>
            <p:spPr bwMode="auto">
              <a:xfrm>
                <a:off x="107504" y="2187548"/>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55" name="椭圆 54"/>
              <p:cNvSpPr>
                <a:spLocks noChangeAspect="1"/>
              </p:cNvSpPr>
              <p:nvPr/>
            </p:nvSpPr>
            <p:spPr bwMode="auto">
              <a:xfrm>
                <a:off x="400835" y="2187547"/>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56" name="椭圆 55"/>
              <p:cNvSpPr>
                <a:spLocks noChangeAspect="1"/>
              </p:cNvSpPr>
              <p:nvPr/>
            </p:nvSpPr>
            <p:spPr bwMode="auto">
              <a:xfrm>
                <a:off x="702173" y="2187548"/>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57" name="椭圆 56"/>
              <p:cNvSpPr>
                <a:spLocks noChangeAspect="1"/>
              </p:cNvSpPr>
              <p:nvPr/>
            </p:nvSpPr>
            <p:spPr bwMode="auto">
              <a:xfrm>
                <a:off x="995504" y="2187547"/>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58" name="椭圆 57"/>
              <p:cNvSpPr>
                <a:spLocks noChangeAspect="1"/>
              </p:cNvSpPr>
              <p:nvPr/>
            </p:nvSpPr>
            <p:spPr bwMode="auto">
              <a:xfrm>
                <a:off x="1296842" y="2187548"/>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59" name="椭圆 58"/>
              <p:cNvSpPr>
                <a:spLocks noChangeAspect="1"/>
              </p:cNvSpPr>
              <p:nvPr/>
            </p:nvSpPr>
            <p:spPr bwMode="auto">
              <a:xfrm>
                <a:off x="1590173" y="2187547"/>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60" name="椭圆 59"/>
              <p:cNvSpPr>
                <a:spLocks noChangeAspect="1"/>
              </p:cNvSpPr>
              <p:nvPr/>
            </p:nvSpPr>
            <p:spPr bwMode="auto">
              <a:xfrm>
                <a:off x="1891509" y="2187548"/>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61" name="椭圆 60"/>
              <p:cNvSpPr>
                <a:spLocks noChangeAspect="1"/>
              </p:cNvSpPr>
              <p:nvPr/>
            </p:nvSpPr>
            <p:spPr bwMode="auto">
              <a:xfrm>
                <a:off x="2184840" y="2187547"/>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62" name="椭圆 61"/>
              <p:cNvSpPr>
                <a:spLocks noChangeAspect="1"/>
              </p:cNvSpPr>
              <p:nvPr/>
            </p:nvSpPr>
            <p:spPr bwMode="auto">
              <a:xfrm>
                <a:off x="107504" y="2480501"/>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63" name="椭圆 62"/>
              <p:cNvSpPr>
                <a:spLocks noChangeAspect="1"/>
              </p:cNvSpPr>
              <p:nvPr/>
            </p:nvSpPr>
            <p:spPr bwMode="auto">
              <a:xfrm>
                <a:off x="400835" y="2480500"/>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64" name="椭圆 63"/>
              <p:cNvSpPr>
                <a:spLocks noChangeAspect="1"/>
              </p:cNvSpPr>
              <p:nvPr/>
            </p:nvSpPr>
            <p:spPr bwMode="auto">
              <a:xfrm>
                <a:off x="702173" y="2480501"/>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65" name="椭圆 64"/>
              <p:cNvSpPr>
                <a:spLocks noChangeAspect="1"/>
              </p:cNvSpPr>
              <p:nvPr/>
            </p:nvSpPr>
            <p:spPr bwMode="auto">
              <a:xfrm>
                <a:off x="995504" y="2480500"/>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66" name="椭圆 65"/>
              <p:cNvSpPr>
                <a:spLocks noChangeAspect="1"/>
              </p:cNvSpPr>
              <p:nvPr/>
            </p:nvSpPr>
            <p:spPr bwMode="auto">
              <a:xfrm>
                <a:off x="1296842" y="2480501"/>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67" name="椭圆 66"/>
              <p:cNvSpPr>
                <a:spLocks noChangeAspect="1"/>
              </p:cNvSpPr>
              <p:nvPr/>
            </p:nvSpPr>
            <p:spPr bwMode="auto">
              <a:xfrm>
                <a:off x="1590173" y="2480500"/>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68" name="椭圆 67"/>
              <p:cNvSpPr>
                <a:spLocks noChangeAspect="1"/>
              </p:cNvSpPr>
              <p:nvPr/>
            </p:nvSpPr>
            <p:spPr bwMode="auto">
              <a:xfrm>
                <a:off x="1891509" y="2480501"/>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69" name="椭圆 68"/>
              <p:cNvSpPr>
                <a:spLocks noChangeAspect="1"/>
              </p:cNvSpPr>
              <p:nvPr/>
            </p:nvSpPr>
            <p:spPr bwMode="auto">
              <a:xfrm>
                <a:off x="2184840" y="2480500"/>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70" name="椭圆 69"/>
              <p:cNvSpPr>
                <a:spLocks noChangeAspect="1"/>
              </p:cNvSpPr>
              <p:nvPr/>
            </p:nvSpPr>
            <p:spPr bwMode="auto">
              <a:xfrm>
                <a:off x="107504" y="2781200"/>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71" name="椭圆 70"/>
              <p:cNvSpPr>
                <a:spLocks noChangeAspect="1"/>
              </p:cNvSpPr>
              <p:nvPr/>
            </p:nvSpPr>
            <p:spPr bwMode="auto">
              <a:xfrm>
                <a:off x="400835" y="2781199"/>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72" name="椭圆 71"/>
              <p:cNvSpPr>
                <a:spLocks noChangeAspect="1"/>
              </p:cNvSpPr>
              <p:nvPr/>
            </p:nvSpPr>
            <p:spPr bwMode="auto">
              <a:xfrm>
                <a:off x="702173" y="2781200"/>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73" name="椭圆 72"/>
              <p:cNvSpPr>
                <a:spLocks noChangeAspect="1"/>
              </p:cNvSpPr>
              <p:nvPr/>
            </p:nvSpPr>
            <p:spPr bwMode="auto">
              <a:xfrm>
                <a:off x="995504" y="2781199"/>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74" name="椭圆 73"/>
              <p:cNvSpPr>
                <a:spLocks noChangeAspect="1"/>
              </p:cNvSpPr>
              <p:nvPr/>
            </p:nvSpPr>
            <p:spPr bwMode="auto">
              <a:xfrm>
                <a:off x="1296842" y="2781200"/>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75" name="椭圆 74"/>
              <p:cNvSpPr>
                <a:spLocks noChangeAspect="1"/>
              </p:cNvSpPr>
              <p:nvPr/>
            </p:nvSpPr>
            <p:spPr bwMode="auto">
              <a:xfrm>
                <a:off x="1590173" y="2781199"/>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76" name="椭圆 75"/>
              <p:cNvSpPr>
                <a:spLocks noChangeAspect="1"/>
              </p:cNvSpPr>
              <p:nvPr/>
            </p:nvSpPr>
            <p:spPr bwMode="auto">
              <a:xfrm>
                <a:off x="1891509" y="2781200"/>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77" name="椭圆 76"/>
              <p:cNvSpPr>
                <a:spLocks noChangeAspect="1"/>
              </p:cNvSpPr>
              <p:nvPr/>
            </p:nvSpPr>
            <p:spPr bwMode="auto">
              <a:xfrm>
                <a:off x="2184840" y="2781199"/>
                <a:ext cx="79999" cy="71992"/>
              </a:xfrm>
              <a:prstGeom prst="ellipse">
                <a:avLst/>
              </a:prstGeom>
              <a:solidFill>
                <a:schemeClr val="bg1">
                  <a:lumMod val="50000"/>
                </a:schemeClr>
              </a:solidFill>
              <a:ln w="9525" cap="flat" cmpd="sng" algn="ctr">
                <a:noFill/>
                <a:prstDash val="solid"/>
                <a:round/>
                <a:headEnd type="none" w="med" len="med"/>
                <a:tailEnd type="none" w="med" len="med"/>
              </a:ln>
              <a:effectLst/>
            </p:spPr>
            <p:txBody>
              <a:bodyPr vert="horz" wrap="none" lIns="91352" tIns="45674" rIns="91352" bIns="45674"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grpSp>
        <p:sp>
          <p:nvSpPr>
            <p:cNvPr id="11" name="右箭头 10"/>
            <p:cNvSpPr/>
            <p:nvPr/>
          </p:nvSpPr>
          <p:spPr bwMode="auto">
            <a:xfrm>
              <a:off x="2267744" y="2366018"/>
              <a:ext cx="288032" cy="281881"/>
            </a:xfrm>
            <a:prstGeom prst="rightArrow">
              <a:avLst/>
            </a:prstGeom>
            <a:solidFill>
              <a:srgbClr val="3399FF"/>
            </a:solidFill>
            <a:ln w="9525" cap="flat" cmpd="sng" algn="ctr">
              <a:noFill/>
              <a:prstDash val="solid"/>
              <a:round/>
              <a:headEnd type="none" w="med" len="med"/>
              <a:tailEnd type="none" w="med" len="med"/>
            </a:ln>
            <a:effectLst/>
          </p:spPr>
          <p:txBody>
            <a:bodyPr vert="horz" wrap="none" lIns="91310" tIns="45652" rIns="91310" bIns="45652" numCol="1" rtlCol="0" anchor="ctr" anchorCtr="0" compatLnSpc="1"/>
            <a:lstStyle/>
            <a:p>
              <a:pPr algn="ctr" defTabSz="1001395" fontAlgn="base"/>
              <a:endParaRPr lang="zh-CN" altLang="en-US" sz="1400" i="0" dirty="0">
                <a:solidFill>
                  <a:schemeClr val="tx1">
                    <a:lumMod val="85000"/>
                    <a:lumOff val="15000"/>
                  </a:schemeClr>
                </a:solidFill>
                <a:latin typeface="微软雅黑" panose="020B0503020204020204" charset="-122"/>
                <a:ea typeface="微软雅黑" panose="020B0503020204020204" charset="-122"/>
                <a:cs typeface="Arial Unicode MS" panose="020B0604020202020204" charset="-122"/>
              </a:endParaRPr>
            </a:p>
          </p:txBody>
        </p:sp>
        <p:sp>
          <p:nvSpPr>
            <p:cNvPr id="12" name="TextBox 480"/>
            <p:cNvSpPr txBox="1"/>
            <p:nvPr/>
          </p:nvSpPr>
          <p:spPr>
            <a:xfrm>
              <a:off x="876129" y="1697367"/>
              <a:ext cx="1296143" cy="305514"/>
            </a:xfrm>
            <a:prstGeom prst="rect">
              <a:avLst/>
            </a:prstGeom>
            <a:noFill/>
          </p:spPr>
          <p:txBody>
            <a:bodyPr wrap="square" lIns="91398" tIns="45698" rIns="91398" bIns="45698" rtlCol="0">
              <a:spAutoFit/>
            </a:bodyPr>
            <a:lstStyle/>
            <a:p>
              <a:r>
                <a:rPr lang="en-US" altLang="zh-CN" sz="1400" i="0" dirty="0">
                  <a:solidFill>
                    <a:schemeClr val="tx1">
                      <a:lumMod val="85000"/>
                      <a:lumOff val="15000"/>
                    </a:schemeClr>
                  </a:solidFill>
                  <a:latin typeface="微软雅黑" panose="020B0503020204020204" charset="-122"/>
                  <a:ea typeface="微软雅黑" panose="020B0503020204020204" charset="-122"/>
                </a:rPr>
                <a:t>64QAM</a:t>
              </a:r>
              <a:endParaRPr lang="en-US" altLang="zh-CN" sz="1400" i="0" dirty="0">
                <a:solidFill>
                  <a:schemeClr val="tx1">
                    <a:lumMod val="85000"/>
                    <a:lumOff val="15000"/>
                  </a:schemeClr>
                </a:solidFill>
                <a:latin typeface="微软雅黑" panose="020B0503020204020204" charset="-122"/>
                <a:ea typeface="微软雅黑" panose="020B0503020204020204" charset="-122"/>
              </a:endParaRPr>
            </a:p>
          </p:txBody>
        </p:sp>
        <p:sp>
          <p:nvSpPr>
            <p:cNvPr id="13" name="TextBox 548"/>
            <p:cNvSpPr txBox="1"/>
            <p:nvPr/>
          </p:nvSpPr>
          <p:spPr>
            <a:xfrm>
              <a:off x="2787786" y="1677665"/>
              <a:ext cx="1326099" cy="305514"/>
            </a:xfrm>
            <a:prstGeom prst="rect">
              <a:avLst/>
            </a:prstGeom>
            <a:noFill/>
          </p:spPr>
          <p:txBody>
            <a:bodyPr wrap="square" lIns="91398" tIns="45698" rIns="91398" bIns="45698" rtlCol="0">
              <a:spAutoFit/>
            </a:bodyPr>
            <a:lstStyle/>
            <a:p>
              <a:r>
                <a:rPr lang="en-US" altLang="zh-CN" sz="1400" i="0" dirty="0">
                  <a:solidFill>
                    <a:schemeClr val="tx1">
                      <a:lumMod val="85000"/>
                      <a:lumOff val="15000"/>
                    </a:schemeClr>
                  </a:solidFill>
                  <a:latin typeface="微软雅黑" panose="020B0503020204020204" charset="-122"/>
                  <a:ea typeface="微软雅黑" panose="020B0503020204020204" charset="-122"/>
                </a:rPr>
                <a:t>256QAM</a:t>
              </a:r>
              <a:endParaRPr lang="en-US" altLang="zh-CN" sz="1400" i="0" dirty="0">
                <a:solidFill>
                  <a:schemeClr val="tx1">
                    <a:lumMod val="85000"/>
                    <a:lumOff val="15000"/>
                  </a:schemeClr>
                </a:solidFill>
                <a:latin typeface="微软雅黑" panose="020B0503020204020204" charset="-122"/>
                <a:ea typeface="微软雅黑" panose="020B0503020204020204" charset="-122"/>
              </a:endParaRPr>
            </a:p>
          </p:txBody>
        </p:sp>
      </p:grpSp>
      <p:grpSp>
        <p:nvGrpSpPr>
          <p:cNvPr id="418" name="组合 417"/>
          <p:cNvGrpSpPr/>
          <p:nvPr/>
        </p:nvGrpSpPr>
        <p:grpSpPr>
          <a:xfrm rot="0">
            <a:off x="646007" y="3168227"/>
            <a:ext cx="2981960" cy="2174240"/>
            <a:chOff x="4499995" y="504091"/>
            <a:chExt cx="4536504" cy="2324832"/>
          </a:xfrm>
        </p:grpSpPr>
        <p:sp>
          <p:nvSpPr>
            <p:cNvPr id="419" name="椭圆 165"/>
            <p:cNvSpPr/>
            <p:nvPr/>
          </p:nvSpPr>
          <p:spPr bwMode="auto">
            <a:xfrm>
              <a:off x="4499995" y="1316755"/>
              <a:ext cx="4536504" cy="1512168"/>
            </a:xfrm>
            <a:prstGeom prst="ellipse">
              <a:avLst/>
            </a:prstGeom>
            <a:solidFill>
              <a:srgbClr val="92D050">
                <a:alpha val="42000"/>
              </a:srgbClr>
            </a:solidFill>
            <a:ln w="9525" algn="ctr">
              <a:solidFill>
                <a:schemeClr val="accent1">
                  <a:lumMod val="60000"/>
                  <a:lumOff val="40000"/>
                  <a:alpha val="42000"/>
                </a:schemeClr>
              </a:solidFill>
              <a:miter lim="800000"/>
            </a:ln>
            <a:effectLst>
              <a:outerShdw blurRad="50800" dist="38100" dir="2700000" algn="tl" rotWithShape="0">
                <a:prstClr val="black">
                  <a:alpha val="40000"/>
                </a:prstClr>
              </a:outerShdw>
            </a:effectLst>
          </p:spPr>
          <p:txBody>
            <a:bodyPr wrap="none" lIns="119942" tIns="62370" rIns="119942" bIns="62370" anchor="ctr"/>
            <a:lstStyle/>
            <a:p>
              <a:pPr algn="ctr" defTabSz="1218565">
                <a:defRPr/>
              </a:pPr>
              <a:r>
                <a:rPr lang="en-US" altLang="zh-CN" sz="900" i="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rPr>
                <a:t>256</a:t>
              </a:r>
              <a:endParaRPr lang="en-US" altLang="zh-CN" sz="900" i="0" dirty="0">
                <a:solidFill>
                  <a:schemeClr val="tx1">
                    <a:lumMod val="85000"/>
                    <a:lumOff val="15000"/>
                  </a:schemeClr>
                </a:solidFill>
                <a:latin typeface="微软雅黑" panose="020B0503020204020204" charset="-122"/>
                <a:ea typeface="微软雅黑" panose="020B0503020204020204" charset="-122"/>
                <a:cs typeface="Arial" panose="020B0604020202020204" pitchFamily="34" charset="0"/>
              </a:endParaRPr>
            </a:p>
          </p:txBody>
        </p:sp>
        <p:sp>
          <p:nvSpPr>
            <p:cNvPr id="420" name="椭圆 419"/>
            <p:cNvSpPr/>
            <p:nvPr/>
          </p:nvSpPr>
          <p:spPr bwMode="auto">
            <a:xfrm>
              <a:off x="4932041" y="1512204"/>
              <a:ext cx="3600400" cy="1080120"/>
            </a:xfrm>
            <a:prstGeom prst="ellipse">
              <a:avLst/>
            </a:prstGeom>
            <a:solidFill>
              <a:srgbClr val="00B0F0">
                <a:alpha val="31000"/>
              </a:srgbClr>
            </a:solidFill>
            <a:ln w="9525" cap="flat" cmpd="sng" algn="ctr">
              <a:noFill/>
              <a:prstDash val="solid"/>
              <a:round/>
              <a:headEnd type="none" w="med" len="med"/>
              <a:tailEnd type="none" w="med" len="med"/>
            </a:ln>
            <a:effectLst/>
          </p:spPr>
          <p:txBody>
            <a:bodyPr vert="horz" wrap="square" lIns="91398" tIns="45698" rIns="91398" bIns="45698" numCol="1" rtlCol="0" anchor="t" anchorCtr="0" compatLnSpc="1"/>
            <a:lstStyle/>
            <a:p>
              <a:pPr marL="269875" indent="-269875" defTabSz="913765" fontAlgn="base">
                <a:buClr>
                  <a:srgbClr val="5F5F5F"/>
                </a:buClr>
                <a:buSzPct val="80000"/>
                <a:buFont typeface="Wingdings" panose="05000000000000000000" pitchFamily="2" charset="2"/>
                <a:buChar char="n"/>
              </a:pPr>
              <a:endParaRPr lang="zh-CN" altLang="en-US" sz="135" b="1" i="0" dirty="0" smtClean="0">
                <a:solidFill>
                  <a:schemeClr val="tx1">
                    <a:lumMod val="85000"/>
                    <a:lumOff val="15000"/>
                  </a:schemeClr>
                </a:solidFill>
                <a:latin typeface="微软雅黑" panose="020B0503020204020204" charset="-122"/>
                <a:ea typeface="微软雅黑" panose="020B0503020204020204" charset="-122"/>
              </a:endParaRPr>
            </a:p>
          </p:txBody>
        </p:sp>
        <p:sp>
          <p:nvSpPr>
            <p:cNvPr id="421" name="椭圆 420"/>
            <p:cNvSpPr/>
            <p:nvPr/>
          </p:nvSpPr>
          <p:spPr bwMode="auto">
            <a:xfrm>
              <a:off x="5508104" y="1656220"/>
              <a:ext cx="2520280" cy="648072"/>
            </a:xfrm>
            <a:prstGeom prst="ellipse">
              <a:avLst/>
            </a:prstGeom>
            <a:solidFill>
              <a:srgbClr val="FFFF00"/>
            </a:solidFill>
            <a:ln w="9525" cap="flat" cmpd="sng" algn="ctr">
              <a:noFill/>
              <a:prstDash val="solid"/>
              <a:round/>
              <a:headEnd type="none" w="med" len="med"/>
              <a:tailEnd type="none" w="med" len="med"/>
            </a:ln>
            <a:effectLst/>
          </p:spPr>
          <p:txBody>
            <a:bodyPr vert="horz" wrap="square" lIns="91398" tIns="45698" rIns="91398" bIns="45698" numCol="1" rtlCol="0" anchor="t" anchorCtr="0" compatLnSpc="1"/>
            <a:lstStyle/>
            <a:p>
              <a:pPr marL="269875" indent="-269875" defTabSz="913765" fontAlgn="base">
                <a:buClr>
                  <a:srgbClr val="5F5F5F"/>
                </a:buClr>
                <a:buSzPct val="80000"/>
                <a:buFont typeface="Wingdings" panose="05000000000000000000" pitchFamily="2" charset="2"/>
                <a:buChar char="n"/>
              </a:pPr>
              <a:endParaRPr lang="zh-CN" altLang="en-US" sz="135" b="1" i="0" dirty="0" smtClean="0">
                <a:solidFill>
                  <a:schemeClr val="tx1">
                    <a:lumMod val="85000"/>
                    <a:lumOff val="15000"/>
                  </a:schemeClr>
                </a:solidFill>
                <a:latin typeface="微软雅黑" panose="020B0503020204020204" charset="-122"/>
                <a:ea typeface="微软雅黑" panose="020B0503020204020204" charset="-122"/>
              </a:endParaRPr>
            </a:p>
          </p:txBody>
        </p:sp>
        <p:sp>
          <p:nvSpPr>
            <p:cNvPr id="422" name="椭圆 421"/>
            <p:cNvSpPr/>
            <p:nvPr/>
          </p:nvSpPr>
          <p:spPr bwMode="auto">
            <a:xfrm>
              <a:off x="5940152" y="1800236"/>
              <a:ext cx="1656184" cy="360040"/>
            </a:xfrm>
            <a:prstGeom prst="ellipse">
              <a:avLst/>
            </a:prstGeom>
            <a:solidFill>
              <a:srgbClr val="FFC000"/>
            </a:solidFill>
            <a:ln w="9525" cap="flat" cmpd="sng" algn="ctr">
              <a:noFill/>
              <a:prstDash val="solid"/>
              <a:round/>
              <a:headEnd type="none" w="med" len="med"/>
              <a:tailEnd type="none" w="med" len="med"/>
            </a:ln>
            <a:effectLst/>
          </p:spPr>
          <p:txBody>
            <a:bodyPr vert="horz" wrap="square" lIns="91398" tIns="45698" rIns="91398" bIns="45698" numCol="1" rtlCol="0" anchor="t" anchorCtr="0" compatLnSpc="1"/>
            <a:lstStyle/>
            <a:p>
              <a:pPr marL="269875" indent="-269875" defTabSz="913765" fontAlgn="base">
                <a:buClr>
                  <a:srgbClr val="5F5F5F"/>
                </a:buClr>
                <a:buSzPct val="80000"/>
                <a:buFont typeface="Wingdings" panose="05000000000000000000" pitchFamily="2" charset="2"/>
                <a:buChar char="n"/>
              </a:pPr>
              <a:endParaRPr lang="zh-CN" altLang="en-US" sz="135" b="1" i="0" dirty="0" smtClean="0">
                <a:solidFill>
                  <a:schemeClr val="tx1">
                    <a:lumMod val="85000"/>
                    <a:lumOff val="15000"/>
                  </a:schemeClr>
                </a:solidFill>
                <a:latin typeface="微软雅黑" panose="020B0503020204020204" charset="-122"/>
                <a:ea typeface="微软雅黑" panose="020B0503020204020204" charset="-122"/>
              </a:endParaRPr>
            </a:p>
          </p:txBody>
        </p:sp>
        <p:pic>
          <p:nvPicPr>
            <p:cNvPr id="423" name="b8ff2e02-059e-47f7-826b-1db254c4aeac" descr="E:\UMTS品牌\展厅\同频组网平面图\jizhan01.png"/>
            <p:cNvPicPr>
              <a:picLocks noChangeAspect="1" noChangeArrowheads="1"/>
            </p:cNvPicPr>
            <p:nvPr/>
          </p:nvPicPr>
          <p:blipFill>
            <a:blip r:embed="rId1" cstate="print">
              <a:duotone>
                <a:prstClr val="black"/>
                <a:srgbClr val="60B5CC">
                  <a:tint val="45000"/>
                  <a:satMod val="400000"/>
                </a:srgbClr>
              </a:duotone>
            </a:blip>
            <a:srcRect/>
            <a:stretch>
              <a:fillRect/>
            </a:stretch>
          </p:blipFill>
          <p:spPr bwMode="auto">
            <a:xfrm>
              <a:off x="6372202" y="504091"/>
              <a:ext cx="1080120" cy="1944216"/>
            </a:xfrm>
            <a:prstGeom prst="rect">
              <a:avLst/>
            </a:prstGeom>
            <a:noFill/>
          </p:spPr>
        </p:pic>
        <p:pic>
          <p:nvPicPr>
            <p:cNvPr id="424" name="内容占位符 9" descr="未命名.JPG"/>
            <p:cNvPicPr>
              <a:picLocks noChangeAspect="1"/>
            </p:cNvPicPr>
            <p:nvPr/>
          </p:nvPicPr>
          <p:blipFill>
            <a:blip r:embed="rId2" cstate="print">
              <a:clrChange>
                <a:clrFrom>
                  <a:srgbClr val="FDFDFD"/>
                </a:clrFrom>
                <a:clrTo>
                  <a:srgbClr val="FDFDFD">
                    <a:alpha val="0"/>
                  </a:srgbClr>
                </a:clrTo>
              </a:clrChange>
            </a:blip>
            <a:stretch>
              <a:fillRect/>
            </a:stretch>
          </p:blipFill>
          <p:spPr>
            <a:xfrm>
              <a:off x="6156182" y="1728228"/>
              <a:ext cx="208557" cy="338906"/>
            </a:xfrm>
            <a:prstGeom prst="rect">
              <a:avLst/>
            </a:prstGeom>
            <a:effectLst>
              <a:outerShdw blurRad="292100" dist="139700" dir="2700000" algn="tl" rotWithShape="0">
                <a:srgbClr val="333333">
                  <a:alpha val="65000"/>
                </a:srgbClr>
              </a:outerShdw>
            </a:effectLst>
          </p:spPr>
        </p:pic>
        <p:cxnSp>
          <p:nvCxnSpPr>
            <p:cNvPr id="425" name="Straight Arrow Connector 75"/>
            <p:cNvCxnSpPr/>
            <p:nvPr/>
          </p:nvCxnSpPr>
          <p:spPr bwMode="auto">
            <a:xfrm flipH="1">
              <a:off x="6300197" y="936140"/>
              <a:ext cx="216023" cy="792088"/>
            </a:xfrm>
            <a:prstGeom prst="straightConnector1">
              <a:avLst/>
            </a:prstGeom>
            <a:ln w="25400" cap="rnd">
              <a:solidFill>
                <a:srgbClr val="FF0000"/>
              </a:solidFill>
              <a:prstDash val="sysDot"/>
              <a:tailEnd type="arrow"/>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426" name="TextBox 992"/>
            <p:cNvSpPr txBox="1"/>
            <p:nvPr/>
          </p:nvSpPr>
          <p:spPr>
            <a:xfrm>
              <a:off x="6804250" y="1872246"/>
              <a:ext cx="1049115" cy="244433"/>
            </a:xfrm>
            <a:prstGeom prst="rect">
              <a:avLst/>
            </a:prstGeom>
            <a:noFill/>
          </p:spPr>
          <p:txBody>
            <a:bodyPr wrap="none" lIns="91398" tIns="45698" rIns="91398" bIns="45698" rtlCol="0">
              <a:spAutoFit/>
            </a:bodyPr>
            <a:lstStyle/>
            <a:p>
              <a:r>
                <a:rPr lang="en-US" altLang="zh-CN" sz="900" i="0" dirty="0">
                  <a:solidFill>
                    <a:schemeClr val="tx1">
                      <a:lumMod val="85000"/>
                      <a:lumOff val="15000"/>
                    </a:schemeClr>
                  </a:solidFill>
                  <a:latin typeface="微软雅黑" panose="020B0503020204020204" charset="-122"/>
                  <a:ea typeface="微软雅黑" panose="020B0503020204020204" charset="-122"/>
                </a:rPr>
                <a:t>256QAM</a:t>
              </a:r>
              <a:endParaRPr lang="en-US" altLang="zh-CN" sz="900" i="0" dirty="0">
                <a:solidFill>
                  <a:schemeClr val="tx1">
                    <a:lumMod val="85000"/>
                    <a:lumOff val="15000"/>
                  </a:schemeClr>
                </a:solidFill>
                <a:latin typeface="微软雅黑" panose="020B0503020204020204" charset="-122"/>
                <a:ea typeface="微软雅黑" panose="020B0503020204020204" charset="-122"/>
              </a:endParaRPr>
            </a:p>
          </p:txBody>
        </p:sp>
        <p:sp>
          <p:nvSpPr>
            <p:cNvPr id="427" name="TextBox 993"/>
            <p:cNvSpPr txBox="1"/>
            <p:nvPr/>
          </p:nvSpPr>
          <p:spPr>
            <a:xfrm>
              <a:off x="7239014" y="2022563"/>
              <a:ext cx="941885" cy="244433"/>
            </a:xfrm>
            <a:prstGeom prst="rect">
              <a:avLst/>
            </a:prstGeom>
            <a:noFill/>
          </p:spPr>
          <p:txBody>
            <a:bodyPr wrap="none" lIns="91398" tIns="45698" rIns="91398" bIns="45698" rtlCol="0">
              <a:spAutoFit/>
            </a:bodyPr>
            <a:lstStyle/>
            <a:p>
              <a:r>
                <a:rPr lang="en-US" altLang="zh-CN" sz="900" i="0" dirty="0">
                  <a:solidFill>
                    <a:schemeClr val="tx1">
                      <a:lumMod val="85000"/>
                      <a:lumOff val="15000"/>
                    </a:schemeClr>
                  </a:solidFill>
                  <a:latin typeface="微软雅黑" panose="020B0503020204020204" charset="-122"/>
                  <a:ea typeface="微软雅黑" panose="020B0503020204020204" charset="-122"/>
                </a:rPr>
                <a:t>64QAM</a:t>
              </a:r>
              <a:endParaRPr lang="en-US" altLang="zh-CN" sz="900" i="0" dirty="0">
                <a:solidFill>
                  <a:schemeClr val="tx1">
                    <a:lumMod val="85000"/>
                    <a:lumOff val="15000"/>
                  </a:schemeClr>
                </a:solidFill>
                <a:latin typeface="微软雅黑" panose="020B0503020204020204" charset="-122"/>
                <a:ea typeface="微软雅黑" panose="020B0503020204020204" charset="-122"/>
              </a:endParaRPr>
            </a:p>
          </p:txBody>
        </p:sp>
        <p:sp>
          <p:nvSpPr>
            <p:cNvPr id="428" name="TextBox 994"/>
            <p:cNvSpPr txBox="1"/>
            <p:nvPr/>
          </p:nvSpPr>
          <p:spPr>
            <a:xfrm>
              <a:off x="7838174" y="2095868"/>
              <a:ext cx="941885" cy="244433"/>
            </a:xfrm>
            <a:prstGeom prst="rect">
              <a:avLst/>
            </a:prstGeom>
            <a:noFill/>
          </p:spPr>
          <p:txBody>
            <a:bodyPr wrap="none" lIns="91398" tIns="45698" rIns="91398" bIns="45698" rtlCol="0">
              <a:spAutoFit/>
            </a:bodyPr>
            <a:lstStyle/>
            <a:p>
              <a:r>
                <a:rPr lang="en-US" altLang="zh-CN" sz="900" i="0" dirty="0">
                  <a:solidFill>
                    <a:schemeClr val="tx1">
                      <a:lumMod val="85000"/>
                      <a:lumOff val="15000"/>
                    </a:schemeClr>
                  </a:solidFill>
                  <a:latin typeface="微软雅黑" panose="020B0503020204020204" charset="-122"/>
                  <a:ea typeface="微软雅黑" panose="020B0503020204020204" charset="-122"/>
                </a:rPr>
                <a:t>16QAM</a:t>
              </a:r>
              <a:endParaRPr lang="en-US" altLang="zh-CN" sz="900" i="0" dirty="0">
                <a:solidFill>
                  <a:schemeClr val="tx1">
                    <a:lumMod val="85000"/>
                    <a:lumOff val="15000"/>
                  </a:schemeClr>
                </a:solidFill>
                <a:latin typeface="微软雅黑" panose="020B0503020204020204" charset="-122"/>
                <a:ea typeface="微软雅黑" panose="020B0503020204020204" charset="-122"/>
              </a:endParaRPr>
            </a:p>
          </p:txBody>
        </p:sp>
        <p:sp>
          <p:nvSpPr>
            <p:cNvPr id="429" name="TextBox 995"/>
            <p:cNvSpPr txBox="1"/>
            <p:nvPr/>
          </p:nvSpPr>
          <p:spPr>
            <a:xfrm>
              <a:off x="8094961" y="2315785"/>
              <a:ext cx="757372" cy="244433"/>
            </a:xfrm>
            <a:prstGeom prst="rect">
              <a:avLst/>
            </a:prstGeom>
            <a:noFill/>
          </p:spPr>
          <p:txBody>
            <a:bodyPr wrap="none" lIns="91398" tIns="45698" rIns="91398" bIns="45698" rtlCol="0">
              <a:spAutoFit/>
            </a:bodyPr>
            <a:lstStyle/>
            <a:p>
              <a:r>
                <a:rPr lang="en-US" altLang="zh-CN" sz="900" i="0" dirty="0">
                  <a:solidFill>
                    <a:schemeClr val="tx1">
                      <a:lumMod val="85000"/>
                      <a:lumOff val="15000"/>
                    </a:schemeClr>
                  </a:solidFill>
                  <a:latin typeface="微软雅黑" panose="020B0503020204020204" charset="-122"/>
                  <a:ea typeface="微软雅黑" panose="020B0503020204020204" charset="-122"/>
                </a:rPr>
                <a:t>QPSK</a:t>
              </a:r>
              <a:endParaRPr lang="en-US" altLang="zh-CN" sz="900" i="0" dirty="0">
                <a:solidFill>
                  <a:schemeClr val="tx1">
                    <a:lumMod val="85000"/>
                    <a:lumOff val="15000"/>
                  </a:schemeClr>
                </a:solidFill>
                <a:latin typeface="微软雅黑" panose="020B0503020204020204" charset="-122"/>
                <a:ea typeface="微软雅黑" panose="020B0503020204020204" charset="-122"/>
              </a:endParaRPr>
            </a:p>
          </p:txBody>
        </p:sp>
      </p:grpSp>
      <p:graphicFrame>
        <p:nvGraphicFramePr>
          <p:cNvPr id="430" name="内容占位符 2"/>
          <p:cNvGraphicFramePr/>
          <p:nvPr>
            <p:custDataLst>
              <p:tags r:id="rId3"/>
            </p:custDataLst>
          </p:nvPr>
        </p:nvGraphicFramePr>
        <p:xfrm>
          <a:off x="4439073" y="1654387"/>
          <a:ext cx="6938010" cy="2221865"/>
        </p:xfrm>
        <a:graphic>
          <a:graphicData uri="http://schemas.openxmlformats.org/drawingml/2006/table">
            <a:tbl>
              <a:tblPr firstRow="1" bandRow="1">
                <a:tableStyleId>{5C22544A-7EE6-4342-B048-85BDC9FD1C3A}</a:tableStyleId>
              </a:tblPr>
              <a:tblGrid>
                <a:gridCol w="1188720"/>
                <a:gridCol w="2766695"/>
                <a:gridCol w="2982595"/>
              </a:tblGrid>
              <a:tr h="365760">
                <a:tc>
                  <a:txBody>
                    <a:bodyPr/>
                    <a:lstStyle/>
                    <a:p>
                      <a:pPr algn="ctr"/>
                      <a:endParaRPr lang="zh-CN" altLang="en-US" sz="1800" dirty="0">
                        <a:solidFill>
                          <a:schemeClr val="tx1">
                            <a:lumMod val="85000"/>
                            <a:lumOff val="15000"/>
                          </a:schemeClr>
                        </a:solidFill>
                        <a:latin typeface="微软雅黑" panose="020B0503020204020204" charset="-122"/>
                        <a:ea typeface="微软雅黑" panose="020B050302020402020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CN" sz="1800" dirty="0" smtClean="0">
                          <a:solidFill>
                            <a:schemeClr val="tx1">
                              <a:lumMod val="85000"/>
                              <a:lumOff val="15000"/>
                            </a:schemeClr>
                          </a:solidFill>
                          <a:latin typeface="微软雅黑" panose="020B0503020204020204" charset="-122"/>
                          <a:ea typeface="微软雅黑" panose="020B0503020204020204" charset="-122"/>
                        </a:rPr>
                        <a:t>LTE</a:t>
                      </a:r>
                      <a:endParaRPr lang="en-US" altLang="zh-CN" sz="1800" dirty="0" smtClean="0">
                        <a:solidFill>
                          <a:schemeClr val="tx1">
                            <a:lumMod val="85000"/>
                            <a:lumOff val="15000"/>
                          </a:schemeClr>
                        </a:solidFill>
                        <a:latin typeface="微软雅黑" panose="020B0503020204020204" charset="-122"/>
                        <a:ea typeface="微软雅黑" panose="020B050302020402020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CN" sz="1800" dirty="0" smtClean="0">
                          <a:solidFill>
                            <a:schemeClr val="tx1">
                              <a:lumMod val="85000"/>
                              <a:lumOff val="15000"/>
                            </a:schemeClr>
                          </a:solidFill>
                          <a:latin typeface="微软雅黑" panose="020B0503020204020204" charset="-122"/>
                          <a:ea typeface="微软雅黑" panose="020B0503020204020204" charset="-122"/>
                        </a:rPr>
                        <a:t>5G</a:t>
                      </a:r>
                      <a:endParaRPr lang="en-US" altLang="zh-CN" sz="1800" dirty="0" smtClean="0">
                        <a:solidFill>
                          <a:schemeClr val="tx1">
                            <a:lumMod val="85000"/>
                            <a:lumOff val="15000"/>
                          </a:schemeClr>
                        </a:solidFill>
                        <a:latin typeface="微软雅黑" panose="020B0503020204020204" charset="-122"/>
                        <a:ea typeface="微软雅黑" panose="020B050302020402020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r>
              <a:tr h="927735">
                <a:tc>
                  <a:txBody>
                    <a:bodyPr/>
                    <a:lstStyle/>
                    <a:p>
                      <a:pPr algn="ctr"/>
                      <a:r>
                        <a:rPr lang="zh-CN" altLang="en-US" sz="1800" b="1" dirty="0" smtClean="0">
                          <a:solidFill>
                            <a:schemeClr val="tx1">
                              <a:lumMod val="85000"/>
                              <a:lumOff val="15000"/>
                            </a:schemeClr>
                          </a:solidFill>
                          <a:latin typeface="微软雅黑" panose="020B0503020204020204" charset="-122"/>
                          <a:ea typeface="微软雅黑" panose="020B0503020204020204" charset="-122"/>
                        </a:rPr>
                        <a:t>上行</a:t>
                      </a:r>
                      <a:endParaRPr lang="zh-CN" altLang="en-US" sz="1800" b="1" dirty="0" smtClean="0">
                        <a:solidFill>
                          <a:schemeClr val="tx1">
                            <a:lumMod val="85000"/>
                            <a:lumOff val="15000"/>
                          </a:schemeClr>
                        </a:solidFill>
                        <a:latin typeface="微软雅黑" panose="020B0503020204020204" charset="-122"/>
                        <a:ea typeface="微软雅黑" panose="020B050302020402020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50000"/>
                        </a:lnSpc>
                      </a:pPr>
                      <a:r>
                        <a:rPr lang="en-US" altLang="zh-CN" sz="160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QPSK</a:t>
                      </a:r>
                      <a:r>
                        <a:rPr lang="zh-CN" altLang="en-US" sz="160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en-US" altLang="zh-CN" sz="160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16QAM</a:t>
                      </a:r>
                      <a:r>
                        <a:rPr lang="zh-CN" altLang="en-US" sz="160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en-US" altLang="zh-CN" sz="160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64QAM</a:t>
                      </a:r>
                      <a:endParaRPr lang="en-US" altLang="zh-CN" sz="160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160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QPSK</a:t>
                      </a:r>
                      <a:r>
                        <a:rPr lang="zh-CN" altLang="en-US" sz="160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en-US" altLang="zh-CN" sz="160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16QAM</a:t>
                      </a:r>
                      <a:r>
                        <a:rPr lang="zh-CN" altLang="en-US" sz="160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en-US" altLang="zh-CN" sz="160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64QAM</a:t>
                      </a:r>
                      <a:endParaRPr lang="en-US" altLang="zh-CN" sz="160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lang="en-US" altLang="zh-CN" sz="1600" b="1"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256QAM</a:t>
                      </a:r>
                      <a:endParaRPr lang="en-US" altLang="zh-CN" sz="1600" b="1"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928370">
                <a:tc>
                  <a:txBody>
                    <a:bodyPr/>
                    <a:lstStyle/>
                    <a:p>
                      <a:pPr algn="ctr"/>
                      <a:r>
                        <a:rPr lang="zh-CN" altLang="en-US" sz="1800" b="1" dirty="0" smtClean="0">
                          <a:solidFill>
                            <a:schemeClr val="tx1">
                              <a:lumMod val="85000"/>
                              <a:lumOff val="15000"/>
                            </a:schemeClr>
                          </a:solidFill>
                          <a:latin typeface="微软雅黑" panose="020B0503020204020204" charset="-122"/>
                          <a:ea typeface="微软雅黑" panose="020B0503020204020204" charset="-122"/>
                        </a:rPr>
                        <a:t>下行</a:t>
                      </a:r>
                      <a:endParaRPr lang="zh-CN" altLang="en-US" sz="1800" b="1" dirty="0" smtClean="0">
                        <a:solidFill>
                          <a:schemeClr val="tx1">
                            <a:lumMod val="85000"/>
                            <a:lumOff val="15000"/>
                          </a:schemeClr>
                        </a:solidFill>
                        <a:latin typeface="微软雅黑" panose="020B0503020204020204" charset="-122"/>
                        <a:ea typeface="微软雅黑" panose="020B050302020402020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50000"/>
                        </a:lnSpc>
                      </a:pPr>
                      <a:r>
                        <a:rPr lang="en-US" altLang="zh-CN" sz="160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QPSK</a:t>
                      </a:r>
                      <a:r>
                        <a:rPr lang="zh-CN" altLang="en-US" sz="160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en-US" altLang="zh-CN" sz="160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16QAM</a:t>
                      </a:r>
                      <a:r>
                        <a:rPr lang="zh-CN" altLang="en-US" sz="160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en-US" altLang="zh-CN" sz="160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64QAM</a:t>
                      </a:r>
                      <a:r>
                        <a:rPr lang="zh-CN" altLang="en-US" sz="160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endParaRPr lang="en-US" altLang="zh-CN" sz="160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160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50000"/>
                        </a:lnSpc>
                      </a:pPr>
                      <a:r>
                        <a:rPr lang="en-US" altLang="zh-CN" sz="160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QPSK</a:t>
                      </a:r>
                      <a:r>
                        <a:rPr lang="zh-CN" altLang="en-US" sz="160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en-US" altLang="zh-CN" sz="160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16QAM</a:t>
                      </a:r>
                      <a:r>
                        <a:rPr lang="zh-CN" altLang="en-US" sz="160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en-US" altLang="zh-CN" sz="160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64QAM</a:t>
                      </a:r>
                      <a:r>
                        <a:rPr lang="zh-CN" altLang="en-US" sz="160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endParaRPr lang="en-US" altLang="zh-CN" sz="160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1600" b="1"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256QAM</a:t>
                      </a:r>
                      <a:r>
                        <a:rPr lang="zh-CN" altLang="en-US" sz="1600" b="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en-US" altLang="zh-CN" sz="1600" b="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1024QAM</a:t>
                      </a:r>
                      <a:endParaRPr lang="en-US" altLang="zh-CN" sz="1600" b="0" i="0" dirty="0" smtClean="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31" name="内容占位符 2"/>
          <p:cNvSpPr txBox="1"/>
          <p:nvPr/>
        </p:nvSpPr>
        <p:spPr bwMode="auto">
          <a:xfrm>
            <a:off x="4331335" y="4017010"/>
            <a:ext cx="7240905" cy="1927860"/>
          </a:xfrm>
          <a:prstGeom prst="rect">
            <a:avLst/>
          </a:prstGeom>
          <a:solidFill>
            <a:schemeClr val="bg1">
              <a:lumMod val="95000"/>
            </a:schemeClr>
          </a:solidFill>
          <a:ln w="9525">
            <a:noFill/>
            <a:miter lim="800000"/>
          </a:ln>
          <a:effectLst/>
        </p:spPr>
        <p:txBody>
          <a:bodyPr vert="horz" wrap="square" lIns="80126" tIns="40064" rIns="80126" bIns="40064" numCol="1" anchor="ctr" anchorCtr="0" compatLnSpc="1"/>
          <a:lstStyle>
            <a:lvl1pPr marL="301625" indent="-301625" algn="l" defTabSz="802005" rtl="0" eaLnBrk="1" fontAlgn="base" hangingPunct="1">
              <a:lnSpc>
                <a:spcPct val="140000"/>
              </a:lnSpc>
              <a:spcBef>
                <a:spcPct val="30000"/>
              </a:spcBef>
              <a:spcAft>
                <a:spcPct val="0"/>
              </a:spcAft>
              <a:buClr>
                <a:srgbClr val="808080"/>
              </a:buClr>
              <a:buSzPct val="60000"/>
              <a:buFont typeface="Wingdings" panose="05000000000000000000" pitchFamily="2" charset="2"/>
              <a:buChar char="l"/>
              <a:defRPr sz="1800">
                <a:solidFill>
                  <a:schemeClr val="tx1"/>
                </a:solidFill>
                <a:latin typeface="Arial" panose="020B0604020202020204" pitchFamily="34" charset="0"/>
                <a:ea typeface="微软雅黑" panose="020B0503020204020204" charset="-122"/>
                <a:cs typeface="Arial" panose="020B0604020202020204" pitchFamily="34" charset="0"/>
              </a:defRPr>
            </a:lvl1pPr>
            <a:lvl2pPr marL="654050" indent="-252730" algn="l" defTabSz="802005" rtl="0" eaLnBrk="1" fontAlgn="base" hangingPunct="1">
              <a:lnSpc>
                <a:spcPct val="140000"/>
              </a:lnSpc>
              <a:spcBef>
                <a:spcPct val="30000"/>
              </a:spcBef>
              <a:spcAft>
                <a:spcPct val="0"/>
              </a:spcAft>
              <a:buClr>
                <a:srgbClr val="080808"/>
              </a:buClr>
              <a:buSzPct val="50000"/>
              <a:buFont typeface="Wingdings" panose="05000000000000000000" pitchFamily="2" charset="2"/>
              <a:buChar char="p"/>
              <a:defRPr sz="1600">
                <a:solidFill>
                  <a:schemeClr val="tx1"/>
                </a:solidFill>
                <a:latin typeface="Arial" panose="020B0604020202020204" pitchFamily="34" charset="0"/>
                <a:ea typeface="微软雅黑" panose="020B0503020204020204" charset="-122"/>
                <a:cs typeface="Arial" panose="020B0604020202020204" pitchFamily="34" charset="0"/>
              </a:defRPr>
            </a:lvl2pPr>
            <a:lvl3pPr marL="1003300" indent="-201930" algn="l" defTabSz="802005" rtl="0" eaLnBrk="1" fontAlgn="base" hangingPunct="1">
              <a:lnSpc>
                <a:spcPct val="140000"/>
              </a:lnSpc>
              <a:spcBef>
                <a:spcPct val="30000"/>
              </a:spcBef>
              <a:spcAft>
                <a:spcPct val="0"/>
              </a:spcAft>
              <a:buSzPct val="50000"/>
              <a:buFont typeface="Wingdings" panose="05000000000000000000" pitchFamily="2" charset="2"/>
              <a:buChar char="n"/>
              <a:defRPr sz="1400">
                <a:solidFill>
                  <a:schemeClr val="tx1"/>
                </a:solidFill>
                <a:latin typeface="Arial" panose="020B0604020202020204" pitchFamily="34" charset="0"/>
                <a:ea typeface="微软雅黑" panose="020B0503020204020204" charset="-122"/>
                <a:cs typeface="Arial" panose="020B0604020202020204" pitchFamily="34" charset="0"/>
              </a:defRPr>
            </a:lvl3pPr>
            <a:lvl4pPr marL="1400175" indent="-198755" algn="l" defTabSz="802005" rtl="0" eaLnBrk="1" fontAlgn="base" hangingPunct="1">
              <a:lnSpc>
                <a:spcPct val="140000"/>
              </a:lnSpc>
              <a:spcBef>
                <a:spcPct val="30000"/>
              </a:spcBef>
              <a:spcAft>
                <a:spcPct val="0"/>
              </a:spcAft>
              <a:buChar char="–"/>
              <a:defRPr sz="1200">
                <a:solidFill>
                  <a:schemeClr val="tx1"/>
                </a:solidFill>
                <a:latin typeface="Arial" panose="020B0604020202020204" pitchFamily="34" charset="0"/>
                <a:ea typeface="微软雅黑" panose="020B0503020204020204" charset="-122"/>
                <a:cs typeface="Arial" panose="020B0604020202020204" pitchFamily="34" charset="0"/>
              </a:defRPr>
            </a:lvl4pPr>
            <a:lvl5pPr marL="1800225" indent="-200025" algn="l" defTabSz="802005" rtl="0" eaLnBrk="1" fontAlgn="base" hangingPunct="1">
              <a:lnSpc>
                <a:spcPct val="140000"/>
              </a:lnSpc>
              <a:spcBef>
                <a:spcPct val="30000"/>
              </a:spcBef>
              <a:spcAft>
                <a:spcPct val="0"/>
              </a:spcAft>
              <a:buFont typeface="FrutigerNext LT Medium" pitchFamily="34" charset="0"/>
              <a:buChar char="~"/>
              <a:defRPr sz="1200">
                <a:solidFill>
                  <a:schemeClr val="tx1"/>
                </a:solidFill>
                <a:latin typeface="Arial" panose="020B0604020202020204" pitchFamily="34" charset="0"/>
                <a:ea typeface="微软雅黑" panose="020B0503020204020204" charset="-122"/>
                <a:cs typeface="Arial" panose="020B0604020202020204" pitchFamily="34" charset="0"/>
              </a:defRPr>
            </a:lvl5pPr>
            <a:lvl6pPr marL="2257425" indent="-200025"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4625" indent="-200025"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1825" indent="-200025"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29025" indent="-200025" algn="l" defTabSz="802005"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r>
              <a:rPr lang="en-US" altLang="zh-CN" sz="2000" b="0" i="0" kern="0" dirty="0" smtClean="0">
                <a:solidFill>
                  <a:schemeClr val="tx1">
                    <a:lumMod val="85000"/>
                    <a:lumOff val="15000"/>
                  </a:schemeClr>
                </a:solidFill>
                <a:latin typeface="微软雅黑" panose="020B0503020204020204" charset="-122"/>
                <a:cs typeface="微软雅黑" panose="020B0503020204020204" charset="-122"/>
              </a:rPr>
              <a:t>5G</a:t>
            </a:r>
            <a:r>
              <a:rPr lang="zh-CN" altLang="en-US" sz="2000" b="0" i="0" kern="0" dirty="0" smtClean="0">
                <a:solidFill>
                  <a:schemeClr val="tx1">
                    <a:lumMod val="85000"/>
                    <a:lumOff val="15000"/>
                  </a:schemeClr>
                </a:solidFill>
                <a:latin typeface="微软雅黑" panose="020B0503020204020204" charset="-122"/>
                <a:cs typeface="微软雅黑" panose="020B0503020204020204" charset="-122"/>
              </a:rPr>
              <a:t>兼容</a:t>
            </a:r>
            <a:r>
              <a:rPr lang="en-US" altLang="zh-CN" sz="2000" b="0" i="0" kern="0" dirty="0" smtClean="0">
                <a:solidFill>
                  <a:schemeClr val="tx1">
                    <a:lumMod val="85000"/>
                    <a:lumOff val="15000"/>
                  </a:schemeClr>
                </a:solidFill>
                <a:latin typeface="微软雅黑" panose="020B0503020204020204" charset="-122"/>
                <a:cs typeface="微软雅黑" panose="020B0503020204020204" charset="-122"/>
              </a:rPr>
              <a:t>LTE</a:t>
            </a:r>
            <a:r>
              <a:rPr lang="zh-CN" altLang="en-US" sz="2000" b="0" i="0" kern="0" dirty="0" smtClean="0">
                <a:solidFill>
                  <a:schemeClr val="tx1">
                    <a:lumMod val="85000"/>
                    <a:lumOff val="15000"/>
                  </a:schemeClr>
                </a:solidFill>
                <a:latin typeface="微软雅黑" panose="020B0503020204020204" charset="-122"/>
                <a:cs typeface="微软雅黑" panose="020B0503020204020204" charset="-122"/>
              </a:rPr>
              <a:t>调制方式，同时在上下行引入比</a:t>
            </a:r>
            <a:r>
              <a:rPr lang="en-US" altLang="zh-CN" sz="2000" b="0" i="0" kern="0" dirty="0" smtClean="0">
                <a:solidFill>
                  <a:schemeClr val="tx1">
                    <a:lumMod val="85000"/>
                    <a:lumOff val="15000"/>
                  </a:schemeClr>
                </a:solidFill>
                <a:latin typeface="微软雅黑" panose="020B0503020204020204" charset="-122"/>
                <a:cs typeface="微软雅黑" panose="020B0503020204020204" charset="-122"/>
              </a:rPr>
              <a:t>LTE</a:t>
            </a:r>
            <a:r>
              <a:rPr lang="zh-CN" altLang="en-US" sz="2000" b="0" i="0" kern="0" dirty="0" smtClean="0">
                <a:solidFill>
                  <a:schemeClr val="tx1">
                    <a:lumMod val="85000"/>
                    <a:lumOff val="15000"/>
                  </a:schemeClr>
                </a:solidFill>
                <a:latin typeface="微软雅黑" panose="020B0503020204020204" charset="-122"/>
                <a:cs typeface="微软雅黑" panose="020B0503020204020204" charset="-122"/>
              </a:rPr>
              <a:t>更高阶的调制技术（如</a:t>
            </a:r>
            <a:r>
              <a:rPr lang="en-US" altLang="zh-CN" sz="2000" b="0" i="0" kern="0" dirty="0" smtClean="0">
                <a:solidFill>
                  <a:schemeClr val="tx1">
                    <a:lumMod val="85000"/>
                    <a:lumOff val="15000"/>
                  </a:schemeClr>
                </a:solidFill>
                <a:latin typeface="微软雅黑" panose="020B0503020204020204" charset="-122"/>
                <a:cs typeface="微软雅黑" panose="020B0503020204020204" charset="-122"/>
              </a:rPr>
              <a:t>256QAM</a:t>
            </a:r>
            <a:r>
              <a:rPr lang="zh-CN" altLang="en-US" sz="2000" b="0" i="0" kern="0" dirty="0" smtClean="0">
                <a:solidFill>
                  <a:schemeClr val="tx1">
                    <a:lumMod val="85000"/>
                    <a:lumOff val="15000"/>
                  </a:schemeClr>
                </a:solidFill>
                <a:latin typeface="微软雅黑" panose="020B0503020204020204" charset="-122"/>
                <a:cs typeface="微软雅黑" panose="020B0503020204020204" charset="-122"/>
              </a:rPr>
              <a:t>），进一步提升频谱效率</a:t>
            </a:r>
            <a:endParaRPr lang="zh-CN" altLang="en-US" sz="2000" b="0" i="0" kern="0" dirty="0" smtClean="0">
              <a:solidFill>
                <a:schemeClr val="tx1">
                  <a:lumMod val="85000"/>
                  <a:lumOff val="15000"/>
                </a:schemeClr>
              </a:solidFill>
              <a:latin typeface="微软雅黑" panose="020B0503020204020204" charset="-122"/>
              <a:cs typeface="微软雅黑" panose="020B0503020204020204" charset="-122"/>
            </a:endParaRPr>
          </a:p>
          <a:p>
            <a:endParaRPr lang="en-US" altLang="zh-CN" sz="2000" b="0" i="0" kern="0" dirty="0" smtClean="0">
              <a:solidFill>
                <a:schemeClr val="tx1">
                  <a:lumMod val="85000"/>
                  <a:lumOff val="15000"/>
                </a:schemeClr>
              </a:solidFill>
              <a:latin typeface="微软雅黑" panose="020B0503020204020204" charset="-122"/>
              <a:cs typeface="微软雅黑" panose="020B0503020204020204" charset="-122"/>
            </a:endParaRPr>
          </a:p>
        </p:txBody>
      </p:sp>
      <p:sp>
        <p:nvSpPr>
          <p:cNvPr id="43010" name="矩形 1"/>
          <p:cNvSpPr>
            <a:spLocks noChangeArrowheads="1"/>
          </p:cNvSpPr>
          <p:nvPr>
            <p:custDataLst>
              <p:tags r:id="rId4"/>
            </p:custDataLst>
          </p:nvPr>
        </p:nvSpPr>
        <p:spPr bwMode="auto">
          <a:xfrm>
            <a:off x="609600" y="609600"/>
            <a:ext cx="6659880" cy="521970"/>
          </a:xfrm>
          <a:prstGeom prst="rect">
            <a:avLst/>
          </a:prstGeom>
          <a:noFill/>
          <a:ln w="9525">
            <a:noFill/>
            <a:miter lim="800000"/>
          </a:ln>
        </p:spPr>
        <p:txBody>
          <a:bodyPr wrap="square">
            <a:spAutoFit/>
          </a:bodyPr>
          <a:p>
            <a:pPr eaLnBrk="1" hangingPunct="1">
              <a:buFont typeface="Arial" panose="020B0604020202020204" pitchFamily="34" charset="0"/>
              <a:buNone/>
            </a:pPr>
            <a:r>
              <a:rPr lang="en-US" altLang="zh-CN" sz="2800" dirty="0" smtClean="0">
                <a:solidFill>
                  <a:srgbClr val="0000FF"/>
                </a:solidFill>
                <a:latin typeface="微软雅黑" panose="020B0503020204020204" charset="-122"/>
                <a:ea typeface="微软雅黑" panose="020B0503020204020204" charset="-122"/>
                <a:cs typeface="微软雅黑" panose="020B0503020204020204" charset="-122"/>
              </a:rPr>
              <a:t>1.2  </a:t>
            </a:r>
            <a:r>
              <a:rPr lang="zh-CN" altLang="en-US" sz="2800" dirty="0" smtClean="0">
                <a:solidFill>
                  <a:srgbClr val="0000FF"/>
                </a:solidFill>
                <a:ea typeface="方正兰亭黑简体"/>
                <a:sym typeface="+mn-ea"/>
              </a:rPr>
              <a:t>高阶调制技术</a:t>
            </a:r>
            <a:r>
              <a:rPr lang="en-US" altLang="zh-CN" sz="2800" dirty="0" smtClean="0">
                <a:solidFill>
                  <a:srgbClr val="0000FF"/>
                </a:solidFill>
                <a:ea typeface="方正兰亭黑简体"/>
                <a:sym typeface="+mn-ea"/>
              </a:rPr>
              <a:t>---</a:t>
            </a:r>
            <a:r>
              <a:rPr lang="en-US" altLang="zh-CN" sz="2800" dirty="0" smtClean="0">
                <a:solidFill>
                  <a:srgbClr val="0000FF"/>
                </a:solidFill>
                <a:latin typeface="微软雅黑" panose="020B0503020204020204" charset="-122"/>
                <a:ea typeface="微软雅黑" panose="020B0503020204020204" charset="-122"/>
                <a:cs typeface="微软雅黑" panose="020B0503020204020204" charset="-122"/>
              </a:rPr>
              <a:t>256 QAM</a:t>
            </a:r>
            <a:r>
              <a:rPr lang="zh-CN" altLang="en-US" sz="2800" dirty="0">
                <a:solidFill>
                  <a:srgbClr val="0000FF"/>
                </a:solidFill>
                <a:latin typeface="微软雅黑" panose="020B0503020204020204" charset="-122"/>
                <a:ea typeface="微软雅黑" panose="020B0503020204020204" charset="-122"/>
                <a:cs typeface="微软雅黑" panose="020B0503020204020204" charset="-122"/>
              </a:rPr>
              <a:t>技术</a:t>
            </a:r>
            <a:endParaRPr lang="zh-CN" altLang="en-US" sz="2800" dirty="0">
              <a:solidFill>
                <a:srgbClr val="0000FF"/>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4294967295"/>
          </p:nvPr>
        </p:nvSpPr>
        <p:spPr>
          <a:xfrm>
            <a:off x="762000" y="838200"/>
            <a:ext cx="10572750" cy="1608455"/>
          </a:xfrm>
        </p:spPr>
        <p:txBody>
          <a:bodyPr/>
          <a:lstStyle/>
          <a:p>
            <a:r>
              <a:rPr lang="en-US" altLang="zh-CN" dirty="0">
                <a:ea typeface="方正兰亭黑简体"/>
              </a:rPr>
              <a:t>256QAM</a:t>
            </a:r>
            <a:r>
              <a:rPr lang="zh-CN" altLang="zh-CN" dirty="0">
                <a:ea typeface="方正兰亭黑简体"/>
              </a:rPr>
              <a:t>主要有以下两大</a:t>
            </a:r>
            <a:r>
              <a:rPr lang="zh-CN" altLang="zh-CN" dirty="0" smtClean="0">
                <a:ea typeface="方正兰亭黑简体"/>
              </a:rPr>
              <a:t>增益：</a:t>
            </a:r>
            <a:endParaRPr lang="zh-CN" altLang="zh-CN" dirty="0">
              <a:ea typeface="方正兰亭黑简体"/>
            </a:endParaRPr>
          </a:p>
          <a:p>
            <a:pPr marL="0" indent="0">
              <a:buNone/>
            </a:pPr>
            <a:r>
              <a:rPr lang="zh-CN" altLang="zh-CN" dirty="0">
                <a:ea typeface="方正兰亭黑简体"/>
              </a:rPr>
              <a:t>（</a:t>
            </a:r>
            <a:r>
              <a:rPr lang="en-US" altLang="zh-CN" dirty="0">
                <a:ea typeface="方正兰亭黑简体"/>
              </a:rPr>
              <a:t>1</a:t>
            </a:r>
            <a:r>
              <a:rPr lang="zh-CN" altLang="zh-CN" dirty="0">
                <a:ea typeface="方正兰亭黑简体"/>
              </a:rPr>
              <a:t>）提升近点用户的下行频谱效率，从而提升下行峰值吞吐率。</a:t>
            </a:r>
            <a:endParaRPr lang="zh-CN" altLang="zh-CN" dirty="0">
              <a:ea typeface="方正兰亭黑简体"/>
            </a:endParaRPr>
          </a:p>
          <a:p>
            <a:pPr marL="0" indent="0">
              <a:buNone/>
            </a:pPr>
            <a:r>
              <a:rPr lang="zh-CN" altLang="zh-CN" dirty="0">
                <a:ea typeface="方正兰亭黑简体"/>
              </a:rPr>
              <a:t>（</a:t>
            </a:r>
            <a:r>
              <a:rPr lang="en-US" altLang="zh-CN" dirty="0">
                <a:ea typeface="方正兰亭黑简体"/>
              </a:rPr>
              <a:t>2</a:t>
            </a:r>
            <a:r>
              <a:rPr lang="zh-CN" altLang="zh-CN" dirty="0">
                <a:ea typeface="方正兰亭黑简体"/>
              </a:rPr>
              <a:t>）提升小区下行峰值吞吐率。</a:t>
            </a:r>
            <a:endParaRPr lang="zh-CN" altLang="zh-CN" dirty="0">
              <a:ea typeface="方正兰亭黑简体"/>
            </a:endParaRPr>
          </a:p>
        </p:txBody>
      </p:sp>
      <p:pic>
        <p:nvPicPr>
          <p:cNvPr id="12290"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23592" y="2960948"/>
            <a:ext cx="6071747" cy="3348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9600" y="1371600"/>
            <a:ext cx="6807835" cy="808355"/>
          </a:xfrm>
        </p:spPr>
        <p:txBody>
          <a:bodyPr/>
          <a:p>
            <a:r>
              <a:rPr lang="zh-CN" altLang="en-US" sz="3200" dirty="0" smtClean="0">
                <a:solidFill>
                  <a:schemeClr val="tx1"/>
                </a:solidFill>
                <a:sym typeface="+mn-ea"/>
              </a:rPr>
              <a:t>回顾：多址技术</a:t>
            </a:r>
            <a:r>
              <a:rPr lang="en-US" altLang="zh-CN" sz="3200" dirty="0" smtClean="0">
                <a:solidFill>
                  <a:schemeClr val="tx1"/>
                </a:solidFill>
                <a:sym typeface="+mn-ea"/>
              </a:rPr>
              <a:t>--</a:t>
            </a:r>
            <a:r>
              <a:rPr lang="zh-CN" altLang="en-US" sz="3200">
                <a:solidFill>
                  <a:schemeClr val="tx1"/>
                </a:solidFill>
                <a:sym typeface="+mn-ea"/>
              </a:rPr>
              <a:t>FDMA</a:t>
            </a:r>
            <a:r>
              <a:rPr lang="en-US" altLang="zh-CN" sz="3200">
                <a:solidFill>
                  <a:schemeClr val="tx1"/>
                </a:solidFill>
                <a:sym typeface="+mn-ea"/>
              </a:rPr>
              <a:t> / </a:t>
            </a:r>
            <a:r>
              <a:rPr lang="zh-CN" altLang="en-US" sz="3200">
                <a:solidFill>
                  <a:schemeClr val="tx1"/>
                </a:solidFill>
                <a:sym typeface="+mn-ea"/>
              </a:rPr>
              <a:t>OFDMA</a:t>
            </a:r>
            <a:endParaRPr lang="zh-CN" altLang="en-US" sz="3200" dirty="0" smtClean="0">
              <a:solidFill>
                <a:schemeClr val="tx1"/>
              </a:solidFill>
              <a:sym typeface="+mn-ea"/>
            </a:endParaRPr>
          </a:p>
        </p:txBody>
      </p:sp>
      <p:pic>
        <p:nvPicPr>
          <p:cNvPr id="4" name="内容占位符 3"/>
          <p:cNvPicPr>
            <a:picLocks noChangeAspect="1"/>
          </p:cNvPicPr>
          <p:nvPr>
            <p:ph idx="1"/>
            <p:custDataLst>
              <p:tags r:id="rId1"/>
            </p:custDataLst>
          </p:nvPr>
        </p:nvPicPr>
        <p:blipFill>
          <a:blip r:embed="rId2"/>
          <a:srcRect l="-1058" t="1816" r="2771" b="54607"/>
          <a:stretch>
            <a:fillRect/>
          </a:stretch>
        </p:blipFill>
        <p:spPr>
          <a:xfrm>
            <a:off x="304800" y="2331720"/>
            <a:ext cx="6209665" cy="1935480"/>
          </a:xfrm>
          <a:prstGeom prst="rect">
            <a:avLst/>
          </a:prstGeom>
        </p:spPr>
      </p:pic>
      <p:sp>
        <p:nvSpPr>
          <p:cNvPr id="5" name="文本框 4"/>
          <p:cNvSpPr txBox="1"/>
          <p:nvPr/>
        </p:nvSpPr>
        <p:spPr>
          <a:xfrm>
            <a:off x="6781800" y="1981200"/>
            <a:ext cx="4727575" cy="4078605"/>
          </a:xfrm>
          <a:prstGeom prst="rect">
            <a:avLst/>
          </a:prstGeom>
          <a:noFill/>
        </p:spPr>
        <p:txBody>
          <a:bodyPr wrap="square" rtlCol="0" anchor="t">
            <a:spAutoFit/>
          </a:bodyPr>
          <a:p>
            <a:pPr marL="342900" indent="-342900">
              <a:lnSpc>
                <a:spcPct val="120000"/>
              </a:lnSpc>
              <a:buFont typeface="Arial" panose="020B0604020202020204" pitchFamily="34" charset="0"/>
              <a:buChar char="•"/>
            </a:pPr>
            <a:r>
              <a:rPr lang="zh-CN" altLang="en-US" sz="2400"/>
              <a:t>FDMA:频分多址</a:t>
            </a:r>
            <a:endParaRPr lang="zh-CN" altLang="en-US" sz="2400"/>
          </a:p>
          <a:p>
            <a:pPr marL="342900" indent="-342900">
              <a:lnSpc>
                <a:spcPct val="120000"/>
              </a:lnSpc>
              <a:buFont typeface="Arial" panose="020B0604020202020204" pitchFamily="34" charset="0"/>
              <a:buChar char="•"/>
            </a:pPr>
            <a:r>
              <a:rPr lang="zh-CN" altLang="en-US" sz="2400"/>
              <a:t>不同用户占用不同频率</a:t>
            </a:r>
            <a:endParaRPr lang="zh-CN" altLang="en-US" sz="2400"/>
          </a:p>
          <a:p>
            <a:pPr marL="342900" indent="-342900">
              <a:lnSpc>
                <a:spcPct val="120000"/>
              </a:lnSpc>
              <a:buFont typeface="Arial" panose="020B0604020202020204" pitchFamily="34" charset="0"/>
              <a:buChar char="•"/>
            </a:pPr>
            <a:r>
              <a:rPr lang="zh-CN" altLang="en-US" sz="2400"/>
              <a:t>制式:GSM、WCDMA</a:t>
            </a:r>
            <a:endParaRPr lang="zh-CN" altLang="en-US" sz="2400"/>
          </a:p>
          <a:p>
            <a:pPr marL="342900" indent="-342900">
              <a:lnSpc>
                <a:spcPct val="120000"/>
              </a:lnSpc>
              <a:buFont typeface="Arial" panose="020B0604020202020204" pitchFamily="34" charset="0"/>
              <a:buChar char="•"/>
            </a:pPr>
            <a:endParaRPr lang="zh-CN" altLang="en-US" sz="2400"/>
          </a:p>
          <a:p>
            <a:pPr marL="342900" indent="-342900">
              <a:lnSpc>
                <a:spcPct val="120000"/>
              </a:lnSpc>
              <a:buFont typeface="Arial" panose="020B0604020202020204" pitchFamily="34" charset="0"/>
              <a:buChar char="•"/>
            </a:pPr>
            <a:r>
              <a:rPr lang="zh-CN" altLang="en-US" sz="2400"/>
              <a:t>OFDMA:正交频分多址</a:t>
            </a:r>
            <a:endParaRPr lang="zh-CN" altLang="en-US" sz="2400"/>
          </a:p>
          <a:p>
            <a:pPr marL="342900" indent="-342900">
              <a:lnSpc>
                <a:spcPct val="120000"/>
              </a:lnSpc>
              <a:buFont typeface="Arial" panose="020B0604020202020204" pitchFamily="34" charset="0"/>
              <a:buChar char="•"/>
            </a:pPr>
            <a:r>
              <a:rPr lang="zh-CN" altLang="en-US" sz="2400"/>
              <a:t>不同用户占用不同频率，并且子载波正交重叠</a:t>
            </a:r>
            <a:endParaRPr lang="zh-CN" altLang="en-US" sz="2400"/>
          </a:p>
          <a:p>
            <a:pPr marL="342900" indent="-342900">
              <a:lnSpc>
                <a:spcPct val="120000"/>
              </a:lnSpc>
              <a:buFont typeface="Arial" panose="020B0604020202020204" pitchFamily="34" charset="0"/>
              <a:buChar char="•"/>
            </a:pPr>
            <a:r>
              <a:rPr lang="zh-CN" altLang="en-US" sz="2400"/>
              <a:t>优点:提高频谱使用效率</a:t>
            </a:r>
            <a:endParaRPr lang="zh-CN" altLang="en-US" sz="2400"/>
          </a:p>
          <a:p>
            <a:pPr marL="342900" indent="-342900">
              <a:lnSpc>
                <a:spcPct val="120000"/>
              </a:lnSpc>
              <a:buFont typeface="Arial" panose="020B0604020202020204" pitchFamily="34" charset="0"/>
              <a:buChar char="•"/>
            </a:pPr>
            <a:r>
              <a:rPr lang="zh-CN" altLang="en-US" sz="2400"/>
              <a:t>制式:LTE</a:t>
            </a:r>
            <a:endParaRPr lang="zh-CN" altLang="en-US" sz="2400"/>
          </a:p>
        </p:txBody>
      </p:sp>
      <p:pic>
        <p:nvPicPr>
          <p:cNvPr id="6" name="内容占位符 3"/>
          <p:cNvPicPr>
            <a:picLocks noChangeAspect="1"/>
          </p:cNvPicPr>
          <p:nvPr>
            <p:custDataLst>
              <p:tags r:id="rId3"/>
            </p:custDataLst>
          </p:nvPr>
        </p:nvPicPr>
        <p:blipFill>
          <a:blip r:embed="rId2"/>
          <a:srcRect t="51445" r="2989" b="4978"/>
          <a:stretch>
            <a:fillRect/>
          </a:stretch>
        </p:blipFill>
        <p:spPr>
          <a:xfrm>
            <a:off x="533400" y="4343400"/>
            <a:ext cx="5923915" cy="1870710"/>
          </a:xfrm>
          <a:prstGeom prst="rect">
            <a:avLst/>
          </a:prstGeom>
          <a:noFill/>
          <a:ln w="9525">
            <a:noFill/>
          </a:ln>
        </p:spPr>
      </p:pic>
      <p:sp>
        <p:nvSpPr>
          <p:cNvPr id="43010" name="矩形 1"/>
          <p:cNvSpPr>
            <a:spLocks noChangeArrowheads="1"/>
          </p:cNvSpPr>
          <p:nvPr>
            <p:custDataLst>
              <p:tags r:id="rId4"/>
            </p:custDataLst>
          </p:nvPr>
        </p:nvSpPr>
        <p:spPr bwMode="auto">
          <a:xfrm>
            <a:off x="609600" y="609600"/>
            <a:ext cx="7880350" cy="1076325"/>
          </a:xfrm>
          <a:prstGeom prst="rect">
            <a:avLst/>
          </a:prstGeom>
          <a:noFill/>
          <a:ln w="9525">
            <a:noFill/>
            <a:miter lim="800000"/>
          </a:ln>
        </p:spPr>
        <p:txBody>
          <a:bodyPr wrap="square">
            <a:spAutoFit/>
          </a:bodyPr>
          <a:p>
            <a:pPr eaLnBrk="1" hangingPunct="1">
              <a:buFont typeface="Arial" panose="020B0604020202020204" pitchFamily="34" charset="0"/>
              <a:buNone/>
            </a:pPr>
            <a:r>
              <a:rPr lang="en-US" altLang="zh-CN" sz="3200" dirty="0" smtClean="0">
                <a:solidFill>
                  <a:srgbClr val="0000FF"/>
                </a:solidFill>
                <a:latin typeface="微软雅黑" panose="020B0503020204020204" charset="-122"/>
                <a:ea typeface="微软雅黑" panose="020B0503020204020204" charset="-122"/>
                <a:cs typeface="微软雅黑" panose="020B0503020204020204" charset="-122"/>
              </a:rPr>
              <a:t>1.3  </a:t>
            </a:r>
            <a:r>
              <a:rPr lang="zh-CN" altLang="en-US" sz="3200">
                <a:solidFill>
                  <a:srgbClr val="0000FF"/>
                </a:solidFill>
                <a:effectLst>
                  <a:outerShdw blurRad="38100" dist="38100" dir="2700000" algn="tl">
                    <a:srgbClr val="000000">
                      <a:alpha val="43137"/>
                    </a:srgbClr>
                  </a:outerShdw>
                </a:effectLst>
                <a:sym typeface="+mn-ea"/>
              </a:rPr>
              <a:t>滤波正交频分复用</a:t>
            </a:r>
            <a:r>
              <a:rPr lang="en-US" altLang="zh-CN" sz="3200">
                <a:solidFill>
                  <a:srgbClr val="0000FF"/>
                </a:solidFill>
                <a:effectLst>
                  <a:outerShdw blurRad="38100" dist="38100" dir="2700000" algn="tl">
                    <a:srgbClr val="000000">
                      <a:alpha val="43137"/>
                    </a:srgbClr>
                  </a:outerShdw>
                </a:effectLst>
                <a:sym typeface="+mn-ea"/>
              </a:rPr>
              <a:t>   -----</a:t>
            </a:r>
            <a:r>
              <a:rPr lang="en-US" altLang="zh-CN" sz="3200">
                <a:solidFill>
                  <a:srgbClr val="0000FF"/>
                </a:solidFill>
                <a:sym typeface="+mn-ea"/>
              </a:rPr>
              <a:t>  </a:t>
            </a:r>
            <a:r>
              <a:rPr lang="en-US" altLang="zh-CN" sz="3200">
                <a:solidFill>
                  <a:srgbClr val="0000FF"/>
                </a:solidFill>
                <a:sym typeface="+mn-ea"/>
              </a:rPr>
              <a:t>F-OFDM</a:t>
            </a:r>
            <a:endParaRPr lang="en-US" altLang="zh-CN" sz="3200"/>
          </a:p>
          <a:p>
            <a:pPr eaLnBrk="1" hangingPunct="1">
              <a:buFont typeface="Arial" panose="020B0604020202020204" pitchFamily="34" charset="0"/>
              <a:buNone/>
            </a:pPr>
            <a:endParaRPr lang="en-US" altLang="zh-CN" sz="3200" dirty="0">
              <a:solidFill>
                <a:srgbClr val="0000FF"/>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1000" y="609600"/>
            <a:ext cx="11253470" cy="2108835"/>
          </a:xfrm>
        </p:spPr>
        <p:txBody>
          <a:bodyPr/>
          <a:lstStyle/>
          <a:p>
            <a:r>
              <a:rPr lang="en-US" altLang="zh-CN" sz="2400" dirty="0" smtClean="0">
                <a:solidFill>
                  <a:srgbClr val="0000FF"/>
                </a:solidFill>
                <a:latin typeface="华文中宋" panose="02010600040101010101" charset="-122"/>
                <a:ea typeface="华文中宋" panose="02010600040101010101" charset="-122"/>
                <a:cs typeface="华文中宋" panose="02010600040101010101" charset="-122"/>
              </a:rPr>
              <a:t>4G</a:t>
            </a:r>
            <a:r>
              <a:rPr lang="zh-CN" altLang="zh-CN" sz="2400" dirty="0" smtClean="0">
                <a:latin typeface="华文中宋" panose="02010600040101010101" charset="-122"/>
                <a:ea typeface="华文中宋" panose="02010600040101010101" charset="-122"/>
                <a:cs typeface="华文中宋" panose="02010600040101010101" charset="-122"/>
              </a:rPr>
              <a:t>采用</a:t>
            </a:r>
            <a:r>
              <a:rPr lang="zh-CN" altLang="zh-CN" sz="2400" dirty="0">
                <a:latin typeface="华文中宋" panose="02010600040101010101" charset="-122"/>
                <a:ea typeface="华文中宋" panose="02010600040101010101" charset="-122"/>
                <a:cs typeface="华文中宋" panose="02010600040101010101" charset="-122"/>
              </a:rPr>
              <a:t>的</a:t>
            </a:r>
            <a:r>
              <a:rPr lang="en-US" altLang="zh-CN" sz="2400" dirty="0">
                <a:solidFill>
                  <a:srgbClr val="0000FF"/>
                </a:solidFill>
                <a:latin typeface="华文中宋" panose="02010600040101010101" charset="-122"/>
                <a:ea typeface="华文中宋" panose="02010600040101010101" charset="-122"/>
                <a:cs typeface="华文中宋" panose="02010600040101010101" charset="-122"/>
              </a:rPr>
              <a:t>OFDM</a:t>
            </a:r>
            <a:r>
              <a:rPr lang="zh-CN" altLang="zh-CN" sz="2400" dirty="0">
                <a:latin typeface="华文中宋" panose="02010600040101010101" charset="-122"/>
                <a:ea typeface="华文中宋" panose="02010600040101010101" charset="-122"/>
                <a:cs typeface="华文中宋" panose="02010600040101010101" charset="-122"/>
              </a:rPr>
              <a:t>技术</a:t>
            </a:r>
            <a:r>
              <a:rPr lang="zh-CN" altLang="zh-CN" sz="2400" dirty="0" smtClean="0">
                <a:latin typeface="华文中宋" panose="02010600040101010101" charset="-122"/>
                <a:ea typeface="华文中宋" panose="02010600040101010101" charset="-122"/>
                <a:cs typeface="华文中宋" panose="02010600040101010101" charset="-122"/>
              </a:rPr>
              <a:t>，在</a:t>
            </a:r>
            <a:r>
              <a:rPr lang="zh-CN" altLang="zh-CN" sz="2400" dirty="0">
                <a:latin typeface="华文中宋" panose="02010600040101010101" charset="-122"/>
                <a:ea typeface="华文中宋" panose="02010600040101010101" charset="-122"/>
                <a:cs typeface="华文中宋" panose="02010600040101010101" charset="-122"/>
              </a:rPr>
              <a:t>频域，子载波物理带宽是固定的</a:t>
            </a:r>
            <a:r>
              <a:rPr lang="en-US" altLang="zh-CN" sz="2400" dirty="0">
                <a:solidFill>
                  <a:srgbClr val="0000FF"/>
                </a:solidFill>
                <a:latin typeface="华文中宋" panose="02010600040101010101" charset="-122"/>
                <a:ea typeface="华文中宋" panose="02010600040101010101" charset="-122"/>
                <a:cs typeface="华文中宋" panose="02010600040101010101" charset="-122"/>
              </a:rPr>
              <a:t>15 KHz</a:t>
            </a:r>
            <a:r>
              <a:rPr lang="zh-CN" altLang="zh-CN" sz="2400" dirty="0" smtClean="0">
                <a:latin typeface="华文中宋" panose="02010600040101010101" charset="-122"/>
                <a:ea typeface="华文中宋" panose="02010600040101010101" charset="-122"/>
                <a:cs typeface="华文中宋" panose="02010600040101010101" charset="-122"/>
              </a:rPr>
              <a:t>，其</a:t>
            </a:r>
            <a:r>
              <a:rPr lang="zh-CN" altLang="zh-CN" sz="2400" dirty="0">
                <a:latin typeface="华文中宋" panose="02010600040101010101" charset="-122"/>
                <a:ea typeface="华文中宋" panose="02010600040101010101" charset="-122"/>
                <a:cs typeface="华文中宋" panose="02010600040101010101" charset="-122"/>
              </a:rPr>
              <a:t>时域符号周期的长度、保护间隔</a:t>
            </a:r>
            <a:r>
              <a:rPr lang="en-US" altLang="zh-CN" sz="2400" dirty="0">
                <a:latin typeface="华文中宋" panose="02010600040101010101" charset="-122"/>
                <a:ea typeface="华文中宋" panose="02010600040101010101" charset="-122"/>
                <a:cs typeface="华文中宋" panose="02010600040101010101" charset="-122"/>
              </a:rPr>
              <a:t>/</a:t>
            </a:r>
            <a:r>
              <a:rPr lang="zh-CN" altLang="zh-CN" sz="2400" dirty="0">
                <a:latin typeface="华文中宋" panose="02010600040101010101" charset="-122"/>
                <a:ea typeface="华文中宋" panose="02010600040101010101" charset="-122"/>
                <a:cs typeface="华文中宋" panose="02010600040101010101" charset="-122"/>
              </a:rPr>
              <a:t>循环前缀的长度也就被固定下来，而且是不可变化的</a:t>
            </a:r>
            <a:r>
              <a:rPr lang="zh-CN" altLang="zh-CN" sz="2400" dirty="0" smtClean="0">
                <a:latin typeface="华文中宋" panose="02010600040101010101" charset="-122"/>
                <a:ea typeface="华文中宋" panose="02010600040101010101" charset="-122"/>
                <a:cs typeface="华文中宋" panose="02010600040101010101" charset="-122"/>
              </a:rPr>
              <a:t>。</a:t>
            </a:r>
            <a:endParaRPr lang="zh-CN" altLang="zh-CN" sz="2400" dirty="0" smtClean="0">
              <a:latin typeface="华文中宋" panose="02010600040101010101" charset="-122"/>
              <a:ea typeface="华文中宋" panose="02010600040101010101" charset="-122"/>
              <a:cs typeface="华文中宋" panose="02010600040101010101" charset="-122"/>
            </a:endParaRPr>
          </a:p>
          <a:p>
            <a:endParaRPr lang="en-US" altLang="zh-CN" sz="2400" dirty="0" smtClean="0">
              <a:latin typeface="华文中宋" panose="02010600040101010101" charset="-122"/>
              <a:ea typeface="华文中宋" panose="02010600040101010101" charset="-122"/>
              <a:cs typeface="华文中宋" panose="02010600040101010101" charset="-122"/>
            </a:endParaRPr>
          </a:p>
          <a:p>
            <a:r>
              <a:rPr lang="en-US" altLang="zh-CN" sz="2400" dirty="0" smtClean="0">
                <a:solidFill>
                  <a:srgbClr val="0000FF"/>
                </a:solidFill>
                <a:latin typeface="华文中宋" panose="02010600040101010101" charset="-122"/>
                <a:ea typeface="华文中宋" panose="02010600040101010101" charset="-122"/>
                <a:cs typeface="华文中宋" panose="02010600040101010101" charset="-122"/>
              </a:rPr>
              <a:t>5G</a:t>
            </a:r>
            <a:r>
              <a:rPr lang="zh-CN" altLang="en-US" sz="2400" dirty="0" smtClean="0">
                <a:latin typeface="华文中宋" panose="02010600040101010101" charset="-122"/>
                <a:ea typeface="华文中宋" panose="02010600040101010101" charset="-122"/>
                <a:cs typeface="华文中宋" panose="02010600040101010101" charset="-122"/>
              </a:rPr>
              <a:t>针对</a:t>
            </a:r>
            <a:r>
              <a:rPr lang="zh-CN" altLang="zh-CN" sz="2400" dirty="0" smtClean="0">
                <a:latin typeface="华文中宋" panose="02010600040101010101" charset="-122"/>
                <a:ea typeface="华文中宋" panose="02010600040101010101" charset="-122"/>
                <a:cs typeface="华文中宋" panose="02010600040101010101" charset="-122"/>
              </a:rPr>
              <a:t>各</a:t>
            </a:r>
            <a:r>
              <a:rPr lang="zh-CN" altLang="zh-CN" sz="2400" dirty="0">
                <a:latin typeface="华文中宋" panose="02010600040101010101" charset="-122"/>
                <a:ea typeface="华文中宋" panose="02010600040101010101" charset="-122"/>
                <a:cs typeface="华文中宋" panose="02010600040101010101" charset="-122"/>
              </a:rPr>
              <a:t>类应用的不同需求，</a:t>
            </a:r>
            <a:r>
              <a:rPr lang="en-US" altLang="zh-CN" sz="2400" dirty="0">
                <a:latin typeface="华文中宋" panose="02010600040101010101" charset="-122"/>
                <a:ea typeface="华文中宋" panose="02010600040101010101" charset="-122"/>
                <a:cs typeface="华文中宋" panose="02010600040101010101" charset="-122"/>
              </a:rPr>
              <a:t>OFDM</a:t>
            </a:r>
            <a:r>
              <a:rPr lang="zh-CN" altLang="zh-CN" sz="2400" dirty="0" smtClean="0">
                <a:latin typeface="华文中宋" panose="02010600040101010101" charset="-122"/>
                <a:ea typeface="华文中宋" panose="02010600040101010101" charset="-122"/>
                <a:cs typeface="华文中宋" panose="02010600040101010101" charset="-122"/>
              </a:rPr>
              <a:t>技术可以</a:t>
            </a:r>
            <a:r>
              <a:rPr lang="zh-CN" altLang="zh-CN" sz="2400" dirty="0">
                <a:solidFill>
                  <a:srgbClr val="0000FF"/>
                </a:solidFill>
                <a:latin typeface="华文中宋" panose="02010600040101010101" charset="-122"/>
                <a:ea typeface="华文中宋" panose="02010600040101010101" charset="-122"/>
                <a:cs typeface="华文中宋" panose="02010600040101010101" charset="-122"/>
              </a:rPr>
              <a:t>灵活</a:t>
            </a:r>
            <a:r>
              <a:rPr lang="zh-CN" altLang="zh-CN" sz="2400" dirty="0">
                <a:latin typeface="华文中宋" panose="02010600040101010101" charset="-122"/>
                <a:ea typeface="华文中宋" panose="02010600040101010101" charset="-122"/>
                <a:cs typeface="华文中宋" panose="02010600040101010101" charset="-122"/>
              </a:rPr>
              <a:t>地根据所承载的具体应用类型，</a:t>
            </a:r>
            <a:r>
              <a:rPr lang="zh-CN" altLang="zh-CN" sz="2400" dirty="0">
                <a:solidFill>
                  <a:srgbClr val="0000FF"/>
                </a:solidFill>
                <a:latin typeface="华文中宋" panose="02010600040101010101" charset="-122"/>
                <a:ea typeface="华文中宋" panose="02010600040101010101" charset="-122"/>
                <a:cs typeface="华文中宋" panose="02010600040101010101" charset="-122"/>
              </a:rPr>
              <a:t>配置</a:t>
            </a:r>
            <a:r>
              <a:rPr lang="zh-CN" altLang="zh-CN" sz="2400" dirty="0">
                <a:latin typeface="华文中宋" panose="02010600040101010101" charset="-122"/>
                <a:ea typeface="华文中宋" panose="02010600040101010101" charset="-122"/>
                <a:cs typeface="华文中宋" panose="02010600040101010101" charset="-122"/>
              </a:rPr>
              <a:t>所需子载波物理带宽、符号周期长度、保护间隔</a:t>
            </a:r>
            <a:r>
              <a:rPr lang="en-US" altLang="zh-CN" sz="2400" dirty="0">
                <a:latin typeface="华文中宋" panose="02010600040101010101" charset="-122"/>
                <a:ea typeface="华文中宋" panose="02010600040101010101" charset="-122"/>
                <a:cs typeface="华文中宋" panose="02010600040101010101" charset="-122"/>
              </a:rPr>
              <a:t>/</a:t>
            </a:r>
            <a:r>
              <a:rPr lang="zh-CN" altLang="zh-CN" sz="2400" dirty="0">
                <a:latin typeface="华文中宋" panose="02010600040101010101" charset="-122"/>
                <a:ea typeface="华文中宋" panose="02010600040101010101" charset="-122"/>
                <a:cs typeface="华文中宋" panose="02010600040101010101" charset="-122"/>
              </a:rPr>
              <a:t>循环前缀长度等关键技术参数。</a:t>
            </a:r>
            <a:endParaRPr lang="zh-CN" altLang="zh-CN" sz="2400" dirty="0">
              <a:latin typeface="华文中宋" panose="02010600040101010101" charset="-122"/>
              <a:ea typeface="华文中宋" panose="02010600040101010101" charset="-122"/>
              <a:cs typeface="华文中宋" panose="02010600040101010101" charset="-122"/>
            </a:endParaRPr>
          </a:p>
          <a:p>
            <a:pPr marL="0" indent="0">
              <a:buNone/>
            </a:pPr>
            <a:endParaRPr lang="en-US" altLang="zh-CN" sz="2400" dirty="0">
              <a:latin typeface="华文中宋" panose="02010600040101010101" charset="-122"/>
              <a:ea typeface="华文中宋" panose="02010600040101010101" charset="-122"/>
              <a:cs typeface="华文中宋" panose="02010600040101010101" charset="-122"/>
              <a:sym typeface="Arial" panose="020B0604020202020204" pitchFamily="34" charset="0"/>
            </a:endParaRPr>
          </a:p>
          <a:p>
            <a:endParaRPr lang="en-US" altLang="zh-CN" sz="2400" dirty="0" smtClean="0">
              <a:latin typeface="华文中宋" panose="02010600040101010101" charset="-122"/>
              <a:ea typeface="华文中宋" panose="02010600040101010101" charset="-122"/>
              <a:cs typeface="华文中宋" panose="02010600040101010101" charset="-122"/>
              <a:sym typeface="Arial" panose="020B0604020202020204" pitchFamily="34" charset="0"/>
            </a:endParaRPr>
          </a:p>
          <a:p>
            <a:endParaRPr lang="zh-CN" altLang="en-US" sz="2400" dirty="0">
              <a:latin typeface="华文中宋" panose="02010600040101010101" charset="-122"/>
              <a:ea typeface="华文中宋" panose="02010600040101010101" charset="-122"/>
              <a:cs typeface="华文中宋" panose="02010600040101010101" charset="-122"/>
              <a:sym typeface="Arial" panose="020B0604020202020204" pitchFamily="34" charset="0"/>
            </a:endParaRPr>
          </a:p>
          <a:p>
            <a:endParaRPr lang="zh-CN" altLang="en-US" sz="2400" dirty="0">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灯片编号占位符 3"/>
          <p:cNvSpPr>
            <a:spLocks noGrp="1"/>
          </p:cNvSpPr>
          <p:nvPr>
            <p:ph type="sldNum" sz="quarter" idx="10"/>
          </p:nvPr>
        </p:nvSpPr>
        <p:spPr>
          <a:xfrm>
            <a:off x="8128000" y="6524627"/>
            <a:ext cx="2025651" cy="333375"/>
          </a:xfrm>
        </p:spPr>
        <p:txBody>
          <a:bodyPr/>
          <a:lstStyle/>
          <a:p>
            <a:r>
              <a:rPr lang="en-US" altLang="zh-CN" sz="135" smtClean="0">
                <a:latin typeface="HuaweiSans-Regular"/>
                <a:ea typeface="方正兰亭黑简体"/>
                <a:sym typeface="Arial" panose="020B0604020202020204" pitchFamily="34" charset="0"/>
              </a:rPr>
              <a:t>Page</a:t>
            </a:r>
            <a:fld id="{B77D227A-1AE4-4BCD-9973-754D0181BA73}" type="slidenum">
              <a:rPr lang="en-US" altLang="zh-CN" sz="135" smtClean="0">
                <a:latin typeface="HuaweiSans-Regular"/>
                <a:ea typeface="方正兰亭黑简体"/>
                <a:sym typeface="Arial" panose="020B0604020202020204" pitchFamily="34" charset="0"/>
              </a:rPr>
            </a:fld>
            <a:endParaRPr lang="en-US" altLang="zh-CN" sz="135">
              <a:latin typeface="HuaweiSans-Regular"/>
              <a:ea typeface="方正兰亭黑简体"/>
              <a:sym typeface="Arial" panose="020B0604020202020204" pitchFamily="34" charset="0"/>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5" y="2971800"/>
            <a:ext cx="5823585" cy="3021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2438574" y="6171970"/>
            <a:ext cx="2051685" cy="337185"/>
          </a:xfrm>
          <a:prstGeom prst="rect">
            <a:avLst/>
          </a:prstGeom>
        </p:spPr>
        <p:txBody>
          <a:bodyPr wrap="none">
            <a:spAutoFit/>
          </a:bodyPr>
          <a:lstStyle/>
          <a:p>
            <a:r>
              <a:rPr lang="en-US" altLang="zh-CN" sz="16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OFDM</a:t>
            </a:r>
            <a:r>
              <a:rPr lang="zh-CN" altLang="zh-CN" sz="16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资源分配方式</a:t>
            </a:r>
            <a:endParaRPr lang="zh-CN" altLang="zh-CN" sz="16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grpSp>
        <p:nvGrpSpPr>
          <p:cNvPr id="2" name="组合 1"/>
          <p:cNvGrpSpPr/>
          <p:nvPr/>
        </p:nvGrpSpPr>
        <p:grpSpPr>
          <a:xfrm>
            <a:off x="6096000" y="2934335"/>
            <a:ext cx="6035040" cy="3574415"/>
            <a:chOff x="9600" y="4621"/>
            <a:chExt cx="9504" cy="5629"/>
          </a:xfrm>
        </p:grpSpPr>
        <p:pic>
          <p:nvPicPr>
            <p:cNvPr id="1027"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0" y="4621"/>
              <a:ext cx="9505" cy="4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矩形 5"/>
            <p:cNvSpPr/>
            <p:nvPr/>
          </p:nvSpPr>
          <p:spPr>
            <a:xfrm>
              <a:off x="12720" y="9720"/>
              <a:ext cx="3550" cy="531"/>
            </a:xfrm>
            <a:prstGeom prst="rect">
              <a:avLst/>
            </a:prstGeom>
          </p:spPr>
          <p:txBody>
            <a:bodyPr wrap="none">
              <a:spAutoFit/>
            </a:bodyPr>
            <a:lstStyle/>
            <a:p>
              <a:r>
                <a:rPr lang="en-US" altLang="zh-CN" sz="16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F-OFDM</a:t>
              </a:r>
              <a:r>
                <a:rPr lang="zh-CN" altLang="zh-CN" sz="16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资源分配方式</a:t>
              </a:r>
              <a:endParaRPr lang="zh-CN" altLang="zh-CN" sz="16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5G</a:t>
            </a:r>
            <a:r>
              <a:rPr lang="zh-CN" altLang="en-US"/>
              <a:t>多址方式</a:t>
            </a:r>
            <a:r>
              <a:rPr lang="en-US" altLang="zh-CN"/>
              <a:t>----  F-OFDM</a:t>
            </a:r>
            <a:endParaRPr lang="en-US" altLang="zh-CN"/>
          </a:p>
        </p:txBody>
      </p:sp>
      <p:pic>
        <p:nvPicPr>
          <p:cNvPr id="4" name="内容占位符 3"/>
          <p:cNvPicPr>
            <a:picLocks noChangeAspect="1"/>
          </p:cNvPicPr>
          <p:nvPr>
            <p:ph idx="1"/>
            <p:custDataLst>
              <p:tags r:id="rId1"/>
            </p:custDataLst>
          </p:nvPr>
        </p:nvPicPr>
        <p:blipFill>
          <a:blip r:embed="rId2"/>
          <a:srcRect r="1745"/>
          <a:stretch>
            <a:fillRect/>
          </a:stretch>
        </p:blipFill>
        <p:spPr>
          <a:xfrm>
            <a:off x="762000" y="1295400"/>
            <a:ext cx="3892550" cy="1818005"/>
          </a:xfrm>
          <a:prstGeom prst="rect">
            <a:avLst/>
          </a:prstGeom>
        </p:spPr>
      </p:pic>
      <p:sp>
        <p:nvSpPr>
          <p:cNvPr id="6" name="文本框 5"/>
          <p:cNvSpPr txBox="1"/>
          <p:nvPr/>
        </p:nvSpPr>
        <p:spPr>
          <a:xfrm>
            <a:off x="6019800" y="1905000"/>
            <a:ext cx="5704840" cy="1198880"/>
          </a:xfrm>
          <a:prstGeom prst="rect">
            <a:avLst/>
          </a:prstGeom>
          <a:noFill/>
        </p:spPr>
        <p:txBody>
          <a:bodyPr wrap="square" rtlCol="0" anchor="t">
            <a:spAutoFit/>
          </a:bodyPr>
          <a:p>
            <a:r>
              <a:rPr lang="zh-CN" altLang="en-US" sz="2400"/>
              <a:t>对于5G我们希望座位和空间都能够根据乘客的高矮胖瘦灵活定制:硬座、软座、卧铺、包厢。</a:t>
            </a:r>
            <a:endParaRPr lang="zh-CN" altLang="en-US" sz="2400"/>
          </a:p>
        </p:txBody>
      </p:sp>
      <p:sp>
        <p:nvSpPr>
          <p:cNvPr id="7" name="文本框 6"/>
          <p:cNvSpPr txBox="1"/>
          <p:nvPr/>
        </p:nvSpPr>
        <p:spPr>
          <a:xfrm>
            <a:off x="5715000" y="3590925"/>
            <a:ext cx="6096000" cy="2675255"/>
          </a:xfrm>
          <a:prstGeom prst="rect">
            <a:avLst/>
          </a:prstGeom>
          <a:noFill/>
        </p:spPr>
        <p:txBody>
          <a:bodyPr wrap="square" rtlCol="0" anchor="t">
            <a:spAutoFit/>
          </a:bodyPr>
          <a:p>
            <a:pPr marL="457200" indent="-457200">
              <a:lnSpc>
                <a:spcPct val="120000"/>
              </a:lnSpc>
              <a:buFont typeface="Arial" panose="020B0604020202020204" pitchFamily="34" charset="0"/>
              <a:buChar char="•"/>
            </a:pPr>
            <a:r>
              <a:rPr lang="zh-CN" altLang="en-US" sz="2800">
                <a:solidFill>
                  <a:srgbClr val="0000FF"/>
                </a:solidFill>
              </a:rPr>
              <a:t>F-OFDM: 滤波正交频分复用</a:t>
            </a:r>
            <a:endParaRPr lang="zh-CN" altLang="en-US" sz="2800">
              <a:solidFill>
                <a:srgbClr val="0000FF"/>
              </a:solidFill>
            </a:endParaRPr>
          </a:p>
          <a:p>
            <a:pPr marL="457200" indent="-457200">
              <a:lnSpc>
                <a:spcPct val="120000"/>
              </a:lnSpc>
              <a:buFont typeface="Arial" panose="020B0604020202020204" pitchFamily="34" charset="0"/>
              <a:buChar char="•"/>
            </a:pPr>
            <a:r>
              <a:rPr lang="zh-CN" altLang="en-US" sz="2800">
                <a:latin typeface="华文中宋" panose="02010600040101010101" charset="-122"/>
                <a:ea typeface="华文中宋" panose="02010600040101010101" charset="-122"/>
                <a:cs typeface="华文中宋" panose="02010600040101010101" charset="-122"/>
              </a:rPr>
              <a:t>能为不同业务提供不同的子载波带宽和</a:t>
            </a:r>
            <a:r>
              <a:rPr lang="zh-CN" altLang="zh-CN" sz="2800" dirty="0">
                <a:latin typeface="华文中宋" panose="02010600040101010101" charset="-122"/>
                <a:ea typeface="华文中宋" panose="02010600040101010101" charset="-122"/>
                <a:cs typeface="华文中宋" panose="02010600040101010101" charset="-122"/>
                <a:sym typeface="+mn-ea"/>
              </a:rPr>
              <a:t>符号周期长度等</a:t>
            </a:r>
            <a:r>
              <a:rPr lang="zh-CN" altLang="en-US" sz="2800">
                <a:latin typeface="华文中宋" panose="02010600040101010101" charset="-122"/>
                <a:ea typeface="华文中宋" panose="02010600040101010101" charset="-122"/>
                <a:cs typeface="华文中宋" panose="02010600040101010101" charset="-122"/>
              </a:rPr>
              <a:t>配置，以满足不同业务的时频资源需求</a:t>
            </a:r>
            <a:endParaRPr lang="zh-CN" altLang="en-US" sz="2800">
              <a:latin typeface="华文中宋" panose="02010600040101010101" charset="-122"/>
              <a:ea typeface="华文中宋" panose="02010600040101010101" charset="-122"/>
              <a:cs typeface="华文中宋" panose="02010600040101010101" charset="-122"/>
            </a:endParaRPr>
          </a:p>
          <a:p>
            <a:pPr marL="457200" indent="-457200">
              <a:lnSpc>
                <a:spcPct val="120000"/>
              </a:lnSpc>
              <a:buFont typeface="Arial" panose="020B0604020202020204" pitchFamily="34" charset="0"/>
              <a:buChar char="•"/>
            </a:pPr>
            <a:r>
              <a:rPr lang="zh-CN" altLang="en-US" sz="2800">
                <a:latin typeface="华文中宋" panose="02010600040101010101" charset="-122"/>
                <a:ea typeface="华文中宋" panose="02010600040101010101" charset="-122"/>
                <a:cs typeface="华文中宋" panose="02010600040101010101" charset="-122"/>
              </a:rPr>
              <a:t>制式:</a:t>
            </a:r>
            <a:r>
              <a:rPr lang="en-US" altLang="zh-CN" sz="2800">
                <a:latin typeface="华文中宋" panose="02010600040101010101" charset="-122"/>
                <a:ea typeface="华文中宋" panose="02010600040101010101" charset="-122"/>
                <a:cs typeface="华文中宋" panose="02010600040101010101" charset="-122"/>
              </a:rPr>
              <a:t>  </a:t>
            </a:r>
            <a:r>
              <a:rPr lang="zh-CN" altLang="en-US" sz="2800">
                <a:latin typeface="华文中宋" panose="02010600040101010101" charset="-122"/>
                <a:ea typeface="华文中宋" panose="02010600040101010101" charset="-122"/>
                <a:cs typeface="华文中宋" panose="02010600040101010101" charset="-122"/>
              </a:rPr>
              <a:t>5G</a:t>
            </a:r>
            <a:endParaRPr lang="zh-CN" altLang="en-US" sz="2800">
              <a:latin typeface="华文中宋" panose="02010600040101010101" charset="-122"/>
              <a:ea typeface="华文中宋" panose="02010600040101010101" charset="-122"/>
              <a:cs typeface="华文中宋" panose="02010600040101010101" charset="-122"/>
            </a:endParaRPr>
          </a:p>
        </p:txBody>
      </p:sp>
      <p:pic>
        <p:nvPicPr>
          <p:cNvPr id="1027" name="图片 1"/>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194945" y="3505835"/>
            <a:ext cx="5612765" cy="2941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8320" y="815975"/>
            <a:ext cx="11010900" cy="2108835"/>
          </a:xfrm>
        </p:spPr>
        <p:txBody>
          <a:bodyPr/>
          <a:lstStyle/>
          <a:p>
            <a:pPr algn="just"/>
            <a:r>
              <a:rPr lang="zh-CN" altLang="zh-CN" dirty="0">
                <a:ea typeface="方正兰亭黑简体"/>
              </a:rPr>
              <a:t>如图所示，</a:t>
            </a:r>
            <a:r>
              <a:rPr lang="en-US" altLang="zh-CN" dirty="0">
                <a:ea typeface="方正兰亭黑简体"/>
              </a:rPr>
              <a:t>F-OFDM</a:t>
            </a:r>
            <a:r>
              <a:rPr lang="zh-CN" altLang="zh-CN" dirty="0">
                <a:ea typeface="方正兰亭黑简体"/>
              </a:rPr>
              <a:t>技术由于带外</a:t>
            </a:r>
            <a:r>
              <a:rPr lang="zh-CN" altLang="zh-CN" dirty="0">
                <a:ea typeface="方正兰亭黑简体"/>
                <a:sym typeface="+mn-ea"/>
              </a:rPr>
              <a:t>保护间隔</a:t>
            </a:r>
            <a:r>
              <a:rPr lang="zh-CN" altLang="zh-CN" dirty="0">
                <a:ea typeface="方正兰亭黑简体"/>
              </a:rPr>
              <a:t>衰减快，可以大幅降低载波的保护带宽，实现提升载波利用率的效果。</a:t>
            </a:r>
            <a:endParaRPr lang="zh-CN" altLang="zh-CN" dirty="0">
              <a:ea typeface="方正兰亭黑简体"/>
            </a:endParaRPr>
          </a:p>
          <a:p>
            <a:pPr algn="just"/>
            <a:endParaRPr lang="en-US" altLang="zh-CN" dirty="0" smtClean="0">
              <a:ea typeface="方正兰亭黑简体"/>
              <a:sym typeface="Arial" panose="020B0604020202020204" pitchFamily="34" charset="0"/>
            </a:endParaRPr>
          </a:p>
          <a:p>
            <a:pPr algn="just"/>
            <a:endParaRPr lang="zh-CN" altLang="en-US" dirty="0">
              <a:ea typeface="方正兰亭黑简体"/>
              <a:sym typeface="Arial" panose="020B0604020202020204" pitchFamily="34" charset="0"/>
            </a:endParaRPr>
          </a:p>
          <a:p>
            <a:pPr algn="just"/>
            <a:endParaRPr lang="zh-CN" altLang="en-US" dirty="0">
              <a:ea typeface="方正兰亭黑简体"/>
              <a:sym typeface="Arial" panose="020B0604020202020204" pitchFamily="34" charset="0"/>
            </a:endParaRPr>
          </a:p>
        </p:txBody>
      </p:sp>
      <p:sp>
        <p:nvSpPr>
          <p:cNvPr id="4" name="灯片编号占位符 3"/>
          <p:cNvSpPr>
            <a:spLocks noGrp="1"/>
          </p:cNvSpPr>
          <p:nvPr>
            <p:ph type="sldNum" sz="quarter" idx="10"/>
          </p:nvPr>
        </p:nvSpPr>
        <p:spPr>
          <a:xfrm>
            <a:off x="8128000" y="6524627"/>
            <a:ext cx="2025651" cy="333375"/>
          </a:xfrm>
        </p:spPr>
        <p:txBody>
          <a:bodyPr/>
          <a:lstStyle/>
          <a:p>
            <a:r>
              <a:rPr lang="en-US" altLang="zh-CN" sz="135" smtClean="0">
                <a:latin typeface="HuaweiSans-Regular"/>
                <a:ea typeface="方正兰亭黑简体"/>
                <a:sym typeface="Arial" panose="020B0604020202020204" pitchFamily="34" charset="0"/>
              </a:rPr>
              <a:t>Page</a:t>
            </a:r>
            <a:fld id="{B77D227A-1AE4-4BCD-9973-754D0181BA73}" type="slidenum">
              <a:rPr lang="en-US" altLang="zh-CN" sz="135" smtClean="0">
                <a:latin typeface="HuaweiSans-Regular"/>
                <a:ea typeface="方正兰亭黑简体"/>
                <a:sym typeface="Arial" panose="020B0604020202020204" pitchFamily="34" charset="0"/>
              </a:rPr>
            </a:fld>
            <a:endParaRPr lang="en-US" altLang="zh-CN" sz="135">
              <a:latin typeface="HuaweiSans-Regular"/>
              <a:ea typeface="方正兰亭黑简体"/>
              <a:sym typeface="Arial" panose="020B0604020202020204" pitchFamily="34" charset="0"/>
            </a:endParaRPr>
          </a:p>
        </p:txBody>
      </p:sp>
      <p:pic>
        <p:nvPicPr>
          <p:cNvPr id="8194"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 y="2438400"/>
            <a:ext cx="4411980" cy="26187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24" name="表格 23"/>
          <p:cNvGraphicFramePr>
            <a:graphicFrameLocks noGrp="1"/>
          </p:cNvGraphicFramePr>
          <p:nvPr>
            <p:custDataLst>
              <p:tags r:id="rId2"/>
            </p:custDataLst>
          </p:nvPr>
        </p:nvGraphicFramePr>
        <p:xfrm>
          <a:off x="4820920" y="2514600"/>
          <a:ext cx="7209790" cy="2607945"/>
        </p:xfrm>
        <a:graphic>
          <a:graphicData uri="http://schemas.openxmlformats.org/drawingml/2006/table">
            <a:tbl>
              <a:tblPr firstRow="1" bandRow="1">
                <a:tableStyleId>{5C22544A-7EE6-4342-B048-85BDC9FD1C3A}</a:tableStyleId>
              </a:tblPr>
              <a:tblGrid>
                <a:gridCol w="1029970"/>
                <a:gridCol w="1029970"/>
                <a:gridCol w="1029970"/>
                <a:gridCol w="1029970"/>
                <a:gridCol w="1029970"/>
                <a:gridCol w="1029970"/>
                <a:gridCol w="1029970"/>
              </a:tblGrid>
              <a:tr h="414020">
                <a:tc rowSpan="2">
                  <a:txBody>
                    <a:bodyPr/>
                    <a:p>
                      <a:r>
                        <a:rPr lang="zh-CN" altLang="en-US" sz="2000" dirty="0" smtClean="0">
                          <a:solidFill>
                            <a:schemeClr val="tx1">
                              <a:lumMod val="95000"/>
                              <a:lumOff val="5000"/>
                            </a:schemeClr>
                          </a:solidFill>
                          <a:latin typeface="Arial" panose="020B0604020202020204" pitchFamily="34" charset="0"/>
                          <a:ea typeface="方正兰亭黑简体"/>
                          <a:sym typeface="Arial" panose="020B0604020202020204" pitchFamily="34" charset="0"/>
                        </a:rPr>
                        <a:t>子载波间隔（</a:t>
                      </a:r>
                      <a:r>
                        <a:rPr lang="en-US" altLang="zh-CN" sz="2000" dirty="0" smtClean="0">
                          <a:solidFill>
                            <a:schemeClr val="tx1">
                              <a:lumMod val="95000"/>
                              <a:lumOff val="5000"/>
                            </a:schemeClr>
                          </a:solidFill>
                          <a:latin typeface="Arial" panose="020B0604020202020204" pitchFamily="34" charset="0"/>
                          <a:ea typeface="方正兰亭黑简体"/>
                          <a:sym typeface="Arial" panose="020B0604020202020204" pitchFamily="34" charset="0"/>
                        </a:rPr>
                        <a:t>kHz</a:t>
                      </a:r>
                      <a:r>
                        <a:rPr lang="zh-CN" altLang="en-US" sz="2000" dirty="0" smtClean="0">
                          <a:solidFill>
                            <a:schemeClr val="tx1">
                              <a:lumMod val="95000"/>
                              <a:lumOff val="5000"/>
                            </a:schemeClr>
                          </a:solidFill>
                          <a:latin typeface="Arial" panose="020B0604020202020204" pitchFamily="34" charset="0"/>
                          <a:ea typeface="方正兰亭黑简体"/>
                          <a:sym typeface="Arial" panose="020B0604020202020204" pitchFamily="34" charset="0"/>
                        </a:rPr>
                        <a:t>）</a:t>
                      </a:r>
                      <a:endParaRPr lang="zh-CN" altLang="en-US" sz="2000" dirty="0" smtClean="0">
                        <a:solidFill>
                          <a:schemeClr val="tx1">
                            <a:lumMod val="95000"/>
                            <a:lumOff val="5000"/>
                          </a:schemeClr>
                        </a:solidFill>
                        <a:latin typeface="Arial" panose="020B0604020202020204" pitchFamily="34" charset="0"/>
                        <a:ea typeface="方正兰亭黑简体"/>
                        <a:sym typeface="Arial" panose="020B0604020202020204" pitchFamily="34" charset="0"/>
                      </a:endParaRPr>
                    </a:p>
                  </a:txBody>
                  <a:tcPr marL="68580" marR="68580" marT="34290" marB="3429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6">
                  <a:txBody>
                    <a:bodyPr/>
                    <a:p>
                      <a:pPr algn="ctr"/>
                      <a:r>
                        <a:rPr lang="zh-CN" altLang="en-US" sz="2000" dirty="0" smtClean="0">
                          <a:solidFill>
                            <a:schemeClr val="tx1">
                              <a:lumMod val="95000"/>
                              <a:lumOff val="5000"/>
                            </a:schemeClr>
                          </a:solidFill>
                          <a:latin typeface="Arial" panose="020B0604020202020204" pitchFamily="34" charset="0"/>
                          <a:ea typeface="方正兰亭黑简体"/>
                          <a:sym typeface="Arial" panose="020B0604020202020204" pitchFamily="34" charset="0"/>
                        </a:rPr>
                        <a:t>系统带宽</a:t>
                      </a:r>
                      <a:endParaRPr lang="zh-CN" altLang="en-US" sz="2000" dirty="0" smtClean="0">
                        <a:solidFill>
                          <a:schemeClr val="tx1">
                            <a:lumMod val="95000"/>
                            <a:lumOff val="5000"/>
                          </a:schemeClr>
                        </a:solidFill>
                        <a:latin typeface="Arial" panose="020B0604020202020204" pitchFamily="34" charset="0"/>
                        <a:ea typeface="方正兰亭黑简体"/>
                        <a:sym typeface="Arial" panose="020B0604020202020204" pitchFamily="34" charset="0"/>
                      </a:endParaRPr>
                    </a:p>
                  </a:txBody>
                  <a:tcPr marL="68580" marR="68580" marT="34290" marB="3429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cPr/>
                </a:tc>
                <a:tc hMerge="1">
                  <a:tcPr/>
                </a:tc>
                <a:tc hMerge="1">
                  <a:tcPr/>
                </a:tc>
                <a:tc hMerge="1">
                  <a:tcPr/>
                </a:tc>
                <a:tc hMerge="1">
                  <a:tcPr/>
                </a:tc>
              </a:tr>
              <a:tr h="682625">
                <a:tc vMerge="1">
                  <a:tcPr/>
                </a:tc>
                <a:tc>
                  <a:txBody>
                    <a:bodyPr/>
                    <a:p>
                      <a:pPr algn="ctr"/>
                      <a:r>
                        <a:rPr lang="en-US" altLang="zh-CN" sz="2000" dirty="0" smtClean="0">
                          <a:latin typeface="Arial" panose="020B0604020202020204" pitchFamily="34" charset="0"/>
                          <a:ea typeface="方正兰亭黑简体"/>
                          <a:sym typeface="Arial" panose="020B0604020202020204" pitchFamily="34" charset="0"/>
                        </a:rPr>
                        <a:t>15MHz</a:t>
                      </a:r>
                      <a:endParaRPr lang="en-US" altLang="zh-CN" sz="2000" dirty="0" smtClean="0">
                        <a:latin typeface="Arial" panose="020B0604020202020204" pitchFamily="34" charset="0"/>
                        <a:ea typeface="方正兰亭黑简体"/>
                        <a:sym typeface="Arial" panose="020B0604020202020204" pitchFamily="34" charset="0"/>
                      </a:endParaRPr>
                    </a:p>
                  </a:txBody>
                  <a:tcPr marL="68580" marR="68580" marT="34290" marB="3429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algn="ctr"/>
                      <a:r>
                        <a:rPr lang="en-US" altLang="zh-CN" sz="2000" dirty="0" smtClean="0">
                          <a:latin typeface="Arial" panose="020B0604020202020204" pitchFamily="34" charset="0"/>
                          <a:ea typeface="方正兰亭黑简体"/>
                          <a:sym typeface="Arial" panose="020B0604020202020204" pitchFamily="34" charset="0"/>
                        </a:rPr>
                        <a:t>20MHz</a:t>
                      </a:r>
                      <a:endParaRPr lang="en-US" altLang="zh-CN" sz="2000" dirty="0" smtClean="0">
                        <a:latin typeface="Arial" panose="020B0604020202020204" pitchFamily="34" charset="0"/>
                        <a:ea typeface="方正兰亭黑简体"/>
                        <a:sym typeface="Arial" panose="020B0604020202020204" pitchFamily="34" charset="0"/>
                      </a:endParaRPr>
                    </a:p>
                  </a:txBody>
                  <a:tcPr marL="68580" marR="68580" marT="34290" marB="3429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algn="ctr"/>
                      <a:r>
                        <a:rPr lang="en-US" altLang="zh-CN" sz="2000" dirty="0" smtClean="0">
                          <a:latin typeface="Arial" panose="020B0604020202020204" pitchFamily="34" charset="0"/>
                          <a:ea typeface="方正兰亭黑简体"/>
                          <a:sym typeface="Arial" panose="020B0604020202020204" pitchFamily="34" charset="0"/>
                        </a:rPr>
                        <a:t>40MHz</a:t>
                      </a:r>
                      <a:endParaRPr lang="en-US" altLang="zh-CN" sz="2000" dirty="0" smtClean="0">
                        <a:latin typeface="Arial" panose="020B0604020202020204" pitchFamily="34" charset="0"/>
                        <a:ea typeface="方正兰亭黑简体"/>
                        <a:sym typeface="Arial" panose="020B0604020202020204" pitchFamily="34" charset="0"/>
                      </a:endParaRPr>
                    </a:p>
                  </a:txBody>
                  <a:tcPr marL="68580" marR="68580" marT="34290" marB="3429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algn="ctr"/>
                      <a:r>
                        <a:rPr lang="en-US" altLang="zh-CN" sz="2000" dirty="0" smtClean="0">
                          <a:latin typeface="Arial" panose="020B0604020202020204" pitchFamily="34" charset="0"/>
                          <a:ea typeface="方正兰亭黑简体"/>
                          <a:sym typeface="Arial" panose="020B0604020202020204" pitchFamily="34" charset="0"/>
                        </a:rPr>
                        <a:t>60MHz</a:t>
                      </a:r>
                      <a:endParaRPr lang="en-US" altLang="zh-CN" sz="2000" dirty="0" smtClean="0">
                        <a:latin typeface="Arial" panose="020B0604020202020204" pitchFamily="34" charset="0"/>
                        <a:ea typeface="方正兰亭黑简体"/>
                        <a:sym typeface="Arial" panose="020B0604020202020204" pitchFamily="34" charset="0"/>
                      </a:endParaRPr>
                    </a:p>
                  </a:txBody>
                  <a:tcPr marL="68580" marR="68580" marT="34290" marB="3429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algn="ctr"/>
                      <a:r>
                        <a:rPr lang="en-US" altLang="zh-CN" sz="2000" dirty="0" smtClean="0">
                          <a:latin typeface="Arial" panose="020B0604020202020204" pitchFamily="34" charset="0"/>
                          <a:ea typeface="方正兰亭黑简体"/>
                          <a:sym typeface="Arial" panose="020B0604020202020204" pitchFamily="34" charset="0"/>
                        </a:rPr>
                        <a:t>80MHz</a:t>
                      </a:r>
                      <a:endParaRPr lang="en-US" altLang="zh-CN" sz="2000" dirty="0" smtClean="0">
                        <a:latin typeface="Arial" panose="020B0604020202020204" pitchFamily="34" charset="0"/>
                        <a:ea typeface="方正兰亭黑简体"/>
                        <a:sym typeface="Arial" panose="020B0604020202020204" pitchFamily="34" charset="0"/>
                      </a:endParaRPr>
                    </a:p>
                  </a:txBody>
                  <a:tcPr marL="68580" marR="68580" marT="34290" marB="3429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algn="ctr"/>
                      <a:r>
                        <a:rPr lang="en-US" altLang="zh-CN" sz="1800" dirty="0" smtClean="0">
                          <a:latin typeface="Arial" panose="020B0604020202020204" pitchFamily="34" charset="0"/>
                          <a:ea typeface="方正兰亭黑简体"/>
                          <a:sym typeface="Arial" panose="020B0604020202020204" pitchFamily="34" charset="0"/>
                        </a:rPr>
                        <a:t>100MHz</a:t>
                      </a:r>
                      <a:endParaRPr lang="en-US" altLang="zh-CN" sz="1800" dirty="0" smtClean="0">
                        <a:latin typeface="Arial" panose="020B0604020202020204" pitchFamily="34" charset="0"/>
                        <a:ea typeface="方正兰亭黑简体"/>
                        <a:sym typeface="Arial" panose="020B0604020202020204" pitchFamily="34" charset="0"/>
                      </a:endParaRPr>
                    </a:p>
                  </a:txBody>
                  <a:tcPr marL="68580" marR="68580" marT="34290" marB="3429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14655">
                <a:tc>
                  <a:txBody>
                    <a:bodyPr/>
                    <a:p>
                      <a:pPr algn="ctr"/>
                      <a:r>
                        <a:rPr lang="en-US" altLang="zh-CN" sz="2000" dirty="0" smtClean="0">
                          <a:latin typeface="Arial" panose="020B0604020202020204" pitchFamily="34" charset="0"/>
                          <a:ea typeface="方正兰亭黑简体"/>
                          <a:sym typeface="Arial" panose="020B0604020202020204" pitchFamily="34" charset="0"/>
                        </a:rPr>
                        <a:t>15</a:t>
                      </a:r>
                      <a:endParaRPr lang="en-US" altLang="zh-CN" sz="2000" dirty="0" smtClean="0">
                        <a:latin typeface="Arial" panose="020B0604020202020204" pitchFamily="34" charset="0"/>
                        <a:ea typeface="方正兰亭黑简体"/>
                        <a:sym typeface="Arial" panose="020B0604020202020204" pitchFamily="34" charset="0"/>
                      </a:endParaRPr>
                    </a:p>
                  </a:txBody>
                  <a:tcPr marL="68580" marR="68580" marT="34290" marB="3429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algn="ctr"/>
                      <a:r>
                        <a:rPr lang="en-US" altLang="zh-CN" sz="2000" dirty="0" smtClean="0">
                          <a:latin typeface="Arial" panose="020B0604020202020204" pitchFamily="34" charset="0"/>
                          <a:ea typeface="方正兰亭黑简体"/>
                          <a:sym typeface="Arial" panose="020B0604020202020204" pitchFamily="34" charset="0"/>
                        </a:rPr>
                        <a:t>94.8%</a:t>
                      </a:r>
                      <a:endParaRPr lang="en-US" altLang="zh-CN" sz="2000" dirty="0" smtClean="0">
                        <a:latin typeface="Arial" panose="020B0604020202020204" pitchFamily="34" charset="0"/>
                        <a:ea typeface="方正兰亭黑简体"/>
                        <a:sym typeface="Arial" panose="020B0604020202020204" pitchFamily="34" charset="0"/>
                      </a:endParaRPr>
                    </a:p>
                  </a:txBody>
                  <a:tcPr marL="68580" marR="68580" marT="34290" marB="3429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algn="ctr"/>
                      <a:r>
                        <a:rPr lang="en-US" altLang="zh-CN" sz="2000" dirty="0" smtClean="0">
                          <a:latin typeface="Arial" panose="020B0604020202020204" pitchFamily="34" charset="0"/>
                          <a:ea typeface="方正兰亭黑简体"/>
                          <a:sym typeface="Arial" panose="020B0604020202020204" pitchFamily="34" charset="0"/>
                        </a:rPr>
                        <a:t>95.4%</a:t>
                      </a:r>
                      <a:endParaRPr lang="en-US" altLang="zh-CN" sz="2000" dirty="0" smtClean="0">
                        <a:latin typeface="Arial" panose="020B0604020202020204" pitchFamily="34" charset="0"/>
                        <a:ea typeface="方正兰亭黑简体"/>
                        <a:sym typeface="Arial" panose="020B0604020202020204" pitchFamily="34" charset="0"/>
                      </a:endParaRPr>
                    </a:p>
                  </a:txBody>
                  <a:tcPr marL="68580" marR="68580" marT="34290" marB="3429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algn="ctr"/>
                      <a:endParaRPr lang="zh-CN" altLang="en-US" sz="2000" dirty="0">
                        <a:latin typeface="Arial" panose="020B0604020202020204" pitchFamily="34" charset="0"/>
                        <a:ea typeface="方正兰亭黑简体"/>
                        <a:sym typeface="Arial" panose="020B0604020202020204" pitchFamily="34" charset="0"/>
                      </a:endParaRPr>
                    </a:p>
                  </a:txBody>
                  <a:tcPr marL="68580" marR="68580" marT="34290" marB="3429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algn="ctr"/>
                      <a:endParaRPr lang="zh-CN" altLang="en-US" sz="2000" dirty="0">
                        <a:latin typeface="Arial" panose="020B0604020202020204" pitchFamily="34" charset="0"/>
                        <a:ea typeface="方正兰亭黑简体"/>
                        <a:sym typeface="Arial" panose="020B0604020202020204" pitchFamily="34" charset="0"/>
                      </a:endParaRPr>
                    </a:p>
                  </a:txBody>
                  <a:tcPr marL="68580" marR="68580" marT="34290" marB="3429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algn="ctr"/>
                      <a:endParaRPr lang="zh-CN" altLang="en-US" sz="2000" dirty="0">
                        <a:latin typeface="Arial" panose="020B0604020202020204" pitchFamily="34" charset="0"/>
                        <a:ea typeface="方正兰亭黑简体"/>
                        <a:sym typeface="Arial" panose="020B0604020202020204" pitchFamily="34" charset="0"/>
                      </a:endParaRPr>
                    </a:p>
                  </a:txBody>
                  <a:tcPr marL="68580" marR="68580" marT="34290" marB="3429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algn="ctr"/>
                      <a:endParaRPr lang="zh-CN" altLang="en-US" sz="2000" dirty="0">
                        <a:latin typeface="Arial" panose="020B0604020202020204" pitchFamily="34" charset="0"/>
                        <a:ea typeface="方正兰亭黑简体"/>
                        <a:sym typeface="Arial" panose="020B0604020202020204" pitchFamily="34" charset="0"/>
                      </a:endParaRPr>
                    </a:p>
                  </a:txBody>
                  <a:tcPr marL="68580" marR="68580" marT="34290" marB="3429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82625">
                <a:tc>
                  <a:txBody>
                    <a:bodyPr/>
                    <a:p>
                      <a:pPr algn="ctr"/>
                      <a:r>
                        <a:rPr lang="en-US" altLang="zh-CN" sz="2000" dirty="0" smtClean="0">
                          <a:latin typeface="Arial" panose="020B0604020202020204" pitchFamily="34" charset="0"/>
                          <a:ea typeface="方正兰亭黑简体"/>
                          <a:sym typeface="Arial" panose="020B0604020202020204" pitchFamily="34" charset="0"/>
                        </a:rPr>
                        <a:t>30</a:t>
                      </a:r>
                      <a:endParaRPr lang="en-US" altLang="zh-CN" sz="2000" dirty="0" smtClean="0">
                        <a:latin typeface="Arial" panose="020B0604020202020204" pitchFamily="34" charset="0"/>
                        <a:ea typeface="方正兰亭黑简体"/>
                        <a:sym typeface="Arial" panose="020B0604020202020204" pitchFamily="34" charset="0"/>
                      </a:endParaRPr>
                    </a:p>
                  </a:txBody>
                  <a:tcPr marL="68580" marR="68580" marT="34290" marB="3429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algn="ctr"/>
                      <a:endParaRPr lang="zh-CN" altLang="en-US" sz="2000" dirty="0">
                        <a:latin typeface="Arial" panose="020B0604020202020204" pitchFamily="34" charset="0"/>
                        <a:ea typeface="方正兰亭黑简体"/>
                        <a:sym typeface="Arial" panose="020B0604020202020204" pitchFamily="34" charset="0"/>
                      </a:endParaRPr>
                    </a:p>
                  </a:txBody>
                  <a:tcPr marL="68580" marR="68580" marT="34290" marB="3429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algn="ctr"/>
                      <a:r>
                        <a:rPr lang="en-US" altLang="zh-CN" sz="2000" dirty="0" smtClean="0">
                          <a:latin typeface="Arial" panose="020B0604020202020204" pitchFamily="34" charset="0"/>
                          <a:ea typeface="方正兰亭黑简体"/>
                          <a:sym typeface="Arial" panose="020B0604020202020204" pitchFamily="34" charset="0"/>
                        </a:rPr>
                        <a:t>91.8%</a:t>
                      </a:r>
                      <a:endParaRPr lang="en-US" altLang="zh-CN" sz="2000" dirty="0" smtClean="0">
                        <a:latin typeface="Arial" panose="020B0604020202020204" pitchFamily="34" charset="0"/>
                        <a:ea typeface="方正兰亭黑简体"/>
                        <a:sym typeface="Arial" panose="020B0604020202020204" pitchFamily="34" charset="0"/>
                      </a:endParaRPr>
                    </a:p>
                  </a:txBody>
                  <a:tcPr marL="68580" marR="68580" marT="34290" marB="3429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algn="ctr"/>
                      <a:r>
                        <a:rPr lang="en-US" altLang="zh-CN" sz="2000" dirty="0" smtClean="0">
                          <a:latin typeface="Arial" panose="020B0604020202020204" pitchFamily="34" charset="0"/>
                          <a:ea typeface="方正兰亭黑简体"/>
                          <a:sym typeface="Arial" panose="020B0604020202020204" pitchFamily="34" charset="0"/>
                        </a:rPr>
                        <a:t>95.4%</a:t>
                      </a:r>
                      <a:endParaRPr lang="en-US" altLang="zh-CN" sz="2000" dirty="0" smtClean="0">
                        <a:latin typeface="Arial" panose="020B0604020202020204" pitchFamily="34" charset="0"/>
                        <a:ea typeface="方正兰亭黑简体"/>
                        <a:sym typeface="Arial" panose="020B0604020202020204" pitchFamily="34" charset="0"/>
                      </a:endParaRPr>
                    </a:p>
                  </a:txBody>
                  <a:tcPr marL="68580" marR="68580" marT="34290" marB="3429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algn="ctr"/>
                      <a:r>
                        <a:rPr lang="en-US" altLang="zh-CN" sz="2000" dirty="0" smtClean="0">
                          <a:latin typeface="Arial" panose="020B0604020202020204" pitchFamily="34" charset="0"/>
                          <a:ea typeface="方正兰亭黑简体"/>
                          <a:sym typeface="Arial" panose="020B0604020202020204" pitchFamily="34" charset="0"/>
                        </a:rPr>
                        <a:t>97.2%</a:t>
                      </a:r>
                      <a:endParaRPr lang="en-US" altLang="zh-CN" sz="2000" dirty="0" smtClean="0">
                        <a:latin typeface="Arial" panose="020B0604020202020204" pitchFamily="34" charset="0"/>
                        <a:ea typeface="方正兰亭黑简体"/>
                        <a:sym typeface="Arial" panose="020B0604020202020204" pitchFamily="34" charset="0"/>
                      </a:endParaRPr>
                    </a:p>
                  </a:txBody>
                  <a:tcPr marL="68580" marR="68580" marT="34290" marB="3429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algn="ctr"/>
                      <a:r>
                        <a:rPr lang="en-US" altLang="zh-CN" sz="2000" dirty="0" smtClean="0">
                          <a:latin typeface="Arial" panose="020B0604020202020204" pitchFamily="34" charset="0"/>
                          <a:ea typeface="方正兰亭黑简体"/>
                          <a:sym typeface="Arial" panose="020B0604020202020204" pitchFamily="34" charset="0"/>
                        </a:rPr>
                        <a:t>97.65%</a:t>
                      </a:r>
                      <a:endParaRPr lang="en-US" altLang="zh-CN" sz="2000" dirty="0" smtClean="0">
                        <a:latin typeface="Arial" panose="020B0604020202020204" pitchFamily="34" charset="0"/>
                        <a:ea typeface="方正兰亭黑简体"/>
                        <a:sym typeface="Arial" panose="020B0604020202020204" pitchFamily="34" charset="0"/>
                      </a:endParaRPr>
                    </a:p>
                  </a:txBody>
                  <a:tcPr marL="68580" marR="68580" marT="34290" marB="3429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algn="ctr"/>
                      <a:r>
                        <a:rPr lang="en-US" altLang="zh-CN" sz="2000" dirty="0" smtClean="0">
                          <a:latin typeface="Arial" panose="020B0604020202020204" pitchFamily="34" charset="0"/>
                          <a:ea typeface="方正兰亭黑简体"/>
                          <a:sym typeface="Arial" panose="020B0604020202020204" pitchFamily="34" charset="0"/>
                        </a:rPr>
                        <a:t>98.28%</a:t>
                      </a:r>
                      <a:endParaRPr lang="en-US" altLang="zh-CN" sz="2000" dirty="0" smtClean="0">
                        <a:latin typeface="Arial" panose="020B0604020202020204" pitchFamily="34" charset="0"/>
                        <a:ea typeface="方正兰亭黑简体"/>
                        <a:sym typeface="Arial" panose="020B0604020202020204" pitchFamily="34" charset="0"/>
                      </a:endParaRPr>
                    </a:p>
                  </a:txBody>
                  <a:tcPr marL="68580" marR="68580" marT="34290" marB="3429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14020">
                <a:tc>
                  <a:txBody>
                    <a:bodyPr/>
                    <a:p>
                      <a:pPr algn="ctr"/>
                      <a:r>
                        <a:rPr lang="en-US" altLang="zh-CN" sz="2000" dirty="0" smtClean="0">
                          <a:latin typeface="Arial" panose="020B0604020202020204" pitchFamily="34" charset="0"/>
                          <a:ea typeface="方正兰亭黑简体"/>
                          <a:sym typeface="Arial" panose="020B0604020202020204" pitchFamily="34" charset="0"/>
                        </a:rPr>
                        <a:t>60</a:t>
                      </a:r>
                      <a:endParaRPr lang="en-US" altLang="zh-CN" sz="2000" dirty="0" smtClean="0">
                        <a:latin typeface="Arial" panose="020B0604020202020204" pitchFamily="34" charset="0"/>
                        <a:ea typeface="方正兰亭黑简体"/>
                        <a:sym typeface="Arial" panose="020B0604020202020204" pitchFamily="34" charset="0"/>
                      </a:endParaRPr>
                    </a:p>
                  </a:txBody>
                  <a:tcPr marL="68580" marR="68580" marT="34290" marB="3429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algn="ctr"/>
                      <a:endParaRPr lang="zh-CN" altLang="en-US" sz="2000" dirty="0">
                        <a:latin typeface="Arial" panose="020B0604020202020204" pitchFamily="34" charset="0"/>
                        <a:ea typeface="方正兰亭黑简体"/>
                        <a:sym typeface="Arial" panose="020B0604020202020204" pitchFamily="34" charset="0"/>
                      </a:endParaRPr>
                    </a:p>
                  </a:txBody>
                  <a:tcPr marL="68580" marR="68580" marT="34290" marB="3429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algn="ctr"/>
                      <a:endParaRPr lang="zh-CN" altLang="en-US" sz="2000" dirty="0">
                        <a:latin typeface="Arial" panose="020B0604020202020204" pitchFamily="34" charset="0"/>
                        <a:ea typeface="方正兰亭黑简体"/>
                        <a:sym typeface="Arial" panose="020B0604020202020204" pitchFamily="34" charset="0"/>
                      </a:endParaRPr>
                    </a:p>
                  </a:txBody>
                  <a:tcPr marL="68580" marR="68580" marT="34290" marB="3429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algn="ctr"/>
                      <a:endParaRPr lang="zh-CN" altLang="en-US" sz="2000" dirty="0">
                        <a:latin typeface="Arial" panose="020B0604020202020204" pitchFamily="34" charset="0"/>
                        <a:ea typeface="方正兰亭黑简体"/>
                        <a:sym typeface="Arial" panose="020B0604020202020204" pitchFamily="34" charset="0"/>
                      </a:endParaRPr>
                    </a:p>
                  </a:txBody>
                  <a:tcPr marL="68580" marR="68580" marT="34290" marB="3429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algn="ctr"/>
                      <a:endParaRPr lang="zh-CN" altLang="en-US" sz="2000" dirty="0">
                        <a:latin typeface="Arial" panose="020B0604020202020204" pitchFamily="34" charset="0"/>
                        <a:ea typeface="方正兰亭黑简体"/>
                        <a:sym typeface="Arial" panose="020B0604020202020204" pitchFamily="34" charset="0"/>
                      </a:endParaRPr>
                    </a:p>
                  </a:txBody>
                  <a:tcPr marL="68580" marR="68580" marT="34290" marB="3429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algn="ctr"/>
                      <a:endParaRPr lang="zh-CN" altLang="en-US" sz="2000" dirty="0">
                        <a:latin typeface="Arial" panose="020B0604020202020204" pitchFamily="34" charset="0"/>
                        <a:ea typeface="方正兰亭黑简体"/>
                        <a:sym typeface="Arial" panose="020B0604020202020204" pitchFamily="34" charset="0"/>
                      </a:endParaRPr>
                    </a:p>
                  </a:txBody>
                  <a:tcPr marL="68580" marR="68580" marT="34290" marB="3429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algn="ctr"/>
                      <a:r>
                        <a:rPr lang="en-US" altLang="zh-CN" sz="2000" dirty="0" smtClean="0">
                          <a:latin typeface="Arial" panose="020B0604020202020204" pitchFamily="34" charset="0"/>
                          <a:ea typeface="方正兰亭黑简体"/>
                          <a:sym typeface="Arial" panose="020B0604020202020204" pitchFamily="34" charset="0"/>
                        </a:rPr>
                        <a:t>97.2%</a:t>
                      </a:r>
                      <a:endParaRPr lang="en-US" altLang="zh-CN" sz="2000" dirty="0" smtClean="0">
                        <a:latin typeface="Arial" panose="020B0604020202020204" pitchFamily="34" charset="0"/>
                        <a:ea typeface="方正兰亭黑简体"/>
                        <a:sym typeface="Arial" panose="020B0604020202020204" pitchFamily="34" charset="0"/>
                      </a:endParaRPr>
                    </a:p>
                  </a:txBody>
                  <a:tcPr marL="68580" marR="68580" marT="34290" marB="34290" anchor="ctr" anchorCt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Rectangle 51"/>
          <p:cNvSpPr/>
          <p:nvPr/>
        </p:nvSpPr>
        <p:spPr>
          <a:xfrm>
            <a:off x="1676400" y="-31750"/>
            <a:ext cx="309563" cy="368300"/>
          </a:xfrm>
          <a:prstGeom prst="rect">
            <a:avLst/>
          </a:prstGeom>
          <a:noFill/>
          <a:ln w="9525">
            <a:noFill/>
          </a:ln>
        </p:spPr>
        <p:txBody>
          <a:bodyPr wrap="none" anchor="ctr" anchorCtr="0">
            <a:spAutoFit/>
          </a:bodyPr>
          <a:p>
            <a:pPr>
              <a:buClrTx/>
              <a:buFontTx/>
            </a:pPr>
            <a:endParaRPr lang="zh-CN" altLang="en-US" dirty="0">
              <a:latin typeface="Arial" panose="020B0604020202020204" pitchFamily="34" charset="0"/>
              <a:ea typeface="宋体" panose="02010600030101010101" pitchFamily="2" charset="-122"/>
            </a:endParaRPr>
          </a:p>
        </p:txBody>
      </p:sp>
      <p:sp>
        <p:nvSpPr>
          <p:cNvPr id="9218" name="矩形 54"/>
          <p:cNvSpPr/>
          <p:nvPr/>
        </p:nvSpPr>
        <p:spPr>
          <a:xfrm>
            <a:off x="3950018" y="6248400"/>
            <a:ext cx="4750435" cy="460375"/>
          </a:xfrm>
          <a:prstGeom prst="rect">
            <a:avLst/>
          </a:prstGeom>
          <a:noFill/>
          <a:ln w="9525">
            <a:noFill/>
          </a:ln>
        </p:spPr>
        <p:txBody>
          <a:bodyPr wrap="none" anchor="t" anchorCtr="0">
            <a:spAutoFit/>
          </a:bodyPr>
          <a:p>
            <a:pPr>
              <a:buClrTx/>
              <a:buFontTx/>
            </a:pPr>
            <a:r>
              <a:rPr lang="zh-CN" altLang="zh-CN" sz="2400" dirty="0">
                <a:latin typeface="Arial" panose="020B0604020202020204" pitchFamily="34" charset="0"/>
                <a:ea typeface="宋体" panose="02010600030101010101" pitchFamily="2" charset="-122"/>
              </a:rPr>
              <a:t>图7-1  ITU定义的5G三大应用场景</a:t>
            </a:r>
            <a:endParaRPr lang="zh-CN" altLang="zh-CN" sz="2400" dirty="0">
              <a:latin typeface="Arial" panose="020B0604020202020204" pitchFamily="34" charset="0"/>
              <a:ea typeface="宋体" panose="02010600030101010101" pitchFamily="2" charset="-122"/>
            </a:endParaRPr>
          </a:p>
        </p:txBody>
      </p:sp>
      <p:grpSp>
        <p:nvGrpSpPr>
          <p:cNvPr id="9219" name="组合 57"/>
          <p:cNvGrpSpPr/>
          <p:nvPr/>
        </p:nvGrpSpPr>
        <p:grpSpPr>
          <a:xfrm>
            <a:off x="2520950" y="1150620"/>
            <a:ext cx="6918325" cy="4024313"/>
            <a:chOff x="1767098" y="1591597"/>
            <a:chExt cx="6166402" cy="3305473"/>
          </a:xfrm>
        </p:grpSpPr>
        <p:grpSp>
          <p:nvGrpSpPr>
            <p:cNvPr id="9220" name="组合 55"/>
            <p:cNvGrpSpPr/>
            <p:nvPr/>
          </p:nvGrpSpPr>
          <p:grpSpPr>
            <a:xfrm>
              <a:off x="1767098" y="1591597"/>
              <a:ext cx="6166402" cy="3305473"/>
              <a:chOff x="1767098" y="1591597"/>
              <a:chExt cx="6166402" cy="3305473"/>
            </a:xfrm>
          </p:grpSpPr>
          <p:sp>
            <p:nvSpPr>
              <p:cNvPr id="9221" name="AutoShape 50"/>
              <p:cNvSpPr>
                <a:spLocks noChangeAspect="1" noTextEdit="1"/>
              </p:cNvSpPr>
              <p:nvPr/>
            </p:nvSpPr>
            <p:spPr>
              <a:xfrm>
                <a:off x="1767098" y="1591597"/>
                <a:ext cx="6166402" cy="3305473"/>
              </a:xfrm>
              <a:prstGeom prst="rect">
                <a:avLst/>
              </a:prstGeom>
              <a:noFill/>
              <a:ln w="9525">
                <a:noFill/>
              </a:ln>
            </p:spPr>
            <p:txBody>
              <a:bodyPr anchor="t" anchorCtr="0"/>
              <a:p>
                <a:endParaRPr lang="zh-CN" altLang="en-US" sz="2800">
                  <a:latin typeface="Arial" panose="020B0604020202020204" pitchFamily="34" charset="0"/>
                  <a:ea typeface="宋体" panose="02010600030101010101" pitchFamily="2" charset="-122"/>
                </a:endParaRPr>
              </a:p>
            </p:txBody>
          </p:sp>
          <p:sp>
            <p:nvSpPr>
              <p:cNvPr id="9222" name="AutoShape 49"/>
              <p:cNvSpPr/>
              <p:nvPr/>
            </p:nvSpPr>
            <p:spPr>
              <a:xfrm>
                <a:off x="2400114" y="1647950"/>
                <a:ext cx="4252387" cy="3223585"/>
              </a:xfrm>
              <a:prstGeom prst="triangle">
                <a:avLst>
                  <a:gd name="adj" fmla="val 50000"/>
                </a:avLst>
              </a:prstGeom>
              <a:solidFill>
                <a:srgbClr val="8DB3E2">
                  <a:alpha val="50980"/>
                </a:srgbClr>
              </a:solidFill>
              <a:ln w="9525" cap="flat" cmpd="sng">
                <a:solidFill>
                  <a:srgbClr val="000000"/>
                </a:solidFill>
                <a:prstDash val="solid"/>
                <a:miter/>
                <a:headEnd type="none" w="med" len="med"/>
                <a:tailEnd type="none" w="med" len="med"/>
              </a:ln>
            </p:spPr>
            <p:txBody>
              <a:bodyPr anchor="t" anchorCtr="0"/>
              <a:p>
                <a:pPr>
                  <a:buClrTx/>
                  <a:buFontTx/>
                </a:pPr>
                <a:endParaRPr lang="zh-CN" altLang="en-US" sz="2800" dirty="0">
                  <a:latin typeface="Arial" panose="020B0604020202020204" pitchFamily="34" charset="0"/>
                  <a:ea typeface="宋体" panose="02010600030101010101" pitchFamily="2" charset="-122"/>
                </a:endParaRPr>
              </a:p>
            </p:txBody>
          </p:sp>
          <p:sp>
            <p:nvSpPr>
              <p:cNvPr id="9223" name="Text Box 48"/>
              <p:cNvSpPr txBox="1"/>
              <p:nvPr/>
            </p:nvSpPr>
            <p:spPr>
              <a:xfrm>
                <a:off x="3888009" y="2383184"/>
                <a:ext cx="1316215" cy="675359"/>
              </a:xfrm>
              <a:prstGeom prst="rect">
                <a:avLst/>
              </a:prstGeom>
              <a:noFill/>
              <a:ln w="9525">
                <a:noFill/>
              </a:ln>
            </p:spPr>
            <p:txBody>
              <a:bodyPr anchor="t" anchorCtr="0"/>
              <a:p>
                <a:pPr algn="ctr">
                  <a:buClrTx/>
                  <a:buFontTx/>
                </a:pPr>
                <a:r>
                  <a:rPr lang="en-US" altLang="zh-CN" sz="2000" dirty="0">
                    <a:solidFill>
                      <a:srgbClr val="FF0000"/>
                    </a:solidFill>
                    <a:latin typeface="Times New Roman" panose="02020603050405020304" pitchFamily="18" charset="0"/>
                    <a:ea typeface="宋体" panose="02010600030101010101" pitchFamily="2" charset="-122"/>
                  </a:rPr>
                  <a:t>eMBB</a:t>
                </a:r>
                <a:endParaRPr lang="en-US" altLang="zh-CN" sz="1400" dirty="0">
                  <a:solidFill>
                    <a:srgbClr val="FF0000"/>
                  </a:solidFill>
                  <a:latin typeface="Arial" panose="020B0604020202020204" pitchFamily="34" charset="0"/>
                  <a:ea typeface="宋体" panose="02010600030101010101" pitchFamily="2" charset="-122"/>
                </a:endParaRPr>
              </a:p>
              <a:p>
                <a:pPr algn="ctr" eaLnBrk="0" hangingPunct="0">
                  <a:buClrTx/>
                  <a:buFontTx/>
                </a:pPr>
                <a:r>
                  <a:rPr lang="zh-CN" altLang="en-US" sz="1400" dirty="0">
                    <a:latin typeface="Times New Roman" panose="02020603050405020304" pitchFamily="18" charset="0"/>
                    <a:ea typeface="宋体" panose="02010600030101010101" pitchFamily="2" charset="-122"/>
                  </a:rPr>
                  <a:t>增强移动宽带</a:t>
                </a:r>
                <a:endParaRPr lang="zh-CN" altLang="en-US" sz="1400" dirty="0">
                  <a:latin typeface="Times New Roman" panose="02020603050405020304" pitchFamily="18" charset="0"/>
                  <a:ea typeface="宋体" panose="02010600030101010101" pitchFamily="2" charset="-122"/>
                </a:endParaRPr>
              </a:p>
            </p:txBody>
          </p:sp>
          <p:sp>
            <p:nvSpPr>
              <p:cNvPr id="9224" name="Text Box 47"/>
              <p:cNvSpPr txBox="1"/>
              <p:nvPr/>
            </p:nvSpPr>
            <p:spPr>
              <a:xfrm>
                <a:off x="2587642" y="4089633"/>
                <a:ext cx="1568893" cy="504362"/>
              </a:xfrm>
              <a:prstGeom prst="rect">
                <a:avLst/>
              </a:prstGeom>
              <a:noFill/>
              <a:ln w="9525">
                <a:noFill/>
              </a:ln>
            </p:spPr>
            <p:txBody>
              <a:bodyPr anchor="t" anchorCtr="0">
                <a:spAutoFit/>
              </a:bodyPr>
              <a:p>
                <a:pPr algn="ctr">
                  <a:buClrTx/>
                  <a:buFontTx/>
                </a:pPr>
                <a:r>
                  <a:rPr lang="en-US" altLang="zh-CN" sz="2000" dirty="0">
                    <a:solidFill>
                      <a:srgbClr val="FF0000"/>
                    </a:solidFill>
                    <a:latin typeface="Times New Roman" panose="02020603050405020304" pitchFamily="18" charset="0"/>
                    <a:ea typeface="宋体" panose="02010600030101010101" pitchFamily="2" charset="-122"/>
                  </a:rPr>
                  <a:t>mMTC</a:t>
                </a:r>
                <a:endParaRPr lang="en-US" altLang="zh-CN" sz="900" dirty="0">
                  <a:latin typeface="Arial" panose="020B0604020202020204" pitchFamily="34" charset="0"/>
                  <a:ea typeface="宋体" panose="02010600030101010101" pitchFamily="2" charset="-122"/>
                </a:endParaRPr>
              </a:p>
              <a:p>
                <a:pPr algn="ctr" eaLnBrk="0" hangingPunct="0">
                  <a:buClrTx/>
                  <a:buFontTx/>
                </a:pPr>
                <a:r>
                  <a:rPr lang="zh-CN" altLang="en-US" sz="1400" dirty="0">
                    <a:latin typeface="Times New Roman" panose="02020603050405020304" pitchFamily="18" charset="0"/>
                    <a:ea typeface="宋体" panose="02010600030101010101" pitchFamily="2" charset="-122"/>
                  </a:rPr>
                  <a:t>大规模机器类通信</a:t>
                </a:r>
                <a:endParaRPr lang="zh-CN" altLang="en-US" sz="1400" dirty="0">
                  <a:latin typeface="Times New Roman" panose="02020603050405020304" pitchFamily="18" charset="0"/>
                  <a:ea typeface="宋体" panose="02010600030101010101" pitchFamily="2" charset="-122"/>
                </a:endParaRPr>
              </a:p>
            </p:txBody>
          </p:sp>
          <p:sp>
            <p:nvSpPr>
              <p:cNvPr id="9225" name="Text Box 46"/>
              <p:cNvSpPr txBox="1"/>
              <p:nvPr/>
            </p:nvSpPr>
            <p:spPr>
              <a:xfrm>
                <a:off x="4677738" y="4089633"/>
                <a:ext cx="1684227" cy="504362"/>
              </a:xfrm>
              <a:prstGeom prst="rect">
                <a:avLst/>
              </a:prstGeom>
              <a:noFill/>
              <a:ln w="9525">
                <a:noFill/>
              </a:ln>
            </p:spPr>
            <p:txBody>
              <a:bodyPr anchor="t" anchorCtr="0">
                <a:spAutoFit/>
              </a:bodyPr>
              <a:p>
                <a:pPr algn="ctr">
                  <a:buClrTx/>
                  <a:buFontTx/>
                </a:pPr>
                <a:r>
                  <a:rPr lang="en-US" altLang="zh-CN" sz="2000" dirty="0">
                    <a:solidFill>
                      <a:srgbClr val="FF0000"/>
                    </a:solidFill>
                    <a:latin typeface="Times New Roman" panose="02020603050405020304" pitchFamily="18" charset="0"/>
                    <a:ea typeface="宋体" panose="02010600030101010101" pitchFamily="2" charset="-122"/>
                  </a:rPr>
                  <a:t>uRLLC</a:t>
                </a:r>
                <a:endParaRPr lang="en-US" altLang="zh-CN" sz="1400" dirty="0">
                  <a:solidFill>
                    <a:srgbClr val="FF0000"/>
                  </a:solidFill>
                  <a:latin typeface="Arial" panose="020B0604020202020204" pitchFamily="34" charset="0"/>
                  <a:ea typeface="宋体" panose="02010600030101010101" pitchFamily="2" charset="-122"/>
                </a:endParaRPr>
              </a:p>
              <a:p>
                <a:pPr algn="ctr" eaLnBrk="0" hangingPunct="0">
                  <a:buClrTx/>
                  <a:buFontTx/>
                </a:pPr>
                <a:r>
                  <a:rPr lang="zh-CN" altLang="en-US" sz="1400" dirty="0">
                    <a:latin typeface="Times New Roman" panose="02020603050405020304" pitchFamily="18" charset="0"/>
                    <a:ea typeface="宋体" panose="02010600030101010101" pitchFamily="2" charset="-122"/>
                  </a:rPr>
                  <a:t>超可靠低时延通信</a:t>
                </a:r>
                <a:endParaRPr lang="zh-CN" altLang="en-US" sz="1400" dirty="0">
                  <a:latin typeface="Times New Roman" panose="02020603050405020304" pitchFamily="18" charset="0"/>
                  <a:ea typeface="宋体" panose="02010600030101010101" pitchFamily="2" charset="-122"/>
                </a:endParaRPr>
              </a:p>
            </p:txBody>
          </p:sp>
          <p:sp>
            <p:nvSpPr>
              <p:cNvPr id="9226" name="Text Box 45"/>
              <p:cNvSpPr txBox="1"/>
              <p:nvPr/>
            </p:nvSpPr>
            <p:spPr>
              <a:xfrm>
                <a:off x="2089329" y="3178294"/>
                <a:ext cx="1446516" cy="251920"/>
              </a:xfrm>
              <a:prstGeom prst="rect">
                <a:avLst/>
              </a:prstGeom>
              <a:noFill/>
              <a:ln w="9525">
                <a:noFill/>
              </a:ln>
            </p:spPr>
            <p:txBody>
              <a:bodyPr anchor="t" anchorCtr="0">
                <a:spAutoFit/>
              </a:bodyPr>
              <a:p>
                <a:pPr>
                  <a:buClrTx/>
                  <a:buFontTx/>
                </a:pPr>
                <a:r>
                  <a:rPr lang="zh-CN" altLang="en-US" sz="1400" dirty="0">
                    <a:latin typeface="Times New Roman" panose="02020603050405020304" pitchFamily="18" charset="0"/>
                    <a:ea typeface="宋体" panose="02010600030101010101" pitchFamily="2" charset="-122"/>
                  </a:rPr>
                  <a:t>智能家居</a:t>
                </a:r>
                <a:r>
                  <a:rPr lang="en-US" altLang="zh-CN" sz="1400" dirty="0">
                    <a:latin typeface="Times New Roman" panose="02020603050405020304" pitchFamily="18" charset="0"/>
                    <a:ea typeface="宋体" panose="02010600030101010101" pitchFamily="2" charset="-122"/>
                  </a:rPr>
                  <a:t>/</a:t>
                </a:r>
                <a:r>
                  <a:rPr lang="zh-CN" altLang="en-US" sz="1400" dirty="0">
                    <a:latin typeface="Times New Roman" panose="02020603050405020304" pitchFamily="18" charset="0"/>
                    <a:ea typeface="宋体" panose="02010600030101010101" pitchFamily="2" charset="-122"/>
                  </a:rPr>
                  <a:t>建筑</a:t>
                </a:r>
                <a:endParaRPr lang="zh-CN" altLang="en-US" sz="1400" dirty="0">
                  <a:latin typeface="Times New Roman" panose="02020603050405020304" pitchFamily="18" charset="0"/>
                  <a:ea typeface="宋体" panose="02010600030101010101" pitchFamily="2" charset="-122"/>
                </a:endParaRPr>
              </a:p>
            </p:txBody>
          </p:sp>
          <p:sp>
            <p:nvSpPr>
              <p:cNvPr id="9227" name="Text Box 44"/>
              <p:cNvSpPr txBox="1"/>
              <p:nvPr/>
            </p:nvSpPr>
            <p:spPr>
              <a:xfrm>
                <a:off x="1927333" y="3589497"/>
                <a:ext cx="1001028" cy="251920"/>
              </a:xfrm>
              <a:prstGeom prst="rect">
                <a:avLst/>
              </a:prstGeom>
              <a:noFill/>
              <a:ln w="9525">
                <a:noFill/>
              </a:ln>
            </p:spPr>
            <p:txBody>
              <a:bodyPr anchor="t" anchorCtr="0">
                <a:spAutoFit/>
              </a:bodyPr>
              <a:p>
                <a:pPr>
                  <a:buClrTx/>
                  <a:buFontTx/>
                </a:pPr>
                <a:r>
                  <a:rPr lang="zh-CN" altLang="en-US" sz="1400" dirty="0">
                    <a:latin typeface="Times New Roman" panose="02020603050405020304" pitchFamily="18" charset="0"/>
                    <a:ea typeface="宋体" panose="02010600030101010101" pitchFamily="2" charset="-122"/>
                  </a:rPr>
                  <a:t>智慧城市</a:t>
                </a:r>
                <a:endParaRPr lang="zh-CN" altLang="en-US" sz="1400" dirty="0">
                  <a:latin typeface="Times New Roman" panose="02020603050405020304" pitchFamily="18" charset="0"/>
                  <a:ea typeface="宋体" panose="02010600030101010101" pitchFamily="2" charset="-122"/>
                </a:endParaRPr>
              </a:p>
            </p:txBody>
          </p:sp>
          <p:sp>
            <p:nvSpPr>
              <p:cNvPr id="9228" name="Text Box 43"/>
              <p:cNvSpPr txBox="1"/>
              <p:nvPr/>
            </p:nvSpPr>
            <p:spPr>
              <a:xfrm>
                <a:off x="3020804" y="1651472"/>
                <a:ext cx="1425386" cy="251920"/>
              </a:xfrm>
              <a:prstGeom prst="rect">
                <a:avLst/>
              </a:prstGeom>
              <a:noFill/>
              <a:ln w="9525">
                <a:noFill/>
              </a:ln>
            </p:spPr>
            <p:txBody>
              <a:bodyPr anchor="t" anchorCtr="0">
                <a:spAutoFit/>
              </a:bodyPr>
              <a:p>
                <a:pPr>
                  <a:buClrTx/>
                  <a:buFontTx/>
                </a:pPr>
                <a:r>
                  <a:rPr lang="en-US" altLang="zh-CN" sz="1400" dirty="0">
                    <a:latin typeface="Times New Roman" panose="02020603050405020304" pitchFamily="18" charset="0"/>
                    <a:ea typeface="宋体" panose="02010600030101010101" pitchFamily="2" charset="-122"/>
                  </a:rPr>
                  <a:t>Gbps</a:t>
                </a:r>
                <a:r>
                  <a:rPr lang="zh-CN" altLang="en-US" sz="1400" dirty="0">
                    <a:latin typeface="Times New Roman" panose="02020603050405020304" pitchFamily="18" charset="0"/>
                    <a:ea typeface="宋体" panose="02010600030101010101" pitchFamily="2" charset="-122"/>
                  </a:rPr>
                  <a:t>数据通信</a:t>
                </a:r>
                <a:endParaRPr lang="zh-CN" altLang="en-US" sz="1400" dirty="0">
                  <a:latin typeface="Times New Roman" panose="02020603050405020304" pitchFamily="18" charset="0"/>
                  <a:ea typeface="宋体" panose="02010600030101010101" pitchFamily="2" charset="-122"/>
                </a:endParaRPr>
              </a:p>
            </p:txBody>
          </p:sp>
          <p:sp>
            <p:nvSpPr>
              <p:cNvPr id="9229" name="Text Box 42"/>
              <p:cNvSpPr txBox="1"/>
              <p:nvPr/>
            </p:nvSpPr>
            <p:spPr>
              <a:xfrm>
                <a:off x="4994687" y="1664680"/>
                <a:ext cx="1822452" cy="251920"/>
              </a:xfrm>
              <a:prstGeom prst="rect">
                <a:avLst/>
              </a:prstGeom>
              <a:noFill/>
              <a:ln w="9525">
                <a:noFill/>
              </a:ln>
            </p:spPr>
            <p:txBody>
              <a:bodyPr anchor="t" anchorCtr="0">
                <a:spAutoFit/>
              </a:bodyPr>
              <a:p>
                <a:pPr>
                  <a:buClrTx/>
                  <a:buFontTx/>
                </a:pPr>
                <a:r>
                  <a:rPr lang="en-US" altLang="zh-CN" sz="1400" dirty="0">
                    <a:latin typeface="Times New Roman" panose="02020603050405020304" pitchFamily="18" charset="0"/>
                    <a:ea typeface="宋体" panose="02010600030101010101" pitchFamily="2" charset="-122"/>
                  </a:rPr>
                  <a:t>3D</a:t>
                </a:r>
                <a:r>
                  <a:rPr lang="zh-CN" altLang="en-US" sz="1400" dirty="0">
                    <a:latin typeface="Times New Roman" panose="02020603050405020304" pitchFamily="18" charset="0"/>
                    <a:ea typeface="宋体" panose="02010600030101010101" pitchFamily="2" charset="-122"/>
                  </a:rPr>
                  <a:t>视频，超高清屏幕</a:t>
                </a:r>
                <a:endParaRPr lang="zh-CN" altLang="en-US" sz="1400" dirty="0">
                  <a:latin typeface="Times New Roman" panose="02020603050405020304" pitchFamily="18" charset="0"/>
                  <a:ea typeface="宋体" panose="02010600030101010101" pitchFamily="2" charset="-122"/>
                </a:endParaRPr>
              </a:p>
            </p:txBody>
          </p:sp>
          <p:sp>
            <p:nvSpPr>
              <p:cNvPr id="9230" name="Text Box 41"/>
              <p:cNvSpPr txBox="1"/>
              <p:nvPr/>
            </p:nvSpPr>
            <p:spPr>
              <a:xfrm>
                <a:off x="5258810" y="2119028"/>
                <a:ext cx="1446516" cy="251920"/>
              </a:xfrm>
              <a:prstGeom prst="rect">
                <a:avLst/>
              </a:prstGeom>
              <a:noFill/>
              <a:ln w="9525">
                <a:noFill/>
              </a:ln>
            </p:spPr>
            <p:txBody>
              <a:bodyPr anchor="t" anchorCtr="0">
                <a:spAutoFit/>
              </a:bodyPr>
              <a:p>
                <a:pPr>
                  <a:buClrTx/>
                  <a:buFontTx/>
                </a:pPr>
                <a:r>
                  <a:rPr lang="zh-CN" altLang="en-US" sz="1400" dirty="0">
                    <a:latin typeface="Times New Roman" panose="02020603050405020304" pitchFamily="18" charset="0"/>
                    <a:ea typeface="宋体" panose="02010600030101010101" pitchFamily="2" charset="-122"/>
                  </a:rPr>
                  <a:t>云化办公与娱乐</a:t>
                </a:r>
                <a:endParaRPr lang="zh-CN" altLang="en-US" sz="1400" dirty="0">
                  <a:latin typeface="Times New Roman" panose="02020603050405020304" pitchFamily="18" charset="0"/>
                  <a:ea typeface="宋体" panose="02010600030101010101" pitchFamily="2" charset="-122"/>
                </a:endParaRPr>
              </a:p>
            </p:txBody>
          </p:sp>
          <p:sp>
            <p:nvSpPr>
              <p:cNvPr id="9231" name="Text Box 40"/>
              <p:cNvSpPr txBox="1"/>
              <p:nvPr/>
            </p:nvSpPr>
            <p:spPr>
              <a:xfrm>
                <a:off x="5558150" y="2521426"/>
                <a:ext cx="1446516" cy="251920"/>
              </a:xfrm>
              <a:prstGeom prst="rect">
                <a:avLst/>
              </a:prstGeom>
              <a:noFill/>
              <a:ln w="9525">
                <a:noFill/>
              </a:ln>
            </p:spPr>
            <p:txBody>
              <a:bodyPr anchor="t" anchorCtr="0">
                <a:spAutoFit/>
              </a:bodyPr>
              <a:p>
                <a:pPr>
                  <a:buClrTx/>
                  <a:buFontTx/>
                </a:pPr>
                <a:r>
                  <a:rPr lang="zh-CN" altLang="en-US" sz="1400" dirty="0">
                    <a:latin typeface="Times New Roman" panose="02020603050405020304" pitchFamily="18" charset="0"/>
                    <a:ea typeface="宋体" panose="02010600030101010101" pitchFamily="2" charset="-122"/>
                  </a:rPr>
                  <a:t>虚拟</a:t>
                </a:r>
                <a:r>
                  <a:rPr lang="en-US" altLang="zh-CN" sz="1400" dirty="0">
                    <a:latin typeface="Times New Roman" panose="02020603050405020304" pitchFamily="18" charset="0"/>
                    <a:ea typeface="宋体" panose="02010600030101010101" pitchFamily="2" charset="-122"/>
                  </a:rPr>
                  <a:t>/</a:t>
                </a:r>
                <a:r>
                  <a:rPr lang="zh-CN" altLang="en-US" sz="1400" dirty="0">
                    <a:latin typeface="Times New Roman" panose="02020603050405020304" pitchFamily="18" charset="0"/>
                    <a:ea typeface="宋体" panose="02010600030101010101" pitchFamily="2" charset="-122"/>
                  </a:rPr>
                  <a:t>增强现实</a:t>
                </a:r>
                <a:endParaRPr lang="zh-CN" altLang="en-US" sz="1400" dirty="0">
                  <a:latin typeface="Times New Roman" panose="02020603050405020304" pitchFamily="18" charset="0"/>
                  <a:ea typeface="宋体" panose="02010600030101010101" pitchFamily="2" charset="-122"/>
                </a:endParaRPr>
              </a:p>
            </p:txBody>
          </p:sp>
          <p:sp>
            <p:nvSpPr>
              <p:cNvPr id="9232" name="Text Box 39"/>
              <p:cNvSpPr txBox="1"/>
              <p:nvPr/>
            </p:nvSpPr>
            <p:spPr>
              <a:xfrm>
                <a:off x="5823154" y="3132507"/>
                <a:ext cx="1819810" cy="251920"/>
              </a:xfrm>
              <a:prstGeom prst="rect">
                <a:avLst/>
              </a:prstGeom>
              <a:noFill/>
              <a:ln w="9525">
                <a:noFill/>
              </a:ln>
            </p:spPr>
            <p:txBody>
              <a:bodyPr anchor="t" anchorCtr="0">
                <a:spAutoFit/>
              </a:bodyPr>
              <a:p>
                <a:pPr>
                  <a:buClrTx/>
                  <a:buFontTx/>
                </a:pPr>
                <a:r>
                  <a:rPr lang="zh-CN" altLang="en-US" sz="1400" dirty="0">
                    <a:latin typeface="Times New Roman" panose="02020603050405020304" pitchFamily="18" charset="0"/>
                    <a:ea typeface="宋体" panose="02010600030101010101" pitchFamily="2" charset="-122"/>
                  </a:rPr>
                  <a:t>智能制造、工业自动化</a:t>
                </a:r>
                <a:endParaRPr lang="zh-CN" altLang="en-US" sz="1400" dirty="0">
                  <a:latin typeface="Times New Roman" panose="02020603050405020304" pitchFamily="18" charset="0"/>
                  <a:ea typeface="宋体" panose="02010600030101010101" pitchFamily="2" charset="-122"/>
                </a:endParaRPr>
              </a:p>
            </p:txBody>
          </p:sp>
          <p:sp>
            <p:nvSpPr>
              <p:cNvPr id="9233" name="Text Box 38"/>
              <p:cNvSpPr txBox="1"/>
              <p:nvPr/>
            </p:nvSpPr>
            <p:spPr>
              <a:xfrm>
                <a:off x="6297696" y="3626479"/>
                <a:ext cx="1446516" cy="251920"/>
              </a:xfrm>
              <a:prstGeom prst="rect">
                <a:avLst/>
              </a:prstGeom>
              <a:noFill/>
              <a:ln w="9525">
                <a:noFill/>
              </a:ln>
            </p:spPr>
            <p:txBody>
              <a:bodyPr anchor="t" anchorCtr="0">
                <a:spAutoFit/>
              </a:bodyPr>
              <a:p>
                <a:pPr>
                  <a:buClrTx/>
                  <a:buFontTx/>
                </a:pPr>
                <a:r>
                  <a:rPr lang="zh-CN" altLang="en-US" sz="1400" dirty="0">
                    <a:latin typeface="Times New Roman" panose="02020603050405020304" pitchFamily="18" charset="0"/>
                    <a:ea typeface="宋体" panose="02010600030101010101" pitchFamily="2" charset="-122"/>
                  </a:rPr>
                  <a:t>关键任务应用</a:t>
                </a:r>
                <a:endParaRPr lang="zh-CN" altLang="en-US" sz="1400" dirty="0">
                  <a:latin typeface="Times New Roman" panose="02020603050405020304" pitchFamily="18" charset="0"/>
                  <a:ea typeface="宋体" panose="02010600030101010101" pitchFamily="2" charset="-122"/>
                </a:endParaRPr>
              </a:p>
            </p:txBody>
          </p:sp>
          <p:sp>
            <p:nvSpPr>
              <p:cNvPr id="9234" name="Text Box 37"/>
              <p:cNvSpPr txBox="1"/>
              <p:nvPr/>
            </p:nvSpPr>
            <p:spPr>
              <a:xfrm>
                <a:off x="6655143" y="4091394"/>
                <a:ext cx="1106677" cy="251920"/>
              </a:xfrm>
              <a:prstGeom prst="rect">
                <a:avLst/>
              </a:prstGeom>
              <a:noFill/>
              <a:ln w="9525">
                <a:noFill/>
              </a:ln>
            </p:spPr>
            <p:txBody>
              <a:bodyPr anchor="t" anchorCtr="0">
                <a:spAutoFit/>
              </a:bodyPr>
              <a:p>
                <a:pPr>
                  <a:buClrTx/>
                  <a:buFontTx/>
                </a:pPr>
                <a:r>
                  <a:rPr lang="zh-CN" altLang="en-US" sz="1400" dirty="0">
                    <a:latin typeface="Times New Roman" panose="02020603050405020304" pitchFamily="18" charset="0"/>
                    <a:ea typeface="宋体" panose="02010600030101010101" pitchFamily="2" charset="-122"/>
                  </a:rPr>
                  <a:t>自动驾驶</a:t>
                </a:r>
                <a:endParaRPr lang="zh-CN" altLang="en-US" sz="1400" dirty="0">
                  <a:latin typeface="Times New Roman" panose="02020603050405020304" pitchFamily="18" charset="0"/>
                  <a:ea typeface="宋体" panose="02010600030101010101" pitchFamily="2" charset="-122"/>
                </a:endParaRPr>
              </a:p>
            </p:txBody>
          </p:sp>
          <p:sp>
            <p:nvSpPr>
              <p:cNvPr id="9235" name="AutoShape 36"/>
              <p:cNvSpPr/>
              <p:nvPr/>
            </p:nvSpPr>
            <p:spPr>
              <a:xfrm rot="10800000">
                <a:off x="3468934" y="3216157"/>
                <a:ext cx="2115629" cy="1680913"/>
              </a:xfrm>
              <a:prstGeom prst="triangle">
                <a:avLst>
                  <a:gd name="adj" fmla="val 50000"/>
                </a:avLst>
              </a:prstGeom>
              <a:solidFill>
                <a:srgbClr val="FFFF00">
                  <a:alpha val="50195"/>
                </a:srgbClr>
              </a:solidFill>
              <a:ln w="9525" cap="flat" cmpd="sng">
                <a:solidFill>
                  <a:srgbClr val="000000"/>
                </a:solidFill>
                <a:prstDash val="solid"/>
                <a:miter/>
                <a:headEnd type="none" w="med" len="med"/>
                <a:tailEnd type="none" w="med" len="med"/>
              </a:ln>
            </p:spPr>
            <p:txBody>
              <a:bodyPr anchor="t" anchorCtr="0"/>
              <a:p>
                <a:pPr algn="ctr">
                  <a:buClrTx/>
                  <a:buFontTx/>
                </a:pPr>
                <a:endParaRPr lang="zh-CN" altLang="en-US" sz="2800" dirty="0">
                  <a:latin typeface="Arial" panose="020B0604020202020204" pitchFamily="34" charset="0"/>
                  <a:ea typeface="宋体" panose="02010600030101010101" pitchFamily="2" charset="-122"/>
                </a:endParaRPr>
              </a:p>
            </p:txBody>
          </p:sp>
          <p:grpSp>
            <p:nvGrpSpPr>
              <p:cNvPr id="9236" name="Group 33"/>
              <p:cNvGrpSpPr/>
              <p:nvPr/>
            </p:nvGrpSpPr>
            <p:grpSpPr>
              <a:xfrm>
                <a:off x="4704151" y="2013366"/>
                <a:ext cx="2221278" cy="204281"/>
                <a:chOff x="6157" y="2571"/>
                <a:chExt cx="2523" cy="232"/>
              </a:xfrm>
            </p:grpSpPr>
            <p:cxnSp>
              <p:nvCxnSpPr>
                <p:cNvPr id="9237" name="AutoShape 35"/>
                <p:cNvCxnSpPr/>
                <p:nvPr/>
              </p:nvCxnSpPr>
              <p:spPr>
                <a:xfrm flipH="1">
                  <a:off x="6157" y="2571"/>
                  <a:ext cx="380" cy="232"/>
                </a:xfrm>
                <a:prstGeom prst="straightConnector1">
                  <a:avLst/>
                </a:prstGeom>
                <a:ln w="9525" cap="flat" cmpd="sng">
                  <a:solidFill>
                    <a:srgbClr val="000000"/>
                  </a:solidFill>
                  <a:prstDash val="solid"/>
                  <a:round/>
                  <a:headEnd type="none" w="med" len="med"/>
                  <a:tailEnd type="none" w="med" len="med"/>
                </a:ln>
              </p:spPr>
            </p:cxnSp>
            <p:cxnSp>
              <p:nvCxnSpPr>
                <p:cNvPr id="9238" name="AutoShape 34"/>
                <p:cNvCxnSpPr/>
                <p:nvPr/>
              </p:nvCxnSpPr>
              <p:spPr>
                <a:xfrm>
                  <a:off x="6537" y="2571"/>
                  <a:ext cx="2143" cy="1"/>
                </a:xfrm>
                <a:prstGeom prst="straightConnector1">
                  <a:avLst/>
                </a:prstGeom>
                <a:ln w="9525" cap="flat" cmpd="sng">
                  <a:solidFill>
                    <a:srgbClr val="000000"/>
                  </a:solidFill>
                  <a:prstDash val="solid"/>
                  <a:round/>
                  <a:headEnd type="none" w="med" len="med"/>
                  <a:tailEnd type="oval" w="sm" len="sm"/>
                </a:ln>
              </p:spPr>
            </p:cxnSp>
          </p:grpSp>
          <p:grpSp>
            <p:nvGrpSpPr>
              <p:cNvPr id="9239" name="Group 30"/>
              <p:cNvGrpSpPr/>
              <p:nvPr/>
            </p:nvGrpSpPr>
            <p:grpSpPr>
              <a:xfrm>
                <a:off x="4955068" y="2477400"/>
                <a:ext cx="1914895" cy="204281"/>
                <a:chOff x="6157" y="2571"/>
                <a:chExt cx="2523" cy="232"/>
              </a:xfrm>
            </p:grpSpPr>
            <p:cxnSp>
              <p:nvCxnSpPr>
                <p:cNvPr id="9240" name="AutoShape 32"/>
                <p:cNvCxnSpPr/>
                <p:nvPr/>
              </p:nvCxnSpPr>
              <p:spPr>
                <a:xfrm flipH="1">
                  <a:off x="6157" y="2571"/>
                  <a:ext cx="380" cy="232"/>
                </a:xfrm>
                <a:prstGeom prst="straightConnector1">
                  <a:avLst/>
                </a:prstGeom>
                <a:ln w="9525" cap="flat" cmpd="sng">
                  <a:solidFill>
                    <a:srgbClr val="000000"/>
                  </a:solidFill>
                  <a:prstDash val="solid"/>
                  <a:round/>
                  <a:headEnd type="none" w="med" len="med"/>
                  <a:tailEnd type="none" w="med" len="med"/>
                </a:ln>
              </p:spPr>
            </p:cxnSp>
            <p:cxnSp>
              <p:nvCxnSpPr>
                <p:cNvPr id="9241" name="AutoShape 31"/>
                <p:cNvCxnSpPr/>
                <p:nvPr/>
              </p:nvCxnSpPr>
              <p:spPr>
                <a:xfrm>
                  <a:off x="6537" y="2571"/>
                  <a:ext cx="2143" cy="1"/>
                </a:xfrm>
                <a:prstGeom prst="straightConnector1">
                  <a:avLst/>
                </a:prstGeom>
                <a:ln w="9525" cap="flat" cmpd="sng">
                  <a:solidFill>
                    <a:srgbClr val="000000"/>
                  </a:solidFill>
                  <a:prstDash val="solid"/>
                  <a:round/>
                  <a:headEnd type="none" w="med" len="med"/>
                  <a:tailEnd type="oval" w="sm" len="sm"/>
                </a:ln>
              </p:spPr>
            </p:cxnSp>
          </p:grpSp>
          <p:grpSp>
            <p:nvGrpSpPr>
              <p:cNvPr id="9242" name="Group 26"/>
              <p:cNvGrpSpPr/>
              <p:nvPr/>
            </p:nvGrpSpPr>
            <p:grpSpPr>
              <a:xfrm>
                <a:off x="5204225" y="2840175"/>
                <a:ext cx="1679825" cy="219250"/>
                <a:chOff x="6755" y="3510"/>
                <a:chExt cx="1908" cy="249"/>
              </a:xfrm>
            </p:grpSpPr>
            <p:cxnSp>
              <p:nvCxnSpPr>
                <p:cNvPr id="9243" name="AutoShape 29"/>
                <p:cNvCxnSpPr/>
                <p:nvPr/>
              </p:nvCxnSpPr>
              <p:spPr>
                <a:xfrm flipH="1">
                  <a:off x="6772" y="3511"/>
                  <a:ext cx="380" cy="232"/>
                </a:xfrm>
                <a:prstGeom prst="straightConnector1">
                  <a:avLst/>
                </a:prstGeom>
                <a:ln w="9525" cap="flat" cmpd="sng">
                  <a:solidFill>
                    <a:srgbClr val="000000"/>
                  </a:solidFill>
                  <a:prstDash val="solid"/>
                  <a:round/>
                  <a:headEnd type="none" w="med" len="med"/>
                  <a:tailEnd type="none" w="med" len="med"/>
                </a:ln>
              </p:spPr>
            </p:cxnSp>
            <p:cxnSp>
              <p:nvCxnSpPr>
                <p:cNvPr id="9244" name="AutoShape 28"/>
                <p:cNvCxnSpPr/>
                <p:nvPr/>
              </p:nvCxnSpPr>
              <p:spPr>
                <a:xfrm flipH="1">
                  <a:off x="6755" y="3527"/>
                  <a:ext cx="380" cy="232"/>
                </a:xfrm>
                <a:prstGeom prst="straightConnector1">
                  <a:avLst/>
                </a:prstGeom>
                <a:ln w="9525" cap="flat" cmpd="sng">
                  <a:solidFill>
                    <a:srgbClr val="000000"/>
                  </a:solidFill>
                  <a:prstDash val="solid"/>
                  <a:round/>
                  <a:headEnd type="none" w="med" len="med"/>
                  <a:tailEnd type="none" w="med" len="med"/>
                </a:ln>
              </p:spPr>
            </p:cxnSp>
            <p:cxnSp>
              <p:nvCxnSpPr>
                <p:cNvPr id="9245" name="AutoShape 27"/>
                <p:cNvCxnSpPr/>
                <p:nvPr/>
              </p:nvCxnSpPr>
              <p:spPr>
                <a:xfrm>
                  <a:off x="7135" y="3510"/>
                  <a:ext cx="1528" cy="1"/>
                </a:xfrm>
                <a:prstGeom prst="straightConnector1">
                  <a:avLst/>
                </a:prstGeom>
                <a:ln w="9525" cap="flat" cmpd="sng">
                  <a:solidFill>
                    <a:srgbClr val="000000"/>
                  </a:solidFill>
                  <a:prstDash val="solid"/>
                  <a:round/>
                  <a:headEnd type="none" w="med" len="med"/>
                  <a:tailEnd type="oval" w="sm" len="sm"/>
                </a:ln>
              </p:spPr>
            </p:cxnSp>
          </p:grpSp>
          <p:grpSp>
            <p:nvGrpSpPr>
              <p:cNvPr id="9246" name="Group 22"/>
              <p:cNvGrpSpPr/>
              <p:nvPr/>
            </p:nvGrpSpPr>
            <p:grpSpPr>
              <a:xfrm>
                <a:off x="5919119" y="3951391"/>
                <a:ext cx="1679825" cy="219250"/>
                <a:chOff x="6755" y="3510"/>
                <a:chExt cx="1908" cy="249"/>
              </a:xfrm>
            </p:grpSpPr>
            <p:cxnSp>
              <p:nvCxnSpPr>
                <p:cNvPr id="9247" name="AutoShape 25"/>
                <p:cNvCxnSpPr/>
                <p:nvPr/>
              </p:nvCxnSpPr>
              <p:spPr>
                <a:xfrm flipH="1">
                  <a:off x="6772" y="3511"/>
                  <a:ext cx="380" cy="232"/>
                </a:xfrm>
                <a:prstGeom prst="straightConnector1">
                  <a:avLst/>
                </a:prstGeom>
                <a:ln w="9525" cap="flat" cmpd="sng">
                  <a:solidFill>
                    <a:srgbClr val="000000"/>
                  </a:solidFill>
                  <a:prstDash val="solid"/>
                  <a:round/>
                  <a:headEnd type="none" w="med" len="med"/>
                  <a:tailEnd type="none" w="med" len="med"/>
                </a:ln>
              </p:spPr>
            </p:cxnSp>
            <p:cxnSp>
              <p:nvCxnSpPr>
                <p:cNvPr id="9248" name="AutoShape 24"/>
                <p:cNvCxnSpPr/>
                <p:nvPr/>
              </p:nvCxnSpPr>
              <p:spPr>
                <a:xfrm flipH="1">
                  <a:off x="6755" y="3527"/>
                  <a:ext cx="380" cy="232"/>
                </a:xfrm>
                <a:prstGeom prst="straightConnector1">
                  <a:avLst/>
                </a:prstGeom>
                <a:ln w="9525" cap="flat" cmpd="sng">
                  <a:solidFill>
                    <a:srgbClr val="000000"/>
                  </a:solidFill>
                  <a:prstDash val="solid"/>
                  <a:round/>
                  <a:headEnd type="none" w="med" len="med"/>
                  <a:tailEnd type="none" w="med" len="med"/>
                </a:ln>
              </p:spPr>
            </p:cxnSp>
            <p:cxnSp>
              <p:nvCxnSpPr>
                <p:cNvPr id="9249" name="AutoShape 23"/>
                <p:cNvCxnSpPr/>
                <p:nvPr/>
              </p:nvCxnSpPr>
              <p:spPr>
                <a:xfrm>
                  <a:off x="7135" y="3510"/>
                  <a:ext cx="1528" cy="1"/>
                </a:xfrm>
                <a:prstGeom prst="straightConnector1">
                  <a:avLst/>
                </a:prstGeom>
                <a:ln w="9525" cap="flat" cmpd="sng">
                  <a:solidFill>
                    <a:srgbClr val="000000"/>
                  </a:solidFill>
                  <a:prstDash val="solid"/>
                  <a:round/>
                  <a:headEnd type="none" w="med" len="med"/>
                  <a:tailEnd type="oval" w="sm" len="sm"/>
                </a:ln>
              </p:spPr>
            </p:cxnSp>
          </p:grpSp>
          <p:cxnSp>
            <p:nvCxnSpPr>
              <p:cNvPr id="9250" name="AutoShape 21"/>
              <p:cNvCxnSpPr/>
              <p:nvPr/>
            </p:nvCxnSpPr>
            <p:spPr>
              <a:xfrm flipH="1">
                <a:off x="6268642" y="4431275"/>
                <a:ext cx="334556" cy="204281"/>
              </a:xfrm>
              <a:prstGeom prst="straightConnector1">
                <a:avLst/>
              </a:prstGeom>
              <a:ln w="9525" cap="flat" cmpd="sng">
                <a:solidFill>
                  <a:srgbClr val="000000"/>
                </a:solidFill>
                <a:prstDash val="solid"/>
                <a:round/>
                <a:headEnd type="none" w="med" len="med"/>
                <a:tailEnd type="none" w="med" len="med"/>
              </a:ln>
            </p:spPr>
          </p:cxnSp>
          <p:cxnSp>
            <p:nvCxnSpPr>
              <p:cNvPr id="9251" name="AutoShape 20"/>
              <p:cNvCxnSpPr/>
              <p:nvPr/>
            </p:nvCxnSpPr>
            <p:spPr>
              <a:xfrm flipH="1">
                <a:off x="6253675" y="4445363"/>
                <a:ext cx="334556" cy="204281"/>
              </a:xfrm>
              <a:prstGeom prst="straightConnector1">
                <a:avLst/>
              </a:prstGeom>
              <a:ln w="9525" cap="flat" cmpd="sng">
                <a:solidFill>
                  <a:srgbClr val="000000"/>
                </a:solidFill>
                <a:prstDash val="solid"/>
                <a:round/>
                <a:headEnd type="none" w="med" len="med"/>
                <a:tailEnd type="none" w="med" len="med"/>
              </a:ln>
            </p:spPr>
          </p:cxnSp>
          <p:cxnSp>
            <p:nvCxnSpPr>
              <p:cNvPr id="9252" name="AutoShape 19"/>
              <p:cNvCxnSpPr/>
              <p:nvPr/>
            </p:nvCxnSpPr>
            <p:spPr>
              <a:xfrm>
                <a:off x="6612883" y="4416306"/>
                <a:ext cx="1226413" cy="881"/>
              </a:xfrm>
              <a:prstGeom prst="straightConnector1">
                <a:avLst/>
              </a:prstGeom>
              <a:ln w="9525" cap="flat" cmpd="sng">
                <a:solidFill>
                  <a:srgbClr val="000000"/>
                </a:solidFill>
                <a:prstDash val="solid"/>
                <a:round/>
                <a:headEnd type="none" w="med" len="med"/>
                <a:tailEnd type="oval" w="sm" len="sm"/>
              </a:ln>
            </p:spPr>
          </p:cxnSp>
          <p:cxnSp>
            <p:nvCxnSpPr>
              <p:cNvPr id="9253" name="AutoShape 18"/>
              <p:cNvCxnSpPr/>
              <p:nvPr/>
            </p:nvCxnSpPr>
            <p:spPr>
              <a:xfrm flipH="1">
                <a:off x="5652354" y="3530502"/>
                <a:ext cx="334556" cy="204281"/>
              </a:xfrm>
              <a:prstGeom prst="straightConnector1">
                <a:avLst/>
              </a:prstGeom>
              <a:ln w="9525" cap="flat" cmpd="sng">
                <a:solidFill>
                  <a:srgbClr val="000000"/>
                </a:solidFill>
                <a:prstDash val="solid"/>
                <a:round/>
                <a:headEnd type="none" w="med" len="med"/>
                <a:tailEnd type="none" w="med" len="med"/>
              </a:ln>
            </p:spPr>
          </p:cxnSp>
          <p:cxnSp>
            <p:nvCxnSpPr>
              <p:cNvPr id="9254" name="AutoShape 17"/>
              <p:cNvCxnSpPr/>
              <p:nvPr/>
            </p:nvCxnSpPr>
            <p:spPr>
              <a:xfrm flipH="1">
                <a:off x="5637387" y="3544591"/>
                <a:ext cx="334556" cy="204281"/>
              </a:xfrm>
              <a:prstGeom prst="straightConnector1">
                <a:avLst/>
              </a:prstGeom>
              <a:ln w="9525" cap="flat" cmpd="sng">
                <a:solidFill>
                  <a:srgbClr val="000000"/>
                </a:solidFill>
                <a:prstDash val="solid"/>
                <a:round/>
                <a:headEnd type="none" w="med" len="med"/>
                <a:tailEnd type="none" w="med" len="med"/>
              </a:ln>
            </p:spPr>
          </p:cxnSp>
          <p:cxnSp>
            <p:nvCxnSpPr>
              <p:cNvPr id="9255" name="AutoShape 16"/>
              <p:cNvCxnSpPr/>
              <p:nvPr/>
            </p:nvCxnSpPr>
            <p:spPr>
              <a:xfrm flipV="1">
                <a:off x="5971943" y="3515534"/>
                <a:ext cx="1772268" cy="14088"/>
              </a:xfrm>
              <a:prstGeom prst="straightConnector1">
                <a:avLst/>
              </a:prstGeom>
              <a:ln w="9525" cap="flat" cmpd="sng">
                <a:solidFill>
                  <a:srgbClr val="000000"/>
                </a:solidFill>
                <a:prstDash val="solid"/>
                <a:round/>
                <a:headEnd type="none" w="med" len="med"/>
                <a:tailEnd type="oval" w="sm" len="sm"/>
              </a:ln>
            </p:spPr>
          </p:cxnSp>
          <p:grpSp>
            <p:nvGrpSpPr>
              <p:cNvPr id="9256" name="Group 13"/>
              <p:cNvGrpSpPr/>
              <p:nvPr/>
            </p:nvGrpSpPr>
            <p:grpSpPr>
              <a:xfrm flipH="1">
                <a:off x="3126454" y="2014246"/>
                <a:ext cx="1181512" cy="361894"/>
                <a:chOff x="6157" y="2571"/>
                <a:chExt cx="2523" cy="232"/>
              </a:xfrm>
            </p:grpSpPr>
            <p:cxnSp>
              <p:nvCxnSpPr>
                <p:cNvPr id="9257" name="AutoShape 15"/>
                <p:cNvCxnSpPr/>
                <p:nvPr/>
              </p:nvCxnSpPr>
              <p:spPr>
                <a:xfrm flipH="1">
                  <a:off x="6157" y="2571"/>
                  <a:ext cx="380" cy="232"/>
                </a:xfrm>
                <a:prstGeom prst="straightConnector1">
                  <a:avLst/>
                </a:prstGeom>
                <a:ln w="9525" cap="flat" cmpd="sng">
                  <a:solidFill>
                    <a:srgbClr val="000000"/>
                  </a:solidFill>
                  <a:prstDash val="solid"/>
                  <a:round/>
                  <a:headEnd type="none" w="med" len="med"/>
                  <a:tailEnd type="none" w="med" len="med"/>
                </a:ln>
              </p:spPr>
            </p:cxnSp>
            <p:cxnSp>
              <p:nvCxnSpPr>
                <p:cNvPr id="9258" name="AutoShape 14"/>
                <p:cNvCxnSpPr/>
                <p:nvPr/>
              </p:nvCxnSpPr>
              <p:spPr>
                <a:xfrm>
                  <a:off x="6537" y="2571"/>
                  <a:ext cx="2143" cy="1"/>
                </a:xfrm>
                <a:prstGeom prst="straightConnector1">
                  <a:avLst/>
                </a:prstGeom>
                <a:ln w="9525" cap="flat" cmpd="sng">
                  <a:solidFill>
                    <a:srgbClr val="000000"/>
                  </a:solidFill>
                  <a:prstDash val="solid"/>
                  <a:round/>
                  <a:headEnd type="none" w="med" len="med"/>
                  <a:tailEnd type="oval" w="sm" len="sm"/>
                </a:ln>
              </p:spPr>
            </p:cxnSp>
          </p:grpSp>
          <p:grpSp>
            <p:nvGrpSpPr>
              <p:cNvPr id="9259" name="Group 10"/>
              <p:cNvGrpSpPr/>
              <p:nvPr/>
            </p:nvGrpSpPr>
            <p:grpSpPr>
              <a:xfrm flipH="1">
                <a:off x="2199380" y="3528741"/>
                <a:ext cx="1181512" cy="361894"/>
                <a:chOff x="6157" y="2571"/>
                <a:chExt cx="2523" cy="232"/>
              </a:xfrm>
            </p:grpSpPr>
            <p:cxnSp>
              <p:nvCxnSpPr>
                <p:cNvPr id="9260" name="AutoShape 12"/>
                <p:cNvCxnSpPr/>
                <p:nvPr/>
              </p:nvCxnSpPr>
              <p:spPr>
                <a:xfrm flipH="1">
                  <a:off x="6157" y="2571"/>
                  <a:ext cx="380" cy="232"/>
                </a:xfrm>
                <a:prstGeom prst="straightConnector1">
                  <a:avLst/>
                </a:prstGeom>
                <a:ln w="9525" cap="flat" cmpd="sng">
                  <a:solidFill>
                    <a:srgbClr val="000000"/>
                  </a:solidFill>
                  <a:prstDash val="solid"/>
                  <a:round/>
                  <a:headEnd type="none" w="med" len="med"/>
                  <a:tailEnd type="none" w="med" len="med"/>
                </a:ln>
              </p:spPr>
            </p:cxnSp>
            <p:cxnSp>
              <p:nvCxnSpPr>
                <p:cNvPr id="9261" name="AutoShape 11"/>
                <p:cNvCxnSpPr/>
                <p:nvPr/>
              </p:nvCxnSpPr>
              <p:spPr>
                <a:xfrm>
                  <a:off x="6537" y="2571"/>
                  <a:ext cx="2143" cy="1"/>
                </a:xfrm>
                <a:prstGeom prst="straightConnector1">
                  <a:avLst/>
                </a:prstGeom>
                <a:ln w="9525" cap="flat" cmpd="sng">
                  <a:solidFill>
                    <a:srgbClr val="000000"/>
                  </a:solidFill>
                  <a:prstDash val="solid"/>
                  <a:round/>
                  <a:headEnd type="none" w="med" len="med"/>
                  <a:tailEnd type="oval" w="sm" len="sm"/>
                </a:ln>
              </p:spPr>
            </p:cxnSp>
          </p:grpSp>
          <p:grpSp>
            <p:nvGrpSpPr>
              <p:cNvPr id="9262" name="Group 7"/>
              <p:cNvGrpSpPr/>
              <p:nvPr/>
            </p:nvGrpSpPr>
            <p:grpSpPr>
              <a:xfrm flipH="1">
                <a:off x="1839292" y="3951391"/>
                <a:ext cx="1181512" cy="361894"/>
                <a:chOff x="6157" y="2571"/>
                <a:chExt cx="2523" cy="232"/>
              </a:xfrm>
            </p:grpSpPr>
            <p:cxnSp>
              <p:nvCxnSpPr>
                <p:cNvPr id="9263" name="AutoShape 9"/>
                <p:cNvCxnSpPr/>
                <p:nvPr/>
              </p:nvCxnSpPr>
              <p:spPr>
                <a:xfrm flipH="1">
                  <a:off x="6157" y="2571"/>
                  <a:ext cx="380" cy="232"/>
                </a:xfrm>
                <a:prstGeom prst="straightConnector1">
                  <a:avLst/>
                </a:prstGeom>
                <a:ln w="9525" cap="flat" cmpd="sng">
                  <a:solidFill>
                    <a:srgbClr val="000000"/>
                  </a:solidFill>
                  <a:prstDash val="solid"/>
                  <a:round/>
                  <a:headEnd type="none" w="med" len="med"/>
                  <a:tailEnd type="none" w="med" len="med"/>
                </a:ln>
              </p:spPr>
            </p:cxnSp>
            <p:cxnSp>
              <p:nvCxnSpPr>
                <p:cNvPr id="9264" name="AutoShape 8"/>
                <p:cNvCxnSpPr/>
                <p:nvPr/>
              </p:nvCxnSpPr>
              <p:spPr>
                <a:xfrm>
                  <a:off x="6537" y="2571"/>
                  <a:ext cx="2143" cy="1"/>
                </a:xfrm>
                <a:prstGeom prst="straightConnector1">
                  <a:avLst/>
                </a:prstGeom>
                <a:ln w="9525" cap="flat" cmpd="sng">
                  <a:solidFill>
                    <a:srgbClr val="000000"/>
                  </a:solidFill>
                  <a:prstDash val="solid"/>
                  <a:round/>
                  <a:headEnd type="none" w="med" len="med"/>
                  <a:tailEnd type="oval" w="sm" len="sm"/>
                </a:ln>
              </p:spPr>
            </p:cxnSp>
          </p:grpSp>
          <p:grpSp>
            <p:nvGrpSpPr>
              <p:cNvPr id="9265" name="Group 4"/>
              <p:cNvGrpSpPr/>
              <p:nvPr/>
            </p:nvGrpSpPr>
            <p:grpSpPr>
              <a:xfrm flipH="1">
                <a:off x="2354333" y="3045336"/>
                <a:ext cx="1181512" cy="361894"/>
                <a:chOff x="6157" y="2571"/>
                <a:chExt cx="2523" cy="232"/>
              </a:xfrm>
            </p:grpSpPr>
            <p:cxnSp>
              <p:nvCxnSpPr>
                <p:cNvPr id="9266" name="AutoShape 6"/>
                <p:cNvCxnSpPr/>
                <p:nvPr/>
              </p:nvCxnSpPr>
              <p:spPr>
                <a:xfrm flipH="1">
                  <a:off x="6157" y="2571"/>
                  <a:ext cx="380" cy="232"/>
                </a:xfrm>
                <a:prstGeom prst="straightConnector1">
                  <a:avLst/>
                </a:prstGeom>
                <a:ln w="9525" cap="flat" cmpd="sng">
                  <a:solidFill>
                    <a:srgbClr val="000000"/>
                  </a:solidFill>
                  <a:prstDash val="solid"/>
                  <a:round/>
                  <a:headEnd type="none" w="med" len="med"/>
                  <a:tailEnd type="none" w="med" len="med"/>
                </a:ln>
              </p:spPr>
            </p:cxnSp>
            <p:cxnSp>
              <p:nvCxnSpPr>
                <p:cNvPr id="9267" name="AutoShape 5"/>
                <p:cNvCxnSpPr/>
                <p:nvPr/>
              </p:nvCxnSpPr>
              <p:spPr>
                <a:xfrm>
                  <a:off x="6537" y="2571"/>
                  <a:ext cx="2143" cy="1"/>
                </a:xfrm>
                <a:prstGeom prst="straightConnector1">
                  <a:avLst/>
                </a:prstGeom>
                <a:ln w="9525" cap="flat" cmpd="sng">
                  <a:solidFill>
                    <a:srgbClr val="000000"/>
                  </a:solidFill>
                  <a:prstDash val="solid"/>
                  <a:round/>
                  <a:headEnd type="none" w="med" len="med"/>
                  <a:tailEnd type="oval" w="sm" len="sm"/>
                </a:ln>
              </p:spPr>
            </p:cxnSp>
          </p:grpSp>
        </p:grpSp>
        <p:sp>
          <p:nvSpPr>
            <p:cNvPr id="9269" name="TextBox 56"/>
            <p:cNvSpPr txBox="1"/>
            <p:nvPr/>
          </p:nvSpPr>
          <p:spPr>
            <a:xfrm>
              <a:off x="3983494" y="3344084"/>
              <a:ext cx="1403642" cy="428733"/>
            </a:xfrm>
            <a:prstGeom prst="rect">
              <a:avLst/>
            </a:prstGeom>
            <a:noFill/>
            <a:ln w="9525">
              <a:noFill/>
            </a:ln>
          </p:spPr>
          <p:txBody>
            <a:bodyPr wrap="square" anchor="t" anchorCtr="0">
              <a:spAutoFit/>
            </a:bodyPr>
            <a:p>
              <a:pPr>
                <a:buClrTx/>
                <a:buFontTx/>
              </a:pPr>
              <a:r>
                <a:rPr lang="en-US" altLang="zh-CN" sz="2800" dirty="0">
                  <a:latin typeface="Arial" panose="020B0604020202020204" pitchFamily="34" charset="0"/>
                  <a:ea typeface="宋体" panose="02010600030101010101" pitchFamily="2" charset="-122"/>
                </a:rPr>
                <a:t>5G</a:t>
              </a:r>
              <a:r>
                <a:rPr lang="zh-CN" altLang="en-US" sz="2800" dirty="0">
                  <a:latin typeface="Arial" panose="020B0604020202020204" pitchFamily="34" charset="0"/>
                  <a:ea typeface="宋体" panose="02010600030101010101" pitchFamily="2" charset="-122"/>
                </a:rPr>
                <a:t>应用</a:t>
              </a:r>
              <a:endParaRPr lang="zh-CN" altLang="en-US" sz="2800" dirty="0">
                <a:latin typeface="Arial" panose="020B0604020202020204" pitchFamily="34" charset="0"/>
                <a:ea typeface="宋体" panose="02010600030101010101" pitchFamily="2" charset="-122"/>
              </a:endParaRPr>
            </a:p>
          </p:txBody>
        </p:sp>
      </p:grpSp>
      <p:sp>
        <p:nvSpPr>
          <p:cNvPr id="2" name="文本框 1"/>
          <p:cNvSpPr txBox="1"/>
          <p:nvPr/>
        </p:nvSpPr>
        <p:spPr>
          <a:xfrm>
            <a:off x="4191000" y="533400"/>
            <a:ext cx="3533140" cy="521970"/>
          </a:xfrm>
          <a:prstGeom prst="rect">
            <a:avLst/>
          </a:prstGeom>
          <a:solidFill>
            <a:srgbClr val="92D050"/>
          </a:solidFill>
        </p:spPr>
        <p:txBody>
          <a:bodyPr wrap="square" rtlCol="0" anchor="t">
            <a:spAutoFit/>
          </a:bodyPr>
          <a:p>
            <a:r>
              <a:rPr lang="zh-CN" altLang="en-US" sz="2800" kern="100" dirty="0">
                <a:latin typeface="Times New Roman" panose="02020603050405020304" pitchFamily="18" charset="0"/>
                <a:cs typeface="黑体" panose="02010609060101010101" charset="-122"/>
                <a:sym typeface="+mn-ea"/>
              </a:rPr>
              <a:t>增强移动宽带</a:t>
            </a:r>
            <a:r>
              <a:rPr lang="en-US" altLang="zh-CN" sz="2800" kern="100" dirty="0" err="1">
                <a:latin typeface="Times New Roman" panose="02020603050405020304" pitchFamily="18" charset="0"/>
                <a:cs typeface="黑体" panose="02010609060101010101" charset="-122"/>
                <a:sym typeface="+mn-ea"/>
              </a:rPr>
              <a:t>eMBB</a:t>
            </a:r>
            <a:r>
              <a:rPr lang="en-US" altLang="zh-CN" sz="2800" kern="100" dirty="0">
                <a:latin typeface="Times New Roman" panose="02020603050405020304" pitchFamily="18" charset="0"/>
                <a:cs typeface="黑体" panose="02010609060101010101" charset="-122"/>
                <a:sym typeface="+mn-ea"/>
              </a:rPr>
              <a:t> </a:t>
            </a:r>
            <a:endParaRPr lang="en-US" altLang="zh-CN" sz="2800" kern="100" dirty="0">
              <a:latin typeface="Times New Roman" panose="02020603050405020304" pitchFamily="18" charset="0"/>
              <a:cs typeface="黑体" panose="02010609060101010101" charset="-122"/>
              <a:sym typeface="+mn-ea"/>
            </a:endParaRPr>
          </a:p>
        </p:txBody>
      </p:sp>
      <p:sp>
        <p:nvSpPr>
          <p:cNvPr id="3" name="文本框 2"/>
          <p:cNvSpPr txBox="1"/>
          <p:nvPr/>
        </p:nvSpPr>
        <p:spPr>
          <a:xfrm>
            <a:off x="6582410" y="5334000"/>
            <a:ext cx="4784725" cy="521970"/>
          </a:xfrm>
          <a:prstGeom prst="rect">
            <a:avLst/>
          </a:prstGeom>
          <a:solidFill>
            <a:srgbClr val="FFFF00"/>
          </a:solidFill>
        </p:spPr>
        <p:txBody>
          <a:bodyPr wrap="square" rtlCol="0" anchor="t">
            <a:spAutoFit/>
          </a:bodyPr>
          <a:p>
            <a:r>
              <a:rPr lang="zh-CN" altLang="en-US" sz="2800" kern="100" dirty="0">
                <a:latin typeface="Times New Roman" panose="02020603050405020304" pitchFamily="18" charset="0"/>
                <a:cs typeface="黑体" panose="02010609060101010101" charset="-122"/>
                <a:sym typeface="+mn-ea"/>
              </a:rPr>
              <a:t>超高可靠低时延通信</a:t>
            </a:r>
            <a:r>
              <a:rPr lang="en-US" altLang="zh-CN" sz="2800" kern="100" dirty="0">
                <a:latin typeface="Times New Roman" panose="02020603050405020304" pitchFamily="18" charset="0"/>
                <a:cs typeface="黑体" panose="02010609060101010101" charset="-122"/>
                <a:sym typeface="+mn-ea"/>
              </a:rPr>
              <a:t>u</a:t>
            </a:r>
            <a:r>
              <a:rPr lang="en-US" altLang="zh-CN" sz="2800" kern="100" dirty="0">
                <a:latin typeface="Times New Roman" panose="02020603050405020304" pitchFamily="18" charset="0"/>
                <a:cs typeface="黑体" panose="02010609060101010101" charset="-122"/>
                <a:sym typeface="+mn-ea"/>
              </a:rPr>
              <a:t>RLLC</a:t>
            </a:r>
            <a:endParaRPr lang="en-US" altLang="zh-CN" sz="2800" kern="100" dirty="0">
              <a:latin typeface="Times New Roman" panose="02020603050405020304" pitchFamily="18" charset="0"/>
              <a:cs typeface="黑体" panose="02010609060101010101" charset="-122"/>
              <a:sym typeface="+mn-ea"/>
            </a:endParaRPr>
          </a:p>
        </p:txBody>
      </p:sp>
      <p:sp>
        <p:nvSpPr>
          <p:cNvPr id="4" name="文本框 3"/>
          <p:cNvSpPr txBox="1"/>
          <p:nvPr/>
        </p:nvSpPr>
        <p:spPr>
          <a:xfrm>
            <a:off x="213995" y="5321300"/>
            <a:ext cx="3609975" cy="521970"/>
          </a:xfrm>
          <a:prstGeom prst="rect">
            <a:avLst/>
          </a:prstGeom>
          <a:solidFill>
            <a:srgbClr val="FFC000"/>
          </a:solidFill>
        </p:spPr>
        <p:txBody>
          <a:bodyPr wrap="square" rtlCol="0" anchor="t">
            <a:spAutoFit/>
          </a:bodyPr>
          <a:p>
            <a:r>
              <a:rPr lang="zh-CN" altLang="en-US" sz="2800" kern="100" dirty="0">
                <a:latin typeface="Times New Roman" panose="02020603050405020304" pitchFamily="18" charset="0"/>
                <a:cs typeface="黑体" panose="02010609060101010101" charset="-122"/>
                <a:sym typeface="+mn-ea"/>
              </a:rPr>
              <a:t>海量机器通信</a:t>
            </a:r>
            <a:r>
              <a:rPr lang="en-US" altLang="zh-CN" sz="2800" kern="100" dirty="0" err="1">
                <a:latin typeface="Times New Roman" panose="02020603050405020304" pitchFamily="18" charset="0"/>
                <a:cs typeface="黑体" panose="02010609060101010101" charset="-122"/>
                <a:sym typeface="+mn-ea"/>
              </a:rPr>
              <a:t>mMTC</a:t>
            </a:r>
            <a:r>
              <a:rPr lang="en-US" altLang="zh-CN" sz="2800" kern="100" dirty="0">
                <a:latin typeface="Times New Roman" panose="02020603050405020304" pitchFamily="18" charset="0"/>
                <a:cs typeface="黑体" panose="02010609060101010101" charset="-122"/>
                <a:sym typeface="+mn-ea"/>
              </a:rPr>
              <a:t> </a:t>
            </a:r>
            <a:endParaRPr lang="en-US" altLang="zh-CN" sz="2800" kern="100" dirty="0">
              <a:latin typeface="Times New Roman" panose="02020603050405020304" pitchFamily="18" charset="0"/>
              <a:cs typeface="黑体" panose="02010609060101010101" charset="-122"/>
              <a:sym typeface="+mn-ea"/>
            </a:endParaRPr>
          </a:p>
        </p:txBody>
      </p:sp>
      <p:sp>
        <p:nvSpPr>
          <p:cNvPr id="45" name="Shape 164"/>
          <p:cNvSpPr/>
          <p:nvPr>
            <p:custDataLst>
              <p:tags r:id="rId1"/>
            </p:custDataLst>
          </p:nvPr>
        </p:nvSpPr>
        <p:spPr>
          <a:xfrm>
            <a:off x="7675880" y="614680"/>
            <a:ext cx="1533525" cy="441325"/>
          </a:xfrm>
          <a:prstGeom prst="rect">
            <a:avLst/>
          </a:prstGeom>
          <a:solidFill>
            <a:schemeClr val="bg1">
              <a:lumMod val="95000"/>
            </a:schemeClr>
          </a:solidFill>
          <a:ln w="12700" cap="flat">
            <a:noFill/>
            <a:miter lim="400000"/>
          </a:ln>
          <a:effectLst/>
        </p:spPr>
        <p:txBody>
          <a:bodyPr wrap="square" lIns="0" tIns="0" rIns="0" bIns="0" numCol="1" anchor="t">
            <a:noAutofit/>
          </a:bodyPr>
          <a:lstStyle>
            <a:lvl1pPr>
              <a:defRPr sz="5000">
                <a:solidFill>
                  <a:srgbClr val="FFA800"/>
                </a:solidFill>
                <a:latin typeface="Arial" panose="020B0604020202020204"/>
                <a:ea typeface="Arial" panose="020B0604020202020204"/>
                <a:cs typeface="Arial" panose="020B0604020202020204"/>
                <a:sym typeface="Arial" panose="020B0604020202020204"/>
              </a:defRPr>
            </a:lvl1pPr>
          </a:lstStyle>
          <a:p>
            <a:pPr lvl="0" algn="ctr">
              <a:buNone/>
              <a:defRPr sz="1800">
                <a:solidFill>
                  <a:srgbClr val="000000"/>
                </a:solidFill>
              </a:defRPr>
            </a:pPr>
            <a:r>
              <a:rPr lang="en-CA" sz="2400" i="0" dirty="0">
                <a:solidFill>
                  <a:schemeClr val="tx2"/>
                </a:solidFill>
                <a:latin typeface="+mj-lt"/>
                <a:ea typeface="方正兰亭黑简体"/>
                <a:cs typeface="+mj-lt"/>
              </a:rPr>
              <a:t>10Gbit/s</a:t>
            </a:r>
            <a:endParaRPr lang="en-CA" sz="2400" i="0" dirty="0">
              <a:solidFill>
                <a:schemeClr val="tx2"/>
              </a:solidFill>
              <a:latin typeface="+mj-lt"/>
              <a:ea typeface="方正兰亭黑简体"/>
              <a:cs typeface="+mj-lt"/>
            </a:endParaRPr>
          </a:p>
        </p:txBody>
      </p:sp>
      <p:sp>
        <p:nvSpPr>
          <p:cNvPr id="46" name="Shape 164"/>
          <p:cNvSpPr/>
          <p:nvPr>
            <p:custDataLst>
              <p:tags r:id="rId2"/>
            </p:custDataLst>
          </p:nvPr>
        </p:nvSpPr>
        <p:spPr>
          <a:xfrm>
            <a:off x="1121410" y="5943600"/>
            <a:ext cx="2109470" cy="516890"/>
          </a:xfrm>
          <a:prstGeom prst="rect">
            <a:avLst/>
          </a:prstGeom>
          <a:solidFill>
            <a:schemeClr val="bg1">
              <a:lumMod val="95000"/>
            </a:schemeClr>
          </a:solidFill>
          <a:ln w="12700" cap="flat">
            <a:noFill/>
            <a:miter lim="400000"/>
          </a:ln>
          <a:effectLst/>
        </p:spPr>
        <p:txBody>
          <a:bodyPr wrap="square" lIns="0" tIns="0" rIns="0" bIns="0" numCol="1" anchor="t">
            <a:noAutofit/>
          </a:bodyPr>
          <a:lstStyle>
            <a:lvl1pPr>
              <a:defRPr sz="5000">
                <a:solidFill>
                  <a:srgbClr val="FFA800"/>
                </a:solidFill>
                <a:latin typeface="Arial" panose="020B0604020202020204"/>
                <a:ea typeface="Arial" panose="020B0604020202020204"/>
                <a:cs typeface="Arial" panose="020B0604020202020204"/>
                <a:sym typeface="Arial" panose="020B0604020202020204"/>
              </a:defRPr>
            </a:lvl1pPr>
          </a:lstStyle>
          <a:p>
            <a:pPr algn="ctr">
              <a:defRPr sz="1800">
                <a:solidFill>
                  <a:srgbClr val="000000"/>
                </a:solidFill>
              </a:defRPr>
            </a:pPr>
            <a:r>
              <a:rPr lang="zh-CN" altLang="en-US" i="0" dirty="0">
                <a:solidFill>
                  <a:schemeClr val="tx2"/>
                </a:solidFill>
                <a:latin typeface="Arial" panose="020B0604020202020204" pitchFamily="34" charset="0"/>
                <a:ea typeface="方正兰亭黑简体"/>
                <a:cs typeface="Arial" panose="020B0604020202020204" pitchFamily="34" charset="0"/>
              </a:rPr>
              <a:t>每平方公里</a:t>
            </a:r>
            <a:endParaRPr lang="zh-CN" altLang="en-US" i="0" dirty="0">
              <a:solidFill>
                <a:schemeClr val="tx2"/>
              </a:solidFill>
              <a:latin typeface="Arial" panose="020B0604020202020204" pitchFamily="34" charset="0"/>
              <a:ea typeface="方正兰亭黑简体"/>
              <a:cs typeface="Arial" panose="020B0604020202020204" pitchFamily="34" charset="0"/>
            </a:endParaRPr>
          </a:p>
          <a:p>
            <a:pPr algn="ctr">
              <a:defRPr sz="1800">
                <a:solidFill>
                  <a:srgbClr val="000000"/>
                </a:solidFill>
              </a:defRPr>
            </a:pPr>
            <a:r>
              <a:rPr lang="en-CA" dirty="0">
                <a:solidFill>
                  <a:schemeClr val="tx2"/>
                </a:solidFill>
                <a:latin typeface="Arial" panose="020B0604020202020204" pitchFamily="34" charset="0"/>
                <a:ea typeface="方正兰亭黑简体"/>
                <a:cs typeface="Arial" panose="020B0604020202020204" pitchFamily="34" charset="0"/>
                <a:sym typeface="+mn-ea"/>
              </a:rPr>
              <a:t>1</a:t>
            </a:r>
            <a:r>
              <a:rPr lang="zh-CN" altLang="en-US" dirty="0">
                <a:solidFill>
                  <a:schemeClr val="tx2"/>
                </a:solidFill>
                <a:latin typeface="Arial" panose="020B0604020202020204" pitchFamily="34" charset="0"/>
                <a:ea typeface="方正兰亭黑简体"/>
                <a:cs typeface="Arial" panose="020B0604020202020204" pitchFamily="34" charset="0"/>
                <a:sym typeface="+mn-ea"/>
              </a:rPr>
              <a:t>百万连接</a:t>
            </a:r>
            <a:endParaRPr lang="zh-CN" altLang="en-US" i="0" dirty="0">
              <a:solidFill>
                <a:schemeClr val="tx2"/>
              </a:solidFill>
              <a:latin typeface="Arial" panose="020B0604020202020204" pitchFamily="34" charset="0"/>
              <a:ea typeface="方正兰亭黑简体"/>
              <a:cs typeface="Arial" panose="020B0604020202020204" pitchFamily="34" charset="0"/>
              <a:sym typeface="+mn-ea"/>
            </a:endParaRPr>
          </a:p>
        </p:txBody>
      </p:sp>
      <p:sp>
        <p:nvSpPr>
          <p:cNvPr id="47" name="Shape 164"/>
          <p:cNvSpPr/>
          <p:nvPr>
            <p:custDataLst>
              <p:tags r:id="rId3"/>
            </p:custDataLst>
          </p:nvPr>
        </p:nvSpPr>
        <p:spPr>
          <a:xfrm>
            <a:off x="10031730" y="5843270"/>
            <a:ext cx="956310" cy="374015"/>
          </a:xfrm>
          <a:prstGeom prst="rect">
            <a:avLst/>
          </a:prstGeom>
          <a:solidFill>
            <a:schemeClr val="bg1">
              <a:lumMod val="95000"/>
            </a:schemeClr>
          </a:solidFill>
          <a:ln w="12700" cap="flat">
            <a:noFill/>
            <a:miter lim="400000"/>
          </a:ln>
          <a:effectLst/>
        </p:spPr>
        <p:txBody>
          <a:bodyPr wrap="square" lIns="0" tIns="0" rIns="0" bIns="0" numCol="1" anchor="t">
            <a:noAutofit/>
          </a:bodyPr>
          <a:lstStyle>
            <a:lvl1pPr>
              <a:defRPr sz="5000">
                <a:solidFill>
                  <a:srgbClr val="FFA800"/>
                </a:solidFill>
                <a:latin typeface="Arial" panose="020B0604020202020204"/>
                <a:ea typeface="Arial" panose="020B0604020202020204"/>
                <a:cs typeface="Arial" panose="020B0604020202020204"/>
                <a:sym typeface="Arial" panose="020B0604020202020204"/>
              </a:defRPr>
            </a:lvl1pPr>
          </a:lstStyle>
          <a:p>
            <a:pPr algn="ctr">
              <a:defRPr sz="1800">
                <a:solidFill>
                  <a:srgbClr val="000000"/>
                </a:solidFill>
              </a:defRPr>
            </a:pPr>
            <a:r>
              <a:rPr lang="en-CA" sz="2000" i="0" dirty="0">
                <a:solidFill>
                  <a:schemeClr val="tx2"/>
                </a:solidFill>
                <a:latin typeface="Arial" panose="020B0604020202020204" pitchFamily="34" charset="0"/>
                <a:ea typeface="方正兰亭黑简体"/>
                <a:cs typeface="Arial" panose="020B0604020202020204" pitchFamily="34" charset="0"/>
              </a:rPr>
              <a:t>1ms</a:t>
            </a:r>
            <a:endParaRPr lang="en-CA" sz="2000" i="0" dirty="0">
              <a:solidFill>
                <a:schemeClr val="tx2"/>
              </a:solidFill>
              <a:latin typeface="Arial" panose="020B0604020202020204" pitchFamily="34" charset="0"/>
              <a:ea typeface="方正兰亭黑简体"/>
              <a:cs typeface="Arial" panose="020B060402020202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3380" y="685800"/>
            <a:ext cx="11401425" cy="5866765"/>
          </a:xfrm>
        </p:spPr>
        <p:txBody>
          <a:bodyPr/>
          <a:lstStyle/>
          <a:p>
            <a:pPr marL="0" indent="0">
              <a:buNone/>
            </a:pPr>
            <a:r>
              <a:rPr lang="en-US" altLang="zh-CN" dirty="0" smtClean="0">
                <a:latin typeface="华文中宋" panose="02010600040101010101" charset="-122"/>
                <a:ea typeface="华文中宋" panose="02010600040101010101" charset="-122"/>
                <a:cs typeface="华文中宋" panose="02010600040101010101" charset="-122"/>
              </a:rPr>
              <a:t>      F-OFDM</a:t>
            </a:r>
            <a:r>
              <a:rPr lang="zh-CN" altLang="en-US" dirty="0">
                <a:latin typeface="华文中宋" panose="02010600040101010101" charset="-122"/>
                <a:ea typeface="华文中宋" panose="02010600040101010101" charset="-122"/>
                <a:cs typeface="华文中宋" panose="02010600040101010101" charset="-122"/>
              </a:rPr>
              <a:t>技术可以解决业务波形技术</a:t>
            </a:r>
            <a:r>
              <a:rPr lang="zh-CN" altLang="en-US" dirty="0">
                <a:solidFill>
                  <a:srgbClr val="0000FF"/>
                </a:solidFill>
                <a:latin typeface="华文中宋" panose="02010600040101010101" charset="-122"/>
                <a:ea typeface="华文中宋" panose="02010600040101010101" charset="-122"/>
                <a:cs typeface="华文中宋" panose="02010600040101010101" charset="-122"/>
              </a:rPr>
              <a:t>参数</a:t>
            </a:r>
            <a:r>
              <a:rPr lang="zh-CN" altLang="en-US" dirty="0">
                <a:solidFill>
                  <a:srgbClr val="0000FF"/>
                </a:solidFill>
                <a:latin typeface="华文中宋" panose="02010600040101010101" charset="-122"/>
                <a:ea typeface="华文中宋" panose="02010600040101010101" charset="-122"/>
                <a:cs typeface="华文中宋" panose="02010600040101010101" charset="-122"/>
                <a:sym typeface="+mn-ea"/>
              </a:rPr>
              <a:t>灵活配置</a:t>
            </a:r>
            <a:r>
              <a:rPr lang="zh-CN" altLang="en-US" dirty="0">
                <a:latin typeface="华文中宋" panose="02010600040101010101" charset="-122"/>
                <a:ea typeface="华文中宋" panose="02010600040101010101" charset="-122"/>
                <a:cs typeface="华文中宋" panose="02010600040101010101" charset="-122"/>
                <a:sym typeface="+mn-ea"/>
              </a:rPr>
              <a:t>的问题</a:t>
            </a:r>
            <a:r>
              <a:rPr lang="zh-CN" altLang="en-US" dirty="0">
                <a:latin typeface="华文中宋" panose="02010600040101010101" charset="-122"/>
                <a:ea typeface="华文中宋" panose="02010600040101010101" charset="-122"/>
                <a:cs typeface="华文中宋" panose="02010600040101010101" charset="-122"/>
              </a:rPr>
              <a:t>（子载波带宽、符号周期、保护间隔等），可以提高无线</a:t>
            </a:r>
            <a:r>
              <a:rPr lang="zh-CN" altLang="en-US" dirty="0">
                <a:solidFill>
                  <a:srgbClr val="0000FF"/>
                </a:solidFill>
                <a:latin typeface="华文中宋" panose="02010600040101010101" charset="-122"/>
                <a:ea typeface="华文中宋" panose="02010600040101010101" charset="-122"/>
                <a:cs typeface="华文中宋" panose="02010600040101010101" charset="-122"/>
              </a:rPr>
              <a:t>频谱资源利用效率</a:t>
            </a:r>
            <a:r>
              <a:rPr lang="zh-CN" altLang="en-US" dirty="0">
                <a:latin typeface="华文中宋" panose="02010600040101010101" charset="-122"/>
                <a:ea typeface="华文中宋" panose="02010600040101010101" charset="-122"/>
                <a:cs typeface="华文中宋" panose="02010600040101010101" charset="-122"/>
              </a:rPr>
              <a:t>，容纳更多用户，在提升未来</a:t>
            </a:r>
            <a:r>
              <a:rPr lang="en-US" altLang="zh-CN" dirty="0">
                <a:latin typeface="华文中宋" panose="02010600040101010101" charset="-122"/>
                <a:ea typeface="华文中宋" panose="02010600040101010101" charset="-122"/>
                <a:cs typeface="华文中宋" panose="02010600040101010101" charset="-122"/>
              </a:rPr>
              <a:t>5G</a:t>
            </a:r>
            <a:r>
              <a:rPr lang="zh-CN" altLang="en-US" dirty="0">
                <a:latin typeface="华文中宋" panose="02010600040101010101" charset="-122"/>
                <a:ea typeface="华文中宋" panose="02010600040101010101" charset="-122"/>
                <a:cs typeface="华文中宋" panose="02010600040101010101" charset="-122"/>
              </a:rPr>
              <a:t>系统的</a:t>
            </a:r>
            <a:r>
              <a:rPr lang="zh-CN" altLang="en-US" dirty="0">
                <a:solidFill>
                  <a:srgbClr val="0000FF"/>
                </a:solidFill>
                <a:latin typeface="华文中宋" panose="02010600040101010101" charset="-122"/>
                <a:ea typeface="华文中宋" panose="02010600040101010101" charset="-122"/>
                <a:cs typeface="华文中宋" panose="02010600040101010101" charset="-122"/>
              </a:rPr>
              <a:t>吞吐率</a:t>
            </a:r>
            <a:r>
              <a:rPr lang="zh-CN" altLang="en-US" dirty="0">
                <a:latin typeface="华文中宋" panose="02010600040101010101" charset="-122"/>
                <a:ea typeface="华文中宋" panose="02010600040101010101" charset="-122"/>
                <a:cs typeface="华文中宋" panose="02010600040101010101" charset="-122"/>
              </a:rPr>
              <a:t>的同时，还能</a:t>
            </a:r>
            <a:r>
              <a:rPr lang="zh-CN" altLang="en-US" dirty="0">
                <a:solidFill>
                  <a:srgbClr val="0000FF"/>
                </a:solidFill>
                <a:latin typeface="华文中宋" panose="02010600040101010101" charset="-122"/>
                <a:ea typeface="华文中宋" panose="02010600040101010101" charset="-122"/>
                <a:cs typeface="华文中宋" panose="02010600040101010101" charset="-122"/>
              </a:rPr>
              <a:t>灵活适配</a:t>
            </a:r>
            <a:r>
              <a:rPr lang="zh-CN" altLang="en-US" dirty="0">
                <a:latin typeface="华文中宋" panose="02010600040101010101" charset="-122"/>
                <a:ea typeface="华文中宋" panose="02010600040101010101" charset="-122"/>
                <a:cs typeface="华文中宋" panose="02010600040101010101" charset="-122"/>
              </a:rPr>
              <a:t>不同种应用</a:t>
            </a:r>
            <a:r>
              <a:rPr lang="zh-CN" altLang="en-US" dirty="0" smtClean="0">
                <a:latin typeface="华文中宋" panose="02010600040101010101" charset="-122"/>
                <a:ea typeface="华文中宋" panose="02010600040101010101" charset="-122"/>
                <a:cs typeface="华文中宋" panose="02010600040101010101" charset="-122"/>
              </a:rPr>
              <a:t>场景。</a:t>
            </a:r>
            <a:endParaRPr lang="zh-CN" altLang="en-US" dirty="0">
              <a:latin typeface="华文中宋" panose="02010600040101010101" charset="-122"/>
              <a:ea typeface="华文中宋" panose="02010600040101010101" charset="-122"/>
              <a:cs typeface="华文中宋" panose="02010600040101010101" charset="-122"/>
            </a:endParaRPr>
          </a:p>
          <a:p>
            <a:pPr marL="457200" lvl="1" indent="0">
              <a:buNone/>
            </a:pPr>
            <a:r>
              <a:rPr lang="en-US" altLang="zh-CN" sz="2800" dirty="0">
                <a:solidFill>
                  <a:srgbClr val="0000FF"/>
                </a:solidFill>
                <a:latin typeface="华文中宋" panose="02010600040101010101" charset="-122"/>
                <a:ea typeface="华文中宋" panose="02010600040101010101" charset="-122"/>
                <a:cs typeface="华文中宋" panose="02010600040101010101" charset="-122"/>
              </a:rPr>
              <a:t>(1</a:t>
            </a:r>
            <a:r>
              <a:rPr lang="en-US" altLang="zh-CN" sz="2800" dirty="0" smtClean="0">
                <a:solidFill>
                  <a:srgbClr val="0000FF"/>
                </a:solidFill>
                <a:latin typeface="华文中宋" panose="02010600040101010101" charset="-122"/>
                <a:ea typeface="华文中宋" panose="02010600040101010101" charset="-122"/>
                <a:cs typeface="华文中宋" panose="02010600040101010101" charset="-122"/>
              </a:rPr>
              <a:t>) </a:t>
            </a:r>
            <a:r>
              <a:rPr lang="zh-CN" altLang="en-US" sz="2800" dirty="0" smtClean="0">
                <a:solidFill>
                  <a:srgbClr val="0000FF"/>
                </a:solidFill>
                <a:latin typeface="华文中宋" panose="02010600040101010101" charset="-122"/>
                <a:ea typeface="华文中宋" panose="02010600040101010101" charset="-122"/>
                <a:cs typeface="华文中宋" panose="02010600040101010101" charset="-122"/>
              </a:rPr>
              <a:t>时延</a:t>
            </a:r>
            <a:r>
              <a:rPr lang="zh-CN" altLang="en-US" sz="2800" dirty="0">
                <a:solidFill>
                  <a:srgbClr val="0000FF"/>
                </a:solidFill>
                <a:latin typeface="华文中宋" panose="02010600040101010101" charset="-122"/>
                <a:ea typeface="华文中宋" panose="02010600040101010101" charset="-122"/>
                <a:cs typeface="华文中宋" panose="02010600040101010101" charset="-122"/>
              </a:rPr>
              <a:t>场景</a:t>
            </a:r>
            <a:r>
              <a:rPr lang="zh-CN" altLang="en-US" sz="2800" dirty="0">
                <a:latin typeface="华文中宋" panose="02010600040101010101" charset="-122"/>
                <a:ea typeface="华文中宋" panose="02010600040101010101" charset="-122"/>
                <a:cs typeface="华文中宋" panose="02010600040101010101" charset="-122"/>
              </a:rPr>
              <a:t>：不同时延需求业务，可以采用不同的子载波间隔。子载波间隔越大，对应的时隙时间长度越短，可以缩短系统的时延。</a:t>
            </a:r>
            <a:endParaRPr lang="zh-CN" altLang="en-US" sz="2800" dirty="0">
              <a:latin typeface="华文中宋" panose="02010600040101010101" charset="-122"/>
              <a:ea typeface="华文中宋" panose="02010600040101010101" charset="-122"/>
              <a:cs typeface="华文中宋" panose="02010600040101010101" charset="-122"/>
            </a:endParaRPr>
          </a:p>
          <a:p>
            <a:pPr marL="457200" lvl="1" indent="0">
              <a:buNone/>
            </a:pPr>
            <a:r>
              <a:rPr lang="en-US" altLang="zh-CN" sz="2800" dirty="0">
                <a:solidFill>
                  <a:srgbClr val="0000FF"/>
                </a:solidFill>
                <a:latin typeface="华文中宋" panose="02010600040101010101" charset="-122"/>
                <a:ea typeface="华文中宋" panose="02010600040101010101" charset="-122"/>
                <a:cs typeface="华文中宋" panose="02010600040101010101" charset="-122"/>
              </a:rPr>
              <a:t>(2</a:t>
            </a:r>
            <a:r>
              <a:rPr lang="en-US" altLang="zh-CN" sz="2800" dirty="0" smtClean="0">
                <a:solidFill>
                  <a:srgbClr val="0000FF"/>
                </a:solidFill>
                <a:latin typeface="华文中宋" panose="02010600040101010101" charset="-122"/>
                <a:ea typeface="华文中宋" panose="02010600040101010101" charset="-122"/>
                <a:cs typeface="华文中宋" panose="02010600040101010101" charset="-122"/>
              </a:rPr>
              <a:t>) </a:t>
            </a:r>
            <a:r>
              <a:rPr lang="zh-CN" altLang="en-US" sz="2800" dirty="0" smtClean="0">
                <a:solidFill>
                  <a:srgbClr val="0000FF"/>
                </a:solidFill>
                <a:latin typeface="华文中宋" panose="02010600040101010101" charset="-122"/>
                <a:ea typeface="华文中宋" panose="02010600040101010101" charset="-122"/>
                <a:cs typeface="华文中宋" panose="02010600040101010101" charset="-122"/>
              </a:rPr>
              <a:t>移动</a:t>
            </a:r>
            <a:r>
              <a:rPr lang="zh-CN" altLang="en-US" sz="2800" dirty="0">
                <a:solidFill>
                  <a:srgbClr val="0000FF"/>
                </a:solidFill>
                <a:latin typeface="华文中宋" panose="02010600040101010101" charset="-122"/>
                <a:ea typeface="华文中宋" panose="02010600040101010101" charset="-122"/>
                <a:cs typeface="华文中宋" panose="02010600040101010101" charset="-122"/>
              </a:rPr>
              <a:t>场景</a:t>
            </a:r>
            <a:r>
              <a:rPr lang="zh-CN" altLang="en-US" sz="2800" dirty="0">
                <a:latin typeface="华文中宋" panose="02010600040101010101" charset="-122"/>
                <a:ea typeface="华文中宋" panose="02010600040101010101" charset="-122"/>
                <a:cs typeface="华文中宋" panose="02010600040101010101" charset="-122"/>
              </a:rPr>
              <a:t>：不同的移动速度，产生的多普勒频偏不同，更高的移动速度产生更大的多普勒频偏。通过增大子载波间隔，可以提升系统对频偏的鲁棒性。</a:t>
            </a:r>
            <a:endParaRPr lang="zh-CN" altLang="en-US" sz="2800" dirty="0">
              <a:latin typeface="华文中宋" panose="02010600040101010101" charset="-122"/>
              <a:ea typeface="华文中宋" panose="02010600040101010101" charset="-122"/>
              <a:cs typeface="华文中宋" panose="02010600040101010101" charset="-122"/>
            </a:endParaRPr>
          </a:p>
          <a:p>
            <a:pPr marL="457200" lvl="1" indent="0">
              <a:buNone/>
            </a:pPr>
            <a:r>
              <a:rPr lang="en-US" altLang="zh-CN" sz="2800" dirty="0">
                <a:solidFill>
                  <a:srgbClr val="0000FF"/>
                </a:solidFill>
                <a:latin typeface="华文中宋" panose="02010600040101010101" charset="-122"/>
                <a:ea typeface="华文中宋" panose="02010600040101010101" charset="-122"/>
                <a:cs typeface="华文中宋" panose="02010600040101010101" charset="-122"/>
              </a:rPr>
              <a:t>(3</a:t>
            </a:r>
            <a:r>
              <a:rPr lang="en-US" altLang="zh-CN" sz="2800" dirty="0" smtClean="0">
                <a:solidFill>
                  <a:srgbClr val="0000FF"/>
                </a:solidFill>
                <a:latin typeface="华文中宋" panose="02010600040101010101" charset="-122"/>
                <a:ea typeface="华文中宋" panose="02010600040101010101" charset="-122"/>
                <a:cs typeface="华文中宋" panose="02010600040101010101" charset="-122"/>
              </a:rPr>
              <a:t>) </a:t>
            </a:r>
            <a:r>
              <a:rPr lang="zh-CN" altLang="en-US" sz="2800" dirty="0" smtClean="0">
                <a:solidFill>
                  <a:srgbClr val="0000FF"/>
                </a:solidFill>
                <a:latin typeface="华文中宋" panose="02010600040101010101" charset="-122"/>
                <a:ea typeface="华文中宋" panose="02010600040101010101" charset="-122"/>
                <a:cs typeface="华文中宋" panose="02010600040101010101" charset="-122"/>
              </a:rPr>
              <a:t>覆盖</a:t>
            </a:r>
            <a:r>
              <a:rPr lang="zh-CN" altLang="en-US" sz="2800" dirty="0">
                <a:solidFill>
                  <a:srgbClr val="0000FF"/>
                </a:solidFill>
                <a:latin typeface="华文中宋" panose="02010600040101010101" charset="-122"/>
                <a:ea typeface="华文中宋" panose="02010600040101010101" charset="-122"/>
                <a:cs typeface="华文中宋" panose="02010600040101010101" charset="-122"/>
              </a:rPr>
              <a:t>场景</a:t>
            </a:r>
            <a:r>
              <a:rPr lang="zh-CN" altLang="en-US" sz="2800" dirty="0">
                <a:latin typeface="华文中宋" panose="02010600040101010101" charset="-122"/>
                <a:ea typeface="华文中宋" panose="02010600040101010101" charset="-122"/>
                <a:cs typeface="华文中宋" panose="02010600040101010101" charset="-122"/>
              </a:rPr>
              <a:t>：子载波间隔越小，对应的符号前面用于保护的循环前缀</a:t>
            </a:r>
            <a:r>
              <a:rPr lang="en-US" altLang="zh-CN" sz="2800" dirty="0">
                <a:latin typeface="华文中宋" panose="02010600040101010101" charset="-122"/>
                <a:ea typeface="华文中宋" panose="02010600040101010101" charset="-122"/>
                <a:cs typeface="华文中宋" panose="02010600040101010101" charset="-122"/>
              </a:rPr>
              <a:t>CP</a:t>
            </a:r>
            <a:r>
              <a:rPr lang="zh-CN" altLang="en-US" sz="2800" dirty="0">
                <a:latin typeface="华文中宋" panose="02010600040101010101" charset="-122"/>
                <a:ea typeface="华文中宋" panose="02010600040101010101" charset="-122"/>
                <a:cs typeface="华文中宋" panose="02010600040101010101" charset="-122"/>
              </a:rPr>
              <a:t>长度就越大，支持的小区覆盖半径也就越大。</a:t>
            </a:r>
            <a:endParaRPr lang="zh-CN" altLang="en-US" sz="2800" dirty="0">
              <a:latin typeface="华文中宋" panose="02010600040101010101" charset="-122"/>
              <a:ea typeface="华文中宋" panose="02010600040101010101" charset="-122"/>
              <a:cs typeface="华文中宋" panose="02010600040101010101" charset="-122"/>
            </a:endParaRPr>
          </a:p>
          <a:p>
            <a:pPr marL="0" indent="0">
              <a:buNone/>
            </a:pPr>
            <a:endParaRPr lang="zh-CN" altLang="en-US" sz="2800" dirty="0">
              <a:latin typeface="华文中宋" panose="02010600040101010101" charset="-122"/>
              <a:ea typeface="华文中宋" panose="02010600040101010101" charset="-122"/>
              <a:cs typeface="华文中宋" panose="02010600040101010101" charset="-122"/>
              <a:sym typeface="Arial" panose="020B0604020202020204" pitchFamily="34" charset="0"/>
            </a:endParaRPr>
          </a:p>
        </p:txBody>
      </p:sp>
      <p:sp>
        <p:nvSpPr>
          <p:cNvPr id="4" name="灯片编号占位符 3"/>
          <p:cNvSpPr>
            <a:spLocks noGrp="1"/>
          </p:cNvSpPr>
          <p:nvPr>
            <p:ph type="sldNum" sz="quarter" idx="10"/>
          </p:nvPr>
        </p:nvSpPr>
        <p:spPr>
          <a:xfrm>
            <a:off x="8128000" y="6524627"/>
            <a:ext cx="2025651" cy="333375"/>
          </a:xfrm>
        </p:spPr>
        <p:txBody>
          <a:bodyPr/>
          <a:lstStyle/>
          <a:p>
            <a:r>
              <a:rPr lang="en-US" altLang="zh-CN" sz="135" smtClean="0">
                <a:latin typeface="HuaweiSans-Regular"/>
                <a:ea typeface="方正兰亭黑简体"/>
                <a:sym typeface="Arial" panose="020B0604020202020204" pitchFamily="34" charset="0"/>
              </a:rPr>
              <a:t>Page</a:t>
            </a:r>
            <a:fld id="{B77D227A-1AE4-4BCD-9973-754D0181BA73}" type="slidenum">
              <a:rPr lang="en-US" altLang="zh-CN" sz="135" smtClean="0">
                <a:latin typeface="HuaweiSans-Regular"/>
                <a:ea typeface="方正兰亭黑简体"/>
                <a:sym typeface="Arial" panose="020B0604020202020204" pitchFamily="34" charset="0"/>
              </a:rPr>
            </a:fld>
            <a:endParaRPr lang="en-US" altLang="zh-CN" sz="135">
              <a:latin typeface="HuaweiSans-Regular"/>
              <a:ea typeface="方正兰亭黑简体"/>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nvSpPr>
        <p:spPr>
          <a:xfrm>
            <a:off x="3809788" y="1371388"/>
            <a:ext cx="4233333" cy="1247987"/>
          </a:xfrm>
          <a:prstGeom prst="rect">
            <a:avLst/>
          </a:prstGeom>
          <a:noFill/>
          <a:ln>
            <a:noFill/>
          </a:ln>
        </p:spPr>
        <p:txBody>
          <a:bodyPr vert="horz" wrap="square" lIns="121920" tIns="60960" rIns="121920" bIns="60960" numCol="1" anchor="ctr" anchorCtr="0" compatLnSpc="1"/>
          <a:lstStyle>
            <a:lvl1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cs typeface="+mj-cs"/>
              </a:defRPr>
            </a:lvl1pPr>
            <a:lvl2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defRPr>
            </a:lvl2pPr>
            <a:lvl3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defRPr>
            </a:lvl3pPr>
            <a:lvl4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defRPr>
            </a:lvl4pPr>
            <a:lvl5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6pPr>
            <a:lvl7pPr marL="9144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7pPr>
            <a:lvl8pPr marL="13716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8pPr>
            <a:lvl9pPr marL="18288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9pPr>
          </a:lstStyle>
          <a:p>
            <a:r>
              <a:rPr lang="zh-CN" altLang="en-US" sz="4800" b="1" dirty="0" smtClean="0"/>
              <a:t>降低时延技术</a:t>
            </a:r>
            <a:endParaRPr lang="zh-CN" altLang="en-US" sz="4800" b="1" dirty="0" smtClean="0"/>
          </a:p>
        </p:txBody>
      </p:sp>
      <p:sp>
        <p:nvSpPr>
          <p:cNvPr id="3" name="内容占位符 2"/>
          <p:cNvSpPr>
            <a:spLocks noGrp="1"/>
          </p:cNvSpPr>
          <p:nvPr>
            <p:custDataLst>
              <p:tags r:id="rId1"/>
            </p:custDataLst>
          </p:nvPr>
        </p:nvSpPr>
        <p:spPr>
          <a:xfrm>
            <a:off x="4267200" y="2819400"/>
            <a:ext cx="3855720" cy="249174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sz="3200">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lnSpc>
                <a:spcPct val="130000"/>
              </a:lnSpc>
              <a:spcBef>
                <a:spcPct val="20000"/>
              </a:spcBef>
              <a:spcAft>
                <a:spcPct val="0"/>
              </a:spcAft>
              <a:buClr>
                <a:schemeClr val="tx2"/>
              </a:buClr>
              <a:buSzPct val="45000"/>
              <a:buFont typeface="Wingdings" panose="05000000000000000000" pitchFamily="2" charset="2"/>
              <a:buChar char="n"/>
              <a:defRPr sz="1300" baseline="0">
                <a:solidFill>
                  <a:srgbClr val="404040"/>
                </a:solidFill>
                <a:latin typeface="微软雅黑" panose="020B0503020204020204" charset="-122"/>
                <a:ea typeface="微软雅黑" panose="020B0503020204020204" charset="-122"/>
              </a:defRPr>
            </a:lvl3pPr>
            <a:lvl4pPr marL="1600200" indent="-228600" algn="l" rtl="0" eaLnBrk="0" fontAlgn="base" hangingPunct="0">
              <a:lnSpc>
                <a:spcPct val="130000"/>
              </a:lnSpc>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lnSpc>
                <a:spcPct val="130000"/>
              </a:lnSpc>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5pPr>
            <a:lvl6pPr marL="25146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mn-lt"/>
                <a:ea typeface="+mn-ea"/>
              </a:defRPr>
            </a:lvl6pPr>
            <a:lvl7pPr marL="29718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mn-lt"/>
                <a:ea typeface="+mn-ea"/>
              </a:defRPr>
            </a:lvl7pPr>
            <a:lvl8pPr marL="34290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mn-lt"/>
                <a:ea typeface="+mn-ea"/>
              </a:defRPr>
            </a:lvl8pPr>
            <a:lvl9pPr marL="38862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mn-lt"/>
                <a:ea typeface="+mn-ea"/>
              </a:defRPr>
            </a:lvl9pPr>
          </a:lstStyle>
          <a:p>
            <a:r>
              <a:rPr lang="zh-CN" altLang="en-US" sz="2800" dirty="0">
                <a:ea typeface="方正兰亭黑简体"/>
                <a:sym typeface="Arial" panose="020B0604020202020204" pitchFamily="34" charset="0"/>
              </a:rPr>
              <a:t>免调度</a:t>
            </a:r>
            <a:r>
              <a:rPr lang="en-US" altLang="zh-CN" sz="2800" dirty="0">
                <a:ea typeface="方正兰亭黑简体"/>
                <a:sym typeface="Arial" panose="020B0604020202020204" pitchFamily="34" charset="0"/>
              </a:rPr>
              <a:t> </a:t>
            </a:r>
            <a:endParaRPr lang="en-US" altLang="zh-CN" sz="2800" dirty="0">
              <a:ea typeface="方正兰亭黑简体"/>
              <a:sym typeface="Arial" panose="020B0604020202020204" pitchFamily="34" charset="0"/>
            </a:endParaRPr>
          </a:p>
          <a:p>
            <a:r>
              <a:rPr lang="en-US" altLang="zh-CN" sz="2800" dirty="0" smtClean="0">
                <a:ea typeface="方正兰亭黑简体"/>
                <a:sym typeface="+mn-ea"/>
              </a:rPr>
              <a:t>D2D</a:t>
            </a:r>
            <a:r>
              <a:rPr lang="zh-CN" altLang="en-US" sz="2800" dirty="0" smtClean="0">
                <a:ea typeface="方正兰亭黑简体"/>
                <a:sym typeface="+mn-ea"/>
              </a:rPr>
              <a:t>技术</a:t>
            </a:r>
            <a:endParaRPr lang="zh-CN" altLang="en-US" sz="2800" dirty="0" smtClean="0">
              <a:ea typeface="方正兰亭黑简体"/>
              <a:sym typeface="+mn-ea"/>
            </a:endParaRPr>
          </a:p>
          <a:p>
            <a:r>
              <a:rPr lang="zh-CN" altLang="en-US" sz="2800" dirty="0">
                <a:ea typeface="方正兰亭黑简体"/>
                <a:sym typeface="+mn-ea"/>
              </a:rPr>
              <a:t>时隙调度</a:t>
            </a:r>
            <a:endParaRPr lang="zh-CN" altLang="en-US" sz="2800" dirty="0">
              <a:ea typeface="方正兰亭黑简体"/>
            </a:endParaRPr>
          </a:p>
          <a:p>
            <a:endParaRPr lang="zh-CN" altLang="en-US" sz="2800" dirty="0" smtClean="0">
              <a:ea typeface="方正兰亭黑简体"/>
              <a:sym typeface="+mn-e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3500" dirty="0" smtClean="0">
                <a:ea typeface="方正兰亭黑简体"/>
              </a:rPr>
              <a:t>2.1  </a:t>
            </a:r>
            <a:r>
              <a:rPr lang="zh-CN" altLang="en-US" sz="3500" dirty="0" smtClean="0">
                <a:ea typeface="方正兰亭黑简体"/>
              </a:rPr>
              <a:t>降低时延技术</a:t>
            </a:r>
            <a:r>
              <a:rPr lang="en-US" altLang="zh-CN" sz="3500" dirty="0" smtClean="0">
                <a:ea typeface="方正兰亭黑简体"/>
              </a:rPr>
              <a:t>——</a:t>
            </a:r>
            <a:r>
              <a:rPr lang="zh-CN" altLang="en-US" sz="3500" dirty="0" smtClean="0">
                <a:ea typeface="方正兰亭黑简体"/>
              </a:rPr>
              <a:t>免调度</a:t>
            </a:r>
            <a:endParaRPr lang="zh-CN" altLang="en-US" sz="3500" dirty="0">
              <a:ea typeface="方正兰亭黑简体"/>
              <a:sym typeface="Arial" panose="020B0604020202020204" pitchFamily="34" charset="0"/>
            </a:endParaRPr>
          </a:p>
        </p:txBody>
      </p:sp>
      <p:sp>
        <p:nvSpPr>
          <p:cNvPr id="5" name="内容占位符 4"/>
          <p:cNvSpPr>
            <a:spLocks noGrp="1"/>
          </p:cNvSpPr>
          <p:nvPr>
            <p:ph idx="1"/>
          </p:nvPr>
        </p:nvSpPr>
        <p:spPr>
          <a:xfrm>
            <a:off x="533400" y="1371600"/>
            <a:ext cx="10972800" cy="4530725"/>
          </a:xfrm>
        </p:spPr>
        <p:txBody>
          <a:bodyPr/>
          <a:lstStyle/>
          <a:p>
            <a:pPr fontAlgn="ctr"/>
            <a:r>
              <a:rPr lang="en-US" altLang="zh-CN" sz="2400" dirty="0">
                <a:ea typeface="方正兰亭黑简体"/>
              </a:rPr>
              <a:t>4G</a:t>
            </a:r>
            <a:r>
              <a:rPr lang="zh-CN" altLang="zh-CN" sz="2400" dirty="0">
                <a:ea typeface="方正兰亭黑简体"/>
              </a:rPr>
              <a:t>系统中，</a:t>
            </a:r>
            <a:r>
              <a:rPr lang="en-US" altLang="zh-CN" sz="2400" dirty="0">
                <a:ea typeface="方正兰亭黑简体"/>
              </a:rPr>
              <a:t> UE</a:t>
            </a:r>
            <a:r>
              <a:rPr lang="zh-CN" altLang="zh-CN" sz="2400" dirty="0">
                <a:ea typeface="方正兰亭黑简体"/>
              </a:rPr>
              <a:t>要发送数据给网络，需要先向基站发起调度申请，然后基站给</a:t>
            </a:r>
            <a:r>
              <a:rPr lang="en-US" altLang="zh-CN" sz="2400" dirty="0">
                <a:ea typeface="方正兰亭黑简体"/>
              </a:rPr>
              <a:t>UE</a:t>
            </a:r>
            <a:r>
              <a:rPr lang="zh-CN" altLang="zh-CN" sz="2400" dirty="0">
                <a:ea typeface="方正兰亭黑简体"/>
              </a:rPr>
              <a:t>发送调度授权，最后</a:t>
            </a:r>
            <a:r>
              <a:rPr lang="en-US" altLang="zh-CN" sz="2400" dirty="0">
                <a:ea typeface="方正兰亭黑简体"/>
              </a:rPr>
              <a:t>UE</a:t>
            </a:r>
            <a:r>
              <a:rPr lang="zh-CN" altLang="zh-CN" sz="2400" dirty="0">
                <a:ea typeface="方正兰亭黑简体"/>
              </a:rPr>
              <a:t>才能把数据放到相应的资源块上发送给网络。这个过程存在环回时间（</a:t>
            </a:r>
            <a:r>
              <a:rPr lang="en-US" altLang="zh-CN" sz="2400" dirty="0">
                <a:ea typeface="方正兰亭黑简体"/>
              </a:rPr>
              <a:t>Round Trip Time</a:t>
            </a:r>
            <a:r>
              <a:rPr lang="zh-CN" altLang="zh-CN" sz="2400" dirty="0">
                <a:ea typeface="方正兰亭黑简体"/>
              </a:rPr>
              <a:t>，</a:t>
            </a:r>
            <a:r>
              <a:rPr lang="en-US" altLang="zh-CN" sz="2400" dirty="0">
                <a:ea typeface="方正兰亭黑简体"/>
              </a:rPr>
              <a:t>RTT</a:t>
            </a:r>
            <a:r>
              <a:rPr lang="zh-CN" altLang="zh-CN" sz="2400" dirty="0">
                <a:ea typeface="方正兰亭黑简体"/>
              </a:rPr>
              <a:t>）。</a:t>
            </a:r>
            <a:endParaRPr lang="zh-CN" altLang="zh-CN" sz="2400" dirty="0">
              <a:ea typeface="方正兰亭黑简体"/>
            </a:endParaRPr>
          </a:p>
          <a:p>
            <a:r>
              <a:rPr lang="en-US" altLang="zh-CN" sz="2400" dirty="0">
                <a:ea typeface="方正兰亭黑简体"/>
              </a:rPr>
              <a:t>5G</a:t>
            </a:r>
            <a:r>
              <a:rPr lang="zh-CN" altLang="zh-CN" sz="2400" dirty="0">
                <a:ea typeface="方正兰亭黑简体"/>
              </a:rPr>
              <a:t>系统中，针对</a:t>
            </a:r>
            <a:r>
              <a:rPr lang="en-US" altLang="zh-CN" sz="2400" dirty="0" err="1">
                <a:ea typeface="方正兰亭黑简体"/>
              </a:rPr>
              <a:t>uRLLC</a:t>
            </a:r>
            <a:r>
              <a:rPr lang="zh-CN" altLang="zh-CN" sz="2400" dirty="0">
                <a:ea typeface="方正兰亭黑简体"/>
              </a:rPr>
              <a:t>低时延场景，定义了免调度技术，终端如果有数据要发送给网络，可以不用向网络申请，直接发送，因而免除了</a:t>
            </a:r>
            <a:r>
              <a:rPr lang="en-US" altLang="zh-CN" sz="2400" dirty="0">
                <a:ea typeface="方正兰亭黑简体"/>
              </a:rPr>
              <a:t>RTT</a:t>
            </a:r>
            <a:r>
              <a:rPr lang="zh-CN" altLang="zh-CN" sz="2400" dirty="0">
                <a:ea typeface="方正兰亭黑简体"/>
              </a:rPr>
              <a:t>造成的</a:t>
            </a:r>
            <a:r>
              <a:rPr lang="zh-CN" altLang="zh-CN" sz="2400" dirty="0" smtClean="0">
                <a:ea typeface="方正兰亭黑简体"/>
              </a:rPr>
              <a:t>时延</a:t>
            </a:r>
            <a:r>
              <a:rPr lang="zh-CN" altLang="en-US" sz="2400" dirty="0" smtClean="0">
                <a:ea typeface="方正兰亭黑简体"/>
              </a:rPr>
              <a:t>。</a:t>
            </a:r>
            <a:endParaRPr lang="zh-CN" altLang="en-US" sz="2400" dirty="0" smtClean="0">
              <a:ea typeface="方正兰亭黑简体"/>
            </a:endParaRPr>
          </a:p>
        </p:txBody>
      </p:sp>
      <p:pic>
        <p:nvPicPr>
          <p:cNvPr id="11273"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3170" y="3482975"/>
            <a:ext cx="6539230"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4454607" y="6248174"/>
            <a:ext cx="2941320" cy="368300"/>
          </a:xfrm>
          <a:prstGeom prst="rect">
            <a:avLst/>
          </a:prstGeom>
        </p:spPr>
        <p:txBody>
          <a:bodyPr wrap="none">
            <a:spAutoFit/>
          </a:bodyPr>
          <a:lstStyle/>
          <a:p>
            <a:r>
              <a:rPr lang="zh-CN" altLang="zh-CN" sz="1800" dirty="0">
                <a:latin typeface="HuaweiSans-Regular"/>
                <a:ea typeface="方正兰亭黑简体"/>
              </a:rPr>
              <a:t>正常调度与免调度方式对比</a:t>
            </a:r>
            <a:endParaRPr lang="zh-CN" altLang="zh-CN" sz="1800" dirty="0">
              <a:latin typeface="HuaweiSans-Regular"/>
              <a:ea typeface="方正兰亭黑简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33400" y="914400"/>
            <a:ext cx="10972800" cy="4530725"/>
          </a:xfrm>
        </p:spPr>
        <p:txBody>
          <a:bodyPr/>
          <a:lstStyle/>
          <a:p>
            <a:r>
              <a:rPr lang="zh-CN" altLang="en-US" b="1" dirty="0" smtClean="0">
                <a:latin typeface="华文中宋" panose="02010600040101010101" charset="-122"/>
                <a:ea typeface="华文中宋" panose="02010600040101010101" charset="-122"/>
                <a:cs typeface="华文中宋" panose="02010600040101010101" charset="-122"/>
              </a:rPr>
              <a:t>工作</a:t>
            </a:r>
            <a:r>
              <a:rPr lang="zh-CN" altLang="zh-CN" b="1" dirty="0" smtClean="0">
                <a:latin typeface="华文中宋" panose="02010600040101010101" charset="-122"/>
                <a:ea typeface="华文中宋" panose="02010600040101010101" charset="-122"/>
                <a:cs typeface="华文中宋" panose="02010600040101010101" charset="-122"/>
              </a:rPr>
              <a:t>原理</a:t>
            </a:r>
            <a:endParaRPr lang="zh-CN" altLang="zh-CN" b="1" dirty="0">
              <a:latin typeface="华文中宋" panose="02010600040101010101" charset="-122"/>
              <a:ea typeface="华文中宋" panose="02010600040101010101" charset="-122"/>
              <a:cs typeface="华文中宋" panose="02010600040101010101" charset="-122"/>
            </a:endParaRPr>
          </a:p>
          <a:p>
            <a:pPr marL="0" indent="0" fontAlgn="ctr">
              <a:buNone/>
            </a:pPr>
            <a:r>
              <a:rPr lang="en-US" altLang="zh-CN" dirty="0" smtClean="0">
                <a:latin typeface="华文中宋" panose="02010600040101010101" charset="-122"/>
                <a:ea typeface="华文中宋" panose="02010600040101010101" charset="-122"/>
                <a:cs typeface="华文中宋" panose="02010600040101010101" charset="-122"/>
              </a:rPr>
              <a:t>     </a:t>
            </a:r>
            <a:r>
              <a:rPr lang="zh-CN" altLang="zh-CN" dirty="0" smtClean="0">
                <a:latin typeface="华文中宋" panose="02010600040101010101" charset="-122"/>
                <a:ea typeface="华文中宋" panose="02010600040101010101" charset="-122"/>
                <a:cs typeface="华文中宋" panose="02010600040101010101" charset="-122"/>
              </a:rPr>
              <a:t>在</a:t>
            </a:r>
            <a:r>
              <a:rPr lang="en-US" altLang="zh-CN" dirty="0" err="1">
                <a:solidFill>
                  <a:srgbClr val="0000FF"/>
                </a:solidFill>
                <a:latin typeface="华文中宋" panose="02010600040101010101" charset="-122"/>
                <a:ea typeface="华文中宋" panose="02010600040101010101" charset="-122"/>
                <a:cs typeface="华文中宋" panose="02010600040101010101" charset="-122"/>
              </a:rPr>
              <a:t>uRLLC</a:t>
            </a:r>
            <a:r>
              <a:rPr lang="zh-CN" altLang="zh-CN" dirty="0">
                <a:latin typeface="华文中宋" panose="02010600040101010101" charset="-122"/>
                <a:ea typeface="华文中宋" panose="02010600040101010101" charset="-122"/>
                <a:cs typeface="华文中宋" panose="02010600040101010101" charset="-122"/>
              </a:rPr>
              <a:t>场景下，</a:t>
            </a:r>
            <a:r>
              <a:rPr lang="en-US" altLang="zh-CN" dirty="0" err="1">
                <a:latin typeface="华文中宋" panose="02010600040101010101" charset="-122"/>
                <a:ea typeface="华文中宋" panose="02010600040101010101" charset="-122"/>
                <a:cs typeface="华文中宋" panose="02010600040101010101" charset="-122"/>
              </a:rPr>
              <a:t>gNodeB</a:t>
            </a:r>
            <a:r>
              <a:rPr lang="zh-CN" altLang="zh-CN" dirty="0">
                <a:latin typeface="华文中宋" panose="02010600040101010101" charset="-122"/>
                <a:ea typeface="华文中宋" panose="02010600040101010101" charset="-122"/>
                <a:cs typeface="华文中宋" panose="02010600040101010101" charset="-122"/>
              </a:rPr>
              <a:t>侧可以开启免调度特性，并配置相关免调度资源，并通过下行控制信息（</a:t>
            </a:r>
            <a:r>
              <a:rPr lang="en-US" altLang="zh-CN" dirty="0">
                <a:latin typeface="华文中宋" panose="02010600040101010101" charset="-122"/>
                <a:ea typeface="华文中宋" panose="02010600040101010101" charset="-122"/>
                <a:cs typeface="华文中宋" panose="02010600040101010101" charset="-122"/>
              </a:rPr>
              <a:t>DCI</a:t>
            </a:r>
            <a:r>
              <a:rPr lang="zh-CN" altLang="zh-CN" dirty="0">
                <a:latin typeface="华文中宋" panose="02010600040101010101" charset="-122"/>
                <a:ea typeface="华文中宋" panose="02010600040101010101" charset="-122"/>
                <a:cs typeface="华文中宋" panose="02010600040101010101" charset="-122"/>
              </a:rPr>
              <a:t>）激活</a:t>
            </a:r>
            <a:r>
              <a:rPr lang="en-US" altLang="zh-CN" dirty="0">
                <a:latin typeface="华文中宋" panose="02010600040101010101" charset="-122"/>
                <a:ea typeface="华文中宋" panose="02010600040101010101" charset="-122"/>
                <a:cs typeface="华文中宋" panose="02010600040101010101" charset="-122"/>
              </a:rPr>
              <a:t>UE</a:t>
            </a:r>
            <a:r>
              <a:rPr lang="zh-CN" altLang="zh-CN" dirty="0">
                <a:latin typeface="华文中宋" panose="02010600040101010101" charset="-122"/>
                <a:ea typeface="华文中宋" panose="02010600040101010101" charset="-122"/>
                <a:cs typeface="华文中宋" panose="02010600040101010101" charset="-122"/>
              </a:rPr>
              <a:t>的免调度资源</a:t>
            </a:r>
            <a:r>
              <a:rPr lang="en-US" altLang="zh-CN" dirty="0">
                <a:latin typeface="华文中宋" panose="02010600040101010101" charset="-122"/>
                <a:ea typeface="华文中宋" panose="02010600040101010101" charset="-122"/>
                <a:cs typeface="华文中宋" panose="02010600040101010101" charset="-122"/>
              </a:rPr>
              <a:t> </a:t>
            </a:r>
            <a:r>
              <a:rPr lang="zh-CN" altLang="zh-CN" dirty="0">
                <a:latin typeface="华文中宋" panose="02010600040101010101" charset="-122"/>
                <a:ea typeface="华文中宋" panose="02010600040101010101" charset="-122"/>
                <a:cs typeface="华文中宋" panose="02010600040101010101" charset="-122"/>
              </a:rPr>
              <a:t>；当</a:t>
            </a:r>
            <a:r>
              <a:rPr lang="en-US" altLang="zh-CN" dirty="0">
                <a:latin typeface="华文中宋" panose="02010600040101010101" charset="-122"/>
                <a:ea typeface="华文中宋" panose="02010600040101010101" charset="-122"/>
                <a:cs typeface="华文中宋" panose="02010600040101010101" charset="-122"/>
              </a:rPr>
              <a:t>UE</a:t>
            </a:r>
            <a:r>
              <a:rPr lang="zh-CN" altLang="zh-CN" dirty="0">
                <a:latin typeface="华文中宋" panose="02010600040101010101" charset="-122"/>
                <a:ea typeface="华文中宋" panose="02010600040101010101" charset="-122"/>
                <a:cs typeface="华文中宋" panose="02010600040101010101" charset="-122"/>
              </a:rPr>
              <a:t>获得免调度资源后，如果</a:t>
            </a:r>
            <a:r>
              <a:rPr lang="en-US" altLang="zh-CN" dirty="0">
                <a:latin typeface="华文中宋" panose="02010600040101010101" charset="-122"/>
                <a:ea typeface="华文中宋" panose="02010600040101010101" charset="-122"/>
                <a:cs typeface="华文中宋" panose="02010600040101010101" charset="-122"/>
              </a:rPr>
              <a:t>UE</a:t>
            </a:r>
            <a:r>
              <a:rPr lang="zh-CN" altLang="zh-CN" dirty="0">
                <a:latin typeface="华文中宋" panose="02010600040101010101" charset="-122"/>
                <a:ea typeface="华文中宋" panose="02010600040101010101" charset="-122"/>
                <a:cs typeface="华文中宋" panose="02010600040101010101" charset="-122"/>
              </a:rPr>
              <a:t>有</a:t>
            </a:r>
            <a:r>
              <a:rPr lang="en-US" altLang="zh-CN" dirty="0" err="1">
                <a:latin typeface="华文中宋" panose="02010600040101010101" charset="-122"/>
                <a:ea typeface="华文中宋" panose="02010600040101010101" charset="-122"/>
                <a:cs typeface="华文中宋" panose="02010600040101010101" charset="-122"/>
              </a:rPr>
              <a:t>uRLLC</a:t>
            </a:r>
            <a:r>
              <a:rPr lang="zh-CN" altLang="zh-CN" dirty="0">
                <a:latin typeface="华文中宋" panose="02010600040101010101" charset="-122"/>
                <a:ea typeface="华文中宋" panose="02010600040101010101" charset="-122"/>
                <a:cs typeface="华文中宋" panose="02010600040101010101" charset="-122"/>
              </a:rPr>
              <a:t>数据需要发送，就可以在免调度资源上直接发送物理上行共享信道（</a:t>
            </a:r>
            <a:r>
              <a:rPr lang="en-US" altLang="zh-CN" dirty="0">
                <a:latin typeface="华文中宋" panose="02010600040101010101" charset="-122"/>
                <a:ea typeface="华文中宋" panose="02010600040101010101" charset="-122"/>
                <a:cs typeface="华文中宋" panose="02010600040101010101" charset="-122"/>
              </a:rPr>
              <a:t>PUSCH</a:t>
            </a:r>
            <a:r>
              <a:rPr lang="zh-CN" altLang="en-US" dirty="0">
                <a:latin typeface="华文中宋" panose="02010600040101010101" charset="-122"/>
                <a:ea typeface="华文中宋" panose="02010600040101010101" charset="-122"/>
                <a:cs typeface="华文中宋" panose="02010600040101010101" charset="-122"/>
              </a:rPr>
              <a:t>）</a:t>
            </a:r>
            <a:r>
              <a:rPr lang="zh-CN" altLang="zh-CN" dirty="0">
                <a:latin typeface="华文中宋" panose="02010600040101010101" charset="-122"/>
                <a:ea typeface="华文中宋" panose="02010600040101010101" charset="-122"/>
                <a:cs typeface="华文中宋" panose="02010600040101010101" charset="-122"/>
              </a:rPr>
              <a:t>数据，而无需先向</a:t>
            </a:r>
            <a:r>
              <a:rPr lang="en-US" altLang="zh-CN" dirty="0" err="1">
                <a:latin typeface="华文中宋" panose="02010600040101010101" charset="-122"/>
                <a:ea typeface="华文中宋" panose="02010600040101010101" charset="-122"/>
                <a:cs typeface="华文中宋" panose="02010600040101010101" charset="-122"/>
              </a:rPr>
              <a:t>gNodeB</a:t>
            </a:r>
            <a:r>
              <a:rPr lang="zh-CN" altLang="zh-CN" dirty="0">
                <a:latin typeface="华文中宋" panose="02010600040101010101" charset="-122"/>
                <a:ea typeface="华文中宋" panose="02010600040101010101" charset="-122"/>
                <a:cs typeface="华文中宋" panose="02010600040101010101" charset="-122"/>
              </a:rPr>
              <a:t>发送调度请求。</a:t>
            </a:r>
            <a:endParaRPr lang="zh-CN" altLang="zh-CN" dirty="0">
              <a:latin typeface="华文中宋" panose="02010600040101010101" charset="-122"/>
              <a:ea typeface="华文中宋" panose="02010600040101010101" charset="-122"/>
              <a:cs typeface="华文中宋" panose="02010600040101010101" charset="-122"/>
            </a:endParaRPr>
          </a:p>
          <a:p>
            <a:r>
              <a:rPr lang="zh-CN" altLang="zh-CN" b="1" dirty="0">
                <a:latin typeface="华文中宋" panose="02010600040101010101" charset="-122"/>
                <a:ea typeface="华文中宋" panose="02010600040101010101" charset="-122"/>
                <a:cs typeface="华文中宋" panose="02010600040101010101" charset="-122"/>
              </a:rPr>
              <a:t>增益</a:t>
            </a:r>
            <a:endParaRPr lang="zh-CN" altLang="zh-CN" b="1" dirty="0">
              <a:latin typeface="华文中宋" panose="02010600040101010101" charset="-122"/>
              <a:ea typeface="华文中宋" panose="02010600040101010101" charset="-122"/>
              <a:cs typeface="华文中宋" panose="02010600040101010101" charset="-122"/>
            </a:endParaRPr>
          </a:p>
          <a:p>
            <a:pPr marL="0" indent="0" fontAlgn="ctr">
              <a:buNone/>
            </a:pPr>
            <a:r>
              <a:rPr lang="en-US" altLang="zh-CN" dirty="0" smtClean="0">
                <a:latin typeface="华文中宋" panose="02010600040101010101" charset="-122"/>
                <a:ea typeface="华文中宋" panose="02010600040101010101" charset="-122"/>
                <a:cs typeface="华文中宋" panose="02010600040101010101" charset="-122"/>
              </a:rPr>
              <a:t>    </a:t>
            </a:r>
            <a:r>
              <a:rPr lang="zh-CN" altLang="zh-CN" dirty="0" smtClean="0">
                <a:latin typeface="华文中宋" panose="02010600040101010101" charset="-122"/>
                <a:ea typeface="华文中宋" panose="02010600040101010101" charset="-122"/>
                <a:cs typeface="华文中宋" panose="02010600040101010101" charset="-122"/>
              </a:rPr>
              <a:t>相比</a:t>
            </a:r>
            <a:r>
              <a:rPr lang="zh-CN" altLang="zh-CN" dirty="0">
                <a:latin typeface="华文中宋" panose="02010600040101010101" charset="-122"/>
                <a:ea typeface="华文中宋" panose="02010600040101010101" charset="-122"/>
                <a:cs typeface="华文中宋" panose="02010600040101010101" charset="-122"/>
              </a:rPr>
              <a:t>正常的调度流程，免调度省掉了调度申请和调度授权过程，没有了</a:t>
            </a:r>
            <a:r>
              <a:rPr lang="en-US" altLang="zh-CN" dirty="0">
                <a:latin typeface="华文中宋" panose="02010600040101010101" charset="-122"/>
                <a:ea typeface="华文中宋" panose="02010600040101010101" charset="-122"/>
                <a:cs typeface="华文中宋" panose="02010600040101010101" charset="-122"/>
              </a:rPr>
              <a:t>RTT</a:t>
            </a:r>
            <a:r>
              <a:rPr lang="zh-CN" altLang="zh-CN" dirty="0">
                <a:latin typeface="华文中宋" panose="02010600040101010101" charset="-122"/>
                <a:ea typeface="华文中宋" panose="02010600040101010101" charset="-122"/>
                <a:cs typeface="华文中宋" panose="02010600040101010101" charset="-122"/>
              </a:rPr>
              <a:t>时延，所以</a:t>
            </a:r>
            <a:r>
              <a:rPr lang="zh-CN" altLang="zh-CN" dirty="0">
                <a:solidFill>
                  <a:srgbClr val="0000FF"/>
                </a:solidFill>
                <a:latin typeface="华文中宋" panose="02010600040101010101" charset="-122"/>
                <a:ea typeface="华文中宋" panose="02010600040101010101" charset="-122"/>
                <a:cs typeface="华文中宋" panose="02010600040101010101" charset="-122"/>
              </a:rPr>
              <a:t>时延更短</a:t>
            </a:r>
            <a:r>
              <a:rPr lang="zh-CN" altLang="zh-CN" dirty="0">
                <a:latin typeface="华文中宋" panose="02010600040101010101" charset="-122"/>
                <a:ea typeface="华文中宋" panose="02010600040101010101" charset="-122"/>
                <a:cs typeface="华文中宋" panose="02010600040101010101" charset="-122"/>
              </a:rPr>
              <a:t>，能够满足今后</a:t>
            </a:r>
            <a:r>
              <a:rPr lang="en-US" altLang="zh-CN" dirty="0" err="1">
                <a:solidFill>
                  <a:srgbClr val="0000FF"/>
                </a:solidFill>
                <a:latin typeface="华文中宋" panose="02010600040101010101" charset="-122"/>
                <a:ea typeface="华文中宋" panose="02010600040101010101" charset="-122"/>
                <a:cs typeface="华文中宋" panose="02010600040101010101" charset="-122"/>
              </a:rPr>
              <a:t>uRLLC</a:t>
            </a:r>
            <a:r>
              <a:rPr lang="zh-CN" altLang="zh-CN" dirty="0">
                <a:solidFill>
                  <a:srgbClr val="0000FF"/>
                </a:solidFill>
                <a:latin typeface="华文中宋" panose="02010600040101010101" charset="-122"/>
                <a:ea typeface="华文中宋" panose="02010600040101010101" charset="-122"/>
                <a:cs typeface="华文中宋" panose="02010600040101010101" charset="-122"/>
              </a:rPr>
              <a:t>低时延场景</a:t>
            </a:r>
            <a:r>
              <a:rPr lang="zh-CN" altLang="zh-CN" dirty="0">
                <a:latin typeface="华文中宋" panose="02010600040101010101" charset="-122"/>
                <a:ea typeface="华文中宋" panose="02010600040101010101" charset="-122"/>
                <a:cs typeface="华文中宋" panose="02010600040101010101" charset="-122"/>
              </a:rPr>
              <a:t>业务需求</a:t>
            </a:r>
            <a:r>
              <a:rPr lang="zh-CN" altLang="zh-CN" dirty="0" smtClean="0">
                <a:latin typeface="华文中宋" panose="02010600040101010101" charset="-122"/>
                <a:ea typeface="华文中宋" panose="02010600040101010101" charset="-122"/>
                <a:cs typeface="华文中宋" panose="02010600040101010101" charset="-122"/>
              </a:rPr>
              <a:t>。</a:t>
            </a:r>
            <a:endParaRPr lang="zh-CN" altLang="zh-CN" dirty="0" smtClean="0">
              <a:latin typeface="华文中宋" panose="02010600040101010101" charset="-122"/>
              <a:ea typeface="华文中宋" panose="02010600040101010101" charset="-122"/>
              <a:cs typeface="华文中宋" panose="0201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anim calcmode="lin" valueType="num">
                                      <p:cBhvr additive="base">
                                        <p:cTn id="1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3500" dirty="0" smtClean="0">
                <a:ea typeface="方正兰亭黑简体"/>
              </a:rPr>
              <a:t>2.2  </a:t>
            </a:r>
            <a:r>
              <a:rPr lang="zh-CN" altLang="en-US" sz="3500" dirty="0" smtClean="0">
                <a:ea typeface="方正兰亭黑简体"/>
              </a:rPr>
              <a:t>降低时延技术</a:t>
            </a:r>
            <a:r>
              <a:rPr lang="en-US" altLang="zh-CN" sz="3500" dirty="0" smtClean="0">
                <a:ea typeface="方正兰亭黑简体"/>
              </a:rPr>
              <a:t>——终端直通技术-D2D</a:t>
            </a:r>
            <a:endParaRPr lang="zh-CN" altLang="en-US" sz="3500" dirty="0">
              <a:ea typeface="方正兰亭黑简体"/>
              <a:sym typeface="Arial" panose="020B0604020202020204" pitchFamily="34" charset="0"/>
            </a:endParaRPr>
          </a:p>
        </p:txBody>
      </p:sp>
      <p:sp>
        <p:nvSpPr>
          <p:cNvPr id="3" name="内容占位符 2"/>
          <p:cNvSpPr>
            <a:spLocks noGrp="1"/>
          </p:cNvSpPr>
          <p:nvPr>
            <p:ph idx="1"/>
          </p:nvPr>
        </p:nvSpPr>
        <p:spPr>
          <a:xfrm>
            <a:off x="457835" y="1143000"/>
            <a:ext cx="6147435" cy="4968875"/>
          </a:xfrm>
        </p:spPr>
        <p:txBody>
          <a:bodyPr/>
          <a:lstStyle/>
          <a:p>
            <a:pPr>
              <a:lnSpc>
                <a:spcPct val="110000"/>
              </a:lnSpc>
            </a:pPr>
            <a:r>
              <a:rPr lang="zh-CN" altLang="en-US" dirty="0" smtClean="0">
                <a:ea typeface="方正兰亭黑简体"/>
              </a:rPr>
              <a:t>定义</a:t>
            </a:r>
            <a:endParaRPr lang="en-US" altLang="zh-CN" dirty="0" smtClean="0">
              <a:ea typeface="方正兰亭黑简体"/>
            </a:endParaRPr>
          </a:p>
          <a:p>
            <a:pPr marL="0" indent="0">
              <a:lnSpc>
                <a:spcPct val="110000"/>
              </a:lnSpc>
              <a:buNone/>
            </a:pPr>
            <a:r>
              <a:rPr lang="en-US" altLang="zh-CN" dirty="0" smtClean="0">
                <a:ea typeface="方正兰亭黑简体"/>
              </a:rPr>
              <a:t>    </a:t>
            </a:r>
            <a:r>
              <a:rPr lang="zh-CN" altLang="zh-CN" dirty="0" smtClean="0">
                <a:ea typeface="方正兰亭黑简体"/>
              </a:rPr>
              <a:t>设备</a:t>
            </a:r>
            <a:r>
              <a:rPr lang="zh-CN" altLang="zh-CN" dirty="0">
                <a:ea typeface="方正兰亭黑简体"/>
              </a:rPr>
              <a:t>跟设备直接通信，</a:t>
            </a:r>
            <a:r>
              <a:rPr lang="en-US" altLang="zh-CN" dirty="0">
                <a:ea typeface="方正兰亭黑简体"/>
              </a:rPr>
              <a:t>5G</a:t>
            </a:r>
            <a:r>
              <a:rPr lang="zh-CN" altLang="zh-CN" dirty="0">
                <a:ea typeface="方正兰亭黑简体"/>
              </a:rPr>
              <a:t>网络的</a:t>
            </a:r>
            <a:r>
              <a:rPr lang="en-US" altLang="zh-CN" dirty="0">
                <a:ea typeface="方正兰亭黑简体"/>
              </a:rPr>
              <a:t>D2D</a:t>
            </a:r>
            <a:r>
              <a:rPr lang="zh-CN" altLang="zh-CN" dirty="0">
                <a:ea typeface="方正兰亭黑简体"/>
              </a:rPr>
              <a:t>，是</a:t>
            </a:r>
            <a:r>
              <a:rPr lang="zh-CN" altLang="zh-CN" dirty="0" smtClean="0">
                <a:ea typeface="方正兰亭黑简体"/>
              </a:rPr>
              <a:t>在蜂窝</a:t>
            </a:r>
            <a:r>
              <a:rPr lang="zh-CN" altLang="zh-CN" dirty="0">
                <a:ea typeface="方正兰亭黑简体"/>
              </a:rPr>
              <a:t>网络辅助下，使用运营商的频谱，实现</a:t>
            </a:r>
            <a:r>
              <a:rPr lang="zh-CN" altLang="zh-CN" dirty="0" smtClean="0">
                <a:solidFill>
                  <a:srgbClr val="0000FF"/>
                </a:solidFill>
                <a:ea typeface="方正兰亭黑简体"/>
              </a:rPr>
              <a:t>终端</a:t>
            </a:r>
            <a:r>
              <a:rPr lang="zh-CN" altLang="zh-CN" dirty="0">
                <a:solidFill>
                  <a:srgbClr val="0000FF"/>
                </a:solidFill>
                <a:ea typeface="方正兰亭黑简体"/>
              </a:rPr>
              <a:t>与终端之间数据面直接传输，无需基站中转</a:t>
            </a:r>
            <a:r>
              <a:rPr lang="zh-CN" altLang="zh-CN" dirty="0" smtClean="0">
                <a:ea typeface="方正兰亭黑简体"/>
              </a:rPr>
              <a:t>。</a:t>
            </a:r>
            <a:endParaRPr lang="en-US" altLang="zh-CN" dirty="0" smtClean="0">
              <a:ea typeface="方正兰亭黑简体"/>
            </a:endParaRPr>
          </a:p>
          <a:p>
            <a:pPr>
              <a:lnSpc>
                <a:spcPct val="110000"/>
              </a:lnSpc>
            </a:pPr>
            <a:r>
              <a:rPr lang="zh-CN" altLang="en-US" dirty="0" smtClean="0">
                <a:ea typeface="方正兰亭黑简体"/>
              </a:rPr>
              <a:t>原理</a:t>
            </a:r>
            <a:endParaRPr lang="en-US" altLang="zh-CN" dirty="0" smtClean="0">
              <a:ea typeface="方正兰亭黑简体"/>
            </a:endParaRPr>
          </a:p>
          <a:p>
            <a:pPr marL="0" indent="0">
              <a:lnSpc>
                <a:spcPct val="110000"/>
              </a:lnSpc>
              <a:buNone/>
            </a:pPr>
            <a:r>
              <a:rPr lang="en-US" altLang="zh-CN" dirty="0" smtClean="0">
                <a:ea typeface="方正兰亭黑简体"/>
              </a:rPr>
              <a:t>     </a:t>
            </a:r>
            <a:r>
              <a:rPr lang="zh-CN" altLang="zh-CN" dirty="0" smtClean="0">
                <a:ea typeface="方正兰亭黑简体"/>
              </a:rPr>
              <a:t>两</a:t>
            </a:r>
            <a:r>
              <a:rPr lang="zh-CN" altLang="zh-CN" dirty="0">
                <a:ea typeface="方正兰亭黑简体"/>
              </a:rPr>
              <a:t>个终端采用的是运营商的授权频谱进行</a:t>
            </a:r>
            <a:r>
              <a:rPr lang="zh-CN" altLang="zh-CN" dirty="0" smtClean="0">
                <a:ea typeface="方正兰亭黑简体"/>
              </a:rPr>
              <a:t>通信，可以</a:t>
            </a:r>
            <a:r>
              <a:rPr lang="zh-CN" altLang="zh-CN" dirty="0">
                <a:ea typeface="方正兰亭黑简体"/>
              </a:rPr>
              <a:t>使用当前小区的剩余频谱资源，或者复用</a:t>
            </a:r>
            <a:r>
              <a:rPr lang="zh-CN" altLang="zh-CN" dirty="0" smtClean="0">
                <a:ea typeface="方正兰亭黑简体"/>
              </a:rPr>
              <a:t>当前</a:t>
            </a:r>
            <a:r>
              <a:rPr lang="zh-CN" altLang="zh-CN" dirty="0">
                <a:ea typeface="方正兰亭黑简体"/>
              </a:rPr>
              <a:t>小区的上下行频谱资源进行通信。</a:t>
            </a:r>
            <a:endParaRPr lang="zh-CN" altLang="zh-CN" dirty="0">
              <a:ea typeface="方正兰亭黑简体"/>
            </a:endParaRPr>
          </a:p>
          <a:p>
            <a:endParaRPr lang="zh-CN" altLang="zh-CN" dirty="0">
              <a:ea typeface="方正兰亭黑简体"/>
            </a:endParaRPr>
          </a:p>
        </p:txBody>
      </p:sp>
      <p:pic>
        <p:nvPicPr>
          <p:cNvPr id="12290"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15200" y="1600200"/>
            <a:ext cx="4493895" cy="3823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3500" dirty="0" smtClean="0">
                <a:ea typeface="方正兰亭黑简体"/>
              </a:rPr>
              <a:t>2.2  </a:t>
            </a:r>
            <a:r>
              <a:rPr lang="zh-CN" altLang="en-US" sz="3500" dirty="0" smtClean="0">
                <a:ea typeface="方正兰亭黑简体"/>
              </a:rPr>
              <a:t>降低时延技术</a:t>
            </a:r>
            <a:r>
              <a:rPr lang="en-US" altLang="zh-CN" sz="3500" dirty="0" smtClean="0">
                <a:ea typeface="方正兰亭黑简体"/>
              </a:rPr>
              <a:t>——D2D</a:t>
            </a:r>
            <a:r>
              <a:rPr lang="zh-CN" altLang="en-US" sz="3500" dirty="0" smtClean="0">
                <a:ea typeface="方正兰亭黑简体"/>
              </a:rPr>
              <a:t>技术</a:t>
            </a:r>
            <a:endParaRPr lang="zh-CN" altLang="en-US" sz="3500" dirty="0">
              <a:ea typeface="方正兰亭黑简体"/>
              <a:sym typeface="Arial" panose="020B0604020202020204" pitchFamily="34" charset="0"/>
            </a:endParaRPr>
          </a:p>
        </p:txBody>
      </p:sp>
      <p:sp>
        <p:nvSpPr>
          <p:cNvPr id="3" name="内容占位符 2"/>
          <p:cNvSpPr>
            <a:spLocks noGrp="1"/>
          </p:cNvSpPr>
          <p:nvPr>
            <p:ph idx="1"/>
          </p:nvPr>
        </p:nvSpPr>
        <p:spPr>
          <a:xfrm>
            <a:off x="685800" y="1524000"/>
            <a:ext cx="10492740" cy="4530725"/>
          </a:xfrm>
        </p:spPr>
        <p:txBody>
          <a:bodyPr/>
          <a:lstStyle/>
          <a:p>
            <a:pPr marL="0" indent="0" fontAlgn="ctr">
              <a:lnSpc>
                <a:spcPct val="120000"/>
              </a:lnSpc>
              <a:buNone/>
            </a:pPr>
            <a:r>
              <a:rPr lang="zh-CN" altLang="zh-CN" dirty="0" smtClean="0">
                <a:ea typeface="方正兰亭黑简体"/>
              </a:rPr>
              <a:t>相比</a:t>
            </a:r>
            <a:r>
              <a:rPr lang="zh-CN" altLang="zh-CN" dirty="0">
                <a:ea typeface="方正兰亭黑简体"/>
              </a:rPr>
              <a:t>正常的蜂窝网络通信，</a:t>
            </a:r>
            <a:r>
              <a:rPr lang="en-US" altLang="zh-CN" dirty="0">
                <a:ea typeface="方正兰亭黑简体"/>
              </a:rPr>
              <a:t>D2D</a:t>
            </a:r>
            <a:r>
              <a:rPr lang="zh-CN" altLang="zh-CN" dirty="0">
                <a:ea typeface="方正兰亭黑简体"/>
              </a:rPr>
              <a:t>通信具备如下几个优点</a:t>
            </a:r>
            <a:r>
              <a:rPr lang="zh-CN" altLang="zh-CN" dirty="0" smtClean="0">
                <a:ea typeface="方正兰亭黑简体"/>
              </a:rPr>
              <a:t>。</a:t>
            </a:r>
            <a:endParaRPr lang="en-US" altLang="zh-CN" dirty="0" smtClean="0">
              <a:ea typeface="方正兰亭黑简体"/>
            </a:endParaRPr>
          </a:p>
          <a:p>
            <a:pPr marL="0" indent="0" fontAlgn="ctr">
              <a:lnSpc>
                <a:spcPct val="120000"/>
              </a:lnSpc>
              <a:buNone/>
            </a:pPr>
            <a:r>
              <a:rPr lang="zh-CN" altLang="en-US" dirty="0" smtClean="0">
                <a:ea typeface="方正兰亭黑简体"/>
              </a:rPr>
              <a:t>（</a:t>
            </a:r>
            <a:r>
              <a:rPr lang="en-US" altLang="zh-CN" dirty="0" smtClean="0">
                <a:ea typeface="方正兰亭黑简体"/>
              </a:rPr>
              <a:t>1</a:t>
            </a:r>
            <a:r>
              <a:rPr lang="zh-CN" altLang="en-US" dirty="0" smtClean="0">
                <a:ea typeface="方正兰亭黑简体"/>
              </a:rPr>
              <a:t>）</a:t>
            </a:r>
            <a:r>
              <a:rPr lang="zh-CN" altLang="zh-CN" dirty="0" smtClean="0">
                <a:ea typeface="方正兰亭黑简体"/>
              </a:rPr>
              <a:t>降低</a:t>
            </a:r>
            <a:r>
              <a:rPr lang="zh-CN" altLang="zh-CN" dirty="0">
                <a:ea typeface="方正兰亭黑简体"/>
              </a:rPr>
              <a:t>基站和回传网络压力，降低网络时延。</a:t>
            </a:r>
            <a:endParaRPr lang="zh-CN" altLang="zh-CN" dirty="0">
              <a:ea typeface="方正兰亭黑简体"/>
            </a:endParaRPr>
          </a:p>
          <a:p>
            <a:pPr marL="0" lvl="0" indent="0" fontAlgn="ctr">
              <a:lnSpc>
                <a:spcPct val="120000"/>
              </a:lnSpc>
              <a:buNone/>
            </a:pPr>
            <a:r>
              <a:rPr lang="zh-CN" altLang="en-US" dirty="0" smtClean="0">
                <a:ea typeface="方正兰亭黑简体"/>
              </a:rPr>
              <a:t>（</a:t>
            </a:r>
            <a:r>
              <a:rPr lang="en-US" altLang="zh-CN" dirty="0" smtClean="0">
                <a:ea typeface="方正兰亭黑简体"/>
              </a:rPr>
              <a:t>2</a:t>
            </a:r>
            <a:r>
              <a:rPr lang="zh-CN" altLang="en-US" dirty="0" smtClean="0">
                <a:ea typeface="方正兰亭黑简体"/>
              </a:rPr>
              <a:t>）</a:t>
            </a:r>
            <a:r>
              <a:rPr lang="zh-CN" altLang="zh-CN" dirty="0" smtClean="0">
                <a:ea typeface="方正兰亭黑简体"/>
              </a:rPr>
              <a:t>降低</a:t>
            </a:r>
            <a:r>
              <a:rPr lang="zh-CN" altLang="zh-CN" dirty="0">
                <a:ea typeface="方正兰亭黑简体"/>
              </a:rPr>
              <a:t>终端发射功率，提升待机时长。</a:t>
            </a:r>
            <a:endParaRPr lang="zh-CN" altLang="zh-CN" dirty="0">
              <a:ea typeface="方正兰亭黑简体"/>
            </a:endParaRPr>
          </a:p>
          <a:p>
            <a:pPr marL="0" lvl="0" indent="0" fontAlgn="ctr">
              <a:lnSpc>
                <a:spcPct val="120000"/>
              </a:lnSpc>
              <a:buNone/>
            </a:pPr>
            <a:r>
              <a:rPr lang="zh-CN" altLang="en-US" dirty="0" smtClean="0">
                <a:ea typeface="方正兰亭黑简体"/>
              </a:rPr>
              <a:t>（</a:t>
            </a:r>
            <a:r>
              <a:rPr lang="en-US" altLang="zh-CN" dirty="0" smtClean="0">
                <a:ea typeface="方正兰亭黑简体"/>
              </a:rPr>
              <a:t>3</a:t>
            </a:r>
            <a:r>
              <a:rPr lang="zh-CN" altLang="en-US" dirty="0" smtClean="0">
                <a:ea typeface="方正兰亭黑简体"/>
              </a:rPr>
              <a:t>）</a:t>
            </a:r>
            <a:r>
              <a:rPr lang="zh-CN" altLang="zh-CN" dirty="0" smtClean="0">
                <a:ea typeface="方正兰亭黑简体"/>
              </a:rPr>
              <a:t>提升</a:t>
            </a:r>
            <a:r>
              <a:rPr lang="zh-CN" altLang="zh-CN" dirty="0">
                <a:ea typeface="方正兰亭黑简体"/>
              </a:rPr>
              <a:t>频谱效率，解决无线频谱资源匮乏的问题。</a:t>
            </a:r>
            <a:endParaRPr lang="zh-CN" altLang="zh-CN" dirty="0">
              <a:ea typeface="方正兰亭黑简体"/>
            </a:endParaRPr>
          </a:p>
          <a:p>
            <a:pPr marL="0" lvl="0" indent="0" fontAlgn="ctr">
              <a:lnSpc>
                <a:spcPct val="120000"/>
              </a:lnSpc>
              <a:buNone/>
            </a:pPr>
            <a:r>
              <a:rPr lang="zh-CN" altLang="en-US" dirty="0" smtClean="0">
                <a:ea typeface="方正兰亭黑简体"/>
              </a:rPr>
              <a:t>（</a:t>
            </a:r>
            <a:r>
              <a:rPr lang="en-US" altLang="zh-CN" dirty="0" smtClean="0">
                <a:ea typeface="方正兰亭黑简体"/>
              </a:rPr>
              <a:t>4</a:t>
            </a:r>
            <a:r>
              <a:rPr lang="zh-CN" altLang="en-US" dirty="0" smtClean="0">
                <a:ea typeface="方正兰亭黑简体"/>
              </a:rPr>
              <a:t>）</a:t>
            </a:r>
            <a:r>
              <a:rPr lang="zh-CN" altLang="zh-CN" dirty="0" smtClean="0">
                <a:ea typeface="方正兰亭黑简体"/>
              </a:rPr>
              <a:t>本地</a:t>
            </a:r>
            <a:r>
              <a:rPr lang="zh-CN" altLang="zh-CN" dirty="0">
                <a:ea typeface="方正兰亭黑简体"/>
              </a:rPr>
              <a:t>数据应用紧急通信，公共安全，车联网等行业应用。</a:t>
            </a:r>
            <a:endParaRPr lang="zh-CN" altLang="zh-CN" dirty="0">
              <a:ea typeface="方正兰亭黑简体"/>
            </a:endParaRPr>
          </a:p>
          <a:p>
            <a:endParaRPr lang="zh-CN" altLang="zh-CN" dirty="0">
              <a:ea typeface="方正兰亭黑简体"/>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nvSpPr>
        <p:spPr>
          <a:xfrm>
            <a:off x="4038388" y="1752388"/>
            <a:ext cx="4233333" cy="1247987"/>
          </a:xfrm>
          <a:prstGeom prst="rect">
            <a:avLst/>
          </a:prstGeom>
          <a:noFill/>
          <a:ln>
            <a:noFill/>
          </a:ln>
        </p:spPr>
        <p:txBody>
          <a:bodyPr vert="horz" wrap="square" lIns="121920" tIns="60960" rIns="121920" bIns="60960" numCol="1" anchor="ctr" anchorCtr="0" compatLnSpc="1"/>
          <a:lstStyle>
            <a:lvl1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cs typeface="+mj-cs"/>
              </a:defRPr>
            </a:lvl1pPr>
            <a:lvl2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defRPr>
            </a:lvl2pPr>
            <a:lvl3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defRPr>
            </a:lvl3pPr>
            <a:lvl4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defRPr>
            </a:lvl4pPr>
            <a:lvl5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6pPr>
            <a:lvl7pPr marL="9144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7pPr>
            <a:lvl8pPr marL="13716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8pPr>
            <a:lvl9pPr marL="18288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9pPr>
          </a:lstStyle>
          <a:p>
            <a:r>
              <a:rPr lang="zh-CN" altLang="en-US" sz="4800" b="1" dirty="0" smtClean="0"/>
              <a:t>提升覆盖技术</a:t>
            </a:r>
            <a:endParaRPr lang="zh-CN" altLang="en-US" sz="4800" b="1" dirty="0" smtClean="0"/>
          </a:p>
        </p:txBody>
      </p:sp>
      <p:sp>
        <p:nvSpPr>
          <p:cNvPr id="3" name="内容占位符 2"/>
          <p:cNvSpPr>
            <a:spLocks noGrp="1"/>
          </p:cNvSpPr>
          <p:nvPr>
            <p:custDataLst>
              <p:tags r:id="rId1"/>
            </p:custDataLst>
          </p:nvPr>
        </p:nvSpPr>
        <p:spPr>
          <a:xfrm>
            <a:off x="4572000" y="3048000"/>
            <a:ext cx="2895600" cy="2797175"/>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lnSpc>
                <a:spcPct val="130000"/>
              </a:lnSpc>
              <a:spcBef>
                <a:spcPct val="20000"/>
              </a:spcBef>
              <a:spcAft>
                <a:spcPct val="0"/>
              </a:spcAft>
              <a:buClr>
                <a:srgbClr val="008FD4"/>
              </a:buClr>
              <a:buSzPct val="70000"/>
              <a:buFont typeface="Wingdings" panose="05000000000000000000" pitchFamily="2" charset="2"/>
              <a:buChar char="n"/>
              <a:defRPr sz="3200">
                <a:solidFill>
                  <a:srgbClr val="404040"/>
                </a:solidFill>
                <a:latin typeface="微软雅黑" panose="020B0503020204020204" charset="-122"/>
                <a:ea typeface="微软雅黑" panose="020B0503020204020204" charset="-122"/>
                <a:cs typeface="+mn-cs"/>
              </a:defRPr>
            </a:lvl1pPr>
            <a:lvl2pPr marL="742950" indent="-285750" algn="l" rtl="0" eaLnBrk="0" fontAlgn="base" hangingPunct="0">
              <a:lnSpc>
                <a:spcPct val="130000"/>
              </a:lnSpc>
              <a:spcBef>
                <a:spcPct val="20000"/>
              </a:spcBef>
              <a:spcAft>
                <a:spcPct val="0"/>
              </a:spcAft>
              <a:buClr>
                <a:srgbClr val="008FD4"/>
              </a:buClr>
              <a:buSzPct val="60000"/>
              <a:buFont typeface="Wingdings" panose="05000000000000000000" pitchFamily="2" charset="2"/>
              <a:buChar char="l"/>
              <a:defRPr sz="1400">
                <a:solidFill>
                  <a:srgbClr val="404040"/>
                </a:solidFill>
                <a:latin typeface="微软雅黑" panose="020B0503020204020204" charset="-122"/>
                <a:ea typeface="微软雅黑" panose="020B0503020204020204" charset="-122"/>
              </a:defRPr>
            </a:lvl2pPr>
            <a:lvl3pPr marL="1143000" indent="-228600" algn="l" rtl="0" eaLnBrk="0" fontAlgn="base" hangingPunct="0">
              <a:lnSpc>
                <a:spcPct val="130000"/>
              </a:lnSpc>
              <a:spcBef>
                <a:spcPct val="20000"/>
              </a:spcBef>
              <a:spcAft>
                <a:spcPct val="0"/>
              </a:spcAft>
              <a:buClr>
                <a:schemeClr val="tx2"/>
              </a:buClr>
              <a:buSzPct val="45000"/>
              <a:buFont typeface="Wingdings" panose="05000000000000000000" pitchFamily="2" charset="2"/>
              <a:buChar char="n"/>
              <a:defRPr sz="1300" baseline="0">
                <a:solidFill>
                  <a:srgbClr val="404040"/>
                </a:solidFill>
                <a:latin typeface="微软雅黑" panose="020B0503020204020204" charset="-122"/>
                <a:ea typeface="微软雅黑" panose="020B0503020204020204" charset="-122"/>
              </a:defRPr>
            </a:lvl3pPr>
            <a:lvl4pPr marL="1600200" indent="-228600" algn="l" rtl="0" eaLnBrk="0" fontAlgn="base" hangingPunct="0">
              <a:lnSpc>
                <a:spcPct val="130000"/>
              </a:lnSpc>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4pPr>
            <a:lvl5pPr marL="2057400" indent="-228600" algn="l" rtl="0" eaLnBrk="0" fontAlgn="base" hangingPunct="0">
              <a:lnSpc>
                <a:spcPct val="130000"/>
              </a:lnSpc>
              <a:spcBef>
                <a:spcPct val="20000"/>
              </a:spcBef>
              <a:spcAft>
                <a:spcPct val="0"/>
              </a:spcAft>
              <a:buClr>
                <a:schemeClr val="tx2"/>
              </a:buClr>
              <a:buFont typeface="Arial" panose="020B0604020202020204" pitchFamily="34" charset="0"/>
              <a:buChar char="»"/>
              <a:defRPr sz="1200">
                <a:solidFill>
                  <a:srgbClr val="404040"/>
                </a:solidFill>
                <a:latin typeface="微软雅黑" panose="020B0503020204020204" charset="-122"/>
                <a:ea typeface="微软雅黑" panose="020B0503020204020204" charset="-122"/>
              </a:defRPr>
            </a:lvl5pPr>
            <a:lvl6pPr marL="25146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mn-lt"/>
                <a:ea typeface="+mn-ea"/>
              </a:defRPr>
            </a:lvl6pPr>
            <a:lvl7pPr marL="29718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mn-lt"/>
                <a:ea typeface="+mn-ea"/>
              </a:defRPr>
            </a:lvl7pPr>
            <a:lvl8pPr marL="34290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mn-lt"/>
                <a:ea typeface="+mn-ea"/>
              </a:defRPr>
            </a:lvl8pPr>
            <a:lvl9pPr marL="3886200" indent="-228600" algn="l" rtl="0" eaLnBrk="1" fontAlgn="base" hangingPunct="1">
              <a:spcBef>
                <a:spcPct val="20000"/>
              </a:spcBef>
              <a:spcAft>
                <a:spcPct val="0"/>
              </a:spcAft>
              <a:buClr>
                <a:schemeClr val="tx2"/>
              </a:buClr>
              <a:buFont typeface="Arial" panose="020B0604020202020204" pitchFamily="34" charset="0"/>
              <a:buChar char="»"/>
              <a:defRPr>
                <a:solidFill>
                  <a:schemeClr val="tx1"/>
                </a:solidFill>
                <a:latin typeface="+mn-lt"/>
                <a:ea typeface="+mn-ea"/>
              </a:defRPr>
            </a:lvl9pPr>
          </a:lstStyle>
          <a:p>
            <a:r>
              <a:rPr lang="zh-CN" altLang="en-US" sz="2800" dirty="0" smtClean="0">
                <a:ea typeface="方正兰亭黑简体"/>
                <a:sym typeface="+mn-ea"/>
              </a:rPr>
              <a:t>上下行解耦</a:t>
            </a:r>
            <a:endParaRPr lang="zh-CN" altLang="en-US" sz="2800" dirty="0" smtClean="0">
              <a:ea typeface="方正兰亭黑简体"/>
              <a:sym typeface="+mn-ea"/>
            </a:endParaRPr>
          </a:p>
          <a:p>
            <a:r>
              <a:rPr lang="en-US" altLang="zh-CN" sz="2800" dirty="0" smtClean="0">
                <a:ea typeface="方正兰亭黑简体"/>
                <a:sym typeface="+mn-ea"/>
              </a:rPr>
              <a:t>EN-DC</a:t>
            </a:r>
            <a:endParaRPr lang="zh-CN" altLang="en-US" sz="2800" dirty="0" smtClean="0">
              <a:ea typeface="方正兰亭黑简体"/>
              <a:sym typeface="+mn-e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727710" y="912495"/>
            <a:ext cx="4532630" cy="5887720"/>
            <a:chOff x="1146" y="1437"/>
            <a:chExt cx="7138" cy="9272"/>
          </a:xfrm>
        </p:grpSpPr>
        <p:grpSp>
          <p:nvGrpSpPr>
            <p:cNvPr id="11" name="组合 10"/>
            <p:cNvGrpSpPr/>
            <p:nvPr/>
          </p:nvGrpSpPr>
          <p:grpSpPr>
            <a:xfrm>
              <a:off x="1146" y="1437"/>
              <a:ext cx="7139" cy="9273"/>
              <a:chOff x="949818" y="1680841"/>
              <a:chExt cx="3437184" cy="5197600"/>
            </a:xfrm>
          </p:grpSpPr>
          <p:pic>
            <p:nvPicPr>
              <p:cNvPr id="12" name="图片 11"/>
              <p:cNvPicPr>
                <a:picLocks noChangeAspect="1"/>
              </p:cNvPicPr>
              <p:nvPr/>
            </p:nvPicPr>
            <p:blipFill>
              <a:blip r:embed="rId1"/>
              <a:stretch>
                <a:fillRect/>
              </a:stretch>
            </p:blipFill>
            <p:spPr>
              <a:xfrm>
                <a:off x="975324" y="1680841"/>
                <a:ext cx="3411678" cy="2504121"/>
              </a:xfrm>
              <a:prstGeom prst="rect">
                <a:avLst/>
              </a:prstGeom>
            </p:spPr>
          </p:pic>
          <p:pic>
            <p:nvPicPr>
              <p:cNvPr id="14" name="图片 13"/>
              <p:cNvPicPr>
                <a:picLocks noChangeAspect="1"/>
              </p:cNvPicPr>
              <p:nvPr/>
            </p:nvPicPr>
            <p:blipFill>
              <a:blip r:embed="rId2"/>
              <a:stretch>
                <a:fillRect/>
              </a:stretch>
            </p:blipFill>
            <p:spPr>
              <a:xfrm>
                <a:off x="949818" y="4184961"/>
                <a:ext cx="3411678" cy="2693480"/>
              </a:xfrm>
              <a:prstGeom prst="rect">
                <a:avLst/>
              </a:prstGeom>
            </p:spPr>
          </p:pic>
        </p:grpSp>
        <p:pic>
          <p:nvPicPr>
            <p:cNvPr id="3" name="图片 2"/>
            <p:cNvPicPr>
              <a:picLocks noChangeAspect="1"/>
            </p:cNvPicPr>
            <p:nvPr>
              <p:custDataLst>
                <p:tags r:id="rId3"/>
              </p:custDataLst>
            </p:nvPr>
          </p:nvPicPr>
          <p:blipFill>
            <a:blip r:embed="rId4"/>
            <a:stretch>
              <a:fillRect/>
            </a:stretch>
          </p:blipFill>
          <p:spPr>
            <a:xfrm>
              <a:off x="5760" y="4472"/>
              <a:ext cx="1792" cy="649"/>
            </a:xfrm>
            <a:prstGeom prst="rect">
              <a:avLst/>
            </a:prstGeom>
          </p:spPr>
        </p:pic>
      </p:grpSp>
      <p:sp>
        <p:nvSpPr>
          <p:cNvPr id="2" name="标题 1"/>
          <p:cNvSpPr>
            <a:spLocks noGrp="1"/>
          </p:cNvSpPr>
          <p:nvPr>
            <p:ph type="title"/>
          </p:nvPr>
        </p:nvSpPr>
        <p:spPr/>
        <p:txBody>
          <a:bodyPr/>
          <a:lstStyle/>
          <a:p>
            <a:r>
              <a:rPr lang="en-US" altLang="zh-CN" sz="3500" dirty="0" smtClean="0">
                <a:ea typeface="方正兰亭黑简体"/>
              </a:rPr>
              <a:t>3.1  </a:t>
            </a:r>
            <a:r>
              <a:rPr lang="zh-CN" altLang="en-US" sz="3500" dirty="0" smtClean="0">
                <a:ea typeface="方正兰亭黑简体"/>
              </a:rPr>
              <a:t>提升覆盖技术</a:t>
            </a:r>
            <a:r>
              <a:rPr lang="en-US" altLang="zh-CN" sz="3500" dirty="0" smtClean="0">
                <a:ea typeface="方正兰亭黑简体"/>
              </a:rPr>
              <a:t>——</a:t>
            </a:r>
            <a:r>
              <a:rPr lang="zh-CN" altLang="en-US" sz="3500" dirty="0" smtClean="0">
                <a:ea typeface="方正兰亭黑简体"/>
              </a:rPr>
              <a:t>上下行解耦</a:t>
            </a:r>
            <a:endParaRPr lang="zh-CN" altLang="en-US" sz="3500" dirty="0">
              <a:ea typeface="方正兰亭黑简体"/>
              <a:sym typeface="Arial" panose="020B0604020202020204" pitchFamily="34" charset="0"/>
            </a:endParaRPr>
          </a:p>
        </p:txBody>
      </p:sp>
      <p:sp>
        <p:nvSpPr>
          <p:cNvPr id="4" name="矩形 3"/>
          <p:cNvSpPr/>
          <p:nvPr/>
        </p:nvSpPr>
        <p:spPr>
          <a:xfrm>
            <a:off x="5227447" y="1604155"/>
            <a:ext cx="6354953" cy="1383665"/>
          </a:xfrm>
          <a:prstGeom prst="rect">
            <a:avLst/>
          </a:prstGeom>
        </p:spPr>
        <p:txBody>
          <a:bodyPr wrap="square">
            <a:spAutoFit/>
          </a:bodyPr>
          <a:p>
            <a:pPr marL="285750" lvl="1" indent="-285750" defTabSz="802005" fontAlgn="ctr">
              <a:lnSpc>
                <a:spcPct val="140000"/>
              </a:lnSpc>
              <a:spcBef>
                <a:spcPct val="30000"/>
              </a:spcBef>
              <a:buClr>
                <a:schemeClr val="bg1">
                  <a:lumMod val="50000"/>
                </a:schemeClr>
              </a:buClr>
              <a:buSzPct val="60000"/>
              <a:buFont typeface="Arial" panose="020B0604020202020204" pitchFamily="34" charset="0"/>
              <a:buChar char="•"/>
              <a:defRPr/>
            </a:pPr>
            <a:r>
              <a:rPr sz="2000">
                <a:solidFill>
                  <a:schemeClr val="bg2">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由于NR上下行时隙配比不均以及gNodeB下行功率大</a:t>
            </a:r>
            <a:r>
              <a:rPr lang="zh-CN" altLang="en-US" sz="2000" dirty="0">
                <a:solidFill>
                  <a:schemeClr val="bg2">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，导致C-Band</a:t>
            </a:r>
            <a:r>
              <a:rPr lang="en-US" altLang="zh-CN" sz="2000" dirty="0">
                <a:solidFill>
                  <a:schemeClr val="bg2">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 3.5G/4.9G</a:t>
            </a:r>
            <a:r>
              <a:rPr lang="zh-CN" altLang="en-US" sz="2000" dirty="0">
                <a:solidFill>
                  <a:schemeClr val="bg2">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等频段上下行覆盖不平衡，上行覆盖受限成为</a:t>
            </a:r>
            <a:r>
              <a:rPr lang="en-US" altLang="zh-CN" sz="2000" dirty="0">
                <a:solidFill>
                  <a:schemeClr val="bg2">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5G</a:t>
            </a:r>
            <a:r>
              <a:rPr lang="zh-CN" altLang="en-US" sz="2000" dirty="0">
                <a:solidFill>
                  <a:schemeClr val="bg2">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部署的瓶颈。</a:t>
            </a:r>
            <a:endParaRPr lang="zh-CN" altLang="en-US" sz="2000" dirty="0">
              <a:solidFill>
                <a:schemeClr val="bg2">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5" name="矩形 4"/>
          <p:cNvSpPr/>
          <p:nvPr/>
        </p:nvSpPr>
        <p:spPr>
          <a:xfrm>
            <a:off x="5181727" y="3962365"/>
            <a:ext cx="6312590" cy="1938019"/>
          </a:xfrm>
          <a:prstGeom prst="rect">
            <a:avLst/>
          </a:prstGeom>
        </p:spPr>
        <p:txBody>
          <a:bodyPr wrap="square">
            <a:spAutoFit/>
          </a:bodyPr>
          <a:p>
            <a:pPr marL="328930" lvl="1" indent="-285750">
              <a:lnSpc>
                <a:spcPct val="150000"/>
              </a:lnSpc>
              <a:buClrTx/>
              <a:buSzPct val="50000"/>
              <a:buFont typeface="Arial" panose="020B0604020202020204" pitchFamily="34" charset="0"/>
              <a:buChar char="•"/>
              <a:defRPr/>
            </a:pPr>
            <a:r>
              <a:rPr lang="en-US" altLang="zh-CN" sz="2000" dirty="0">
                <a:solidFill>
                  <a:srgbClr val="0000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NR</a:t>
            </a:r>
            <a:r>
              <a:rPr lang="zh-CN" altLang="en-US" sz="2000" dirty="0">
                <a:solidFill>
                  <a:srgbClr val="0000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上下行解耦</a:t>
            </a:r>
            <a:r>
              <a:rPr lang="zh-CN" altLang="en-US" sz="2000" dirty="0">
                <a:solidFill>
                  <a:schemeClr val="bg2">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定义了新的频谱配对方式，对于受限区域，使</a:t>
            </a:r>
            <a:r>
              <a:rPr lang="zh-CN" altLang="en-US" sz="2000" dirty="0">
                <a:solidFill>
                  <a:srgbClr val="0000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下行数据在</a:t>
            </a:r>
            <a:r>
              <a:rPr lang="en-US" altLang="zh-CN" sz="2000" dirty="0">
                <a:solidFill>
                  <a:srgbClr val="0000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3.5G/4.9G</a:t>
            </a:r>
            <a:r>
              <a:rPr lang="zh-CN" altLang="en-US" sz="2000" dirty="0">
                <a:solidFill>
                  <a:srgbClr val="0000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等频段传输，而上行数据在</a:t>
            </a:r>
            <a:r>
              <a:rPr lang="en-US" altLang="zh-CN" sz="2000" dirty="0">
                <a:solidFill>
                  <a:srgbClr val="0000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1.8G</a:t>
            </a:r>
            <a:r>
              <a:rPr lang="zh-CN" altLang="en-US" sz="2000" dirty="0">
                <a:solidFill>
                  <a:srgbClr val="0000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等低频传输</a:t>
            </a:r>
            <a:r>
              <a:rPr lang="zh-CN" altLang="en-US" sz="2000" dirty="0">
                <a:solidFill>
                  <a:schemeClr val="bg2">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，从而利用低频衰减慢覆盖好，从而提升了上行覆盖。</a:t>
            </a:r>
            <a:endParaRPr lang="zh-CN" altLang="en-US" sz="2000" dirty="0">
              <a:solidFill>
                <a:schemeClr val="bg2">
                  <a:lumMod val="7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533400"/>
            <a:ext cx="10972800" cy="4530725"/>
          </a:xfrm>
        </p:spPr>
        <p:txBody>
          <a:bodyPr/>
          <a:p>
            <a:r>
              <a:rPr lang="zh-CN" altLang="en-US" dirty="0" smtClean="0">
                <a:ea typeface="方正兰亭黑简体"/>
                <a:sym typeface="+mn-ea"/>
              </a:rPr>
              <a:t>上下行解耦接入流程：</a:t>
            </a:r>
            <a:endParaRPr lang="zh-CN" altLang="en-US" dirty="0">
              <a:ea typeface="方正兰亭黑简体"/>
              <a:sym typeface="Arial" panose="020B0604020202020204" pitchFamily="34" charset="0"/>
            </a:endParaRPr>
          </a:p>
          <a:p>
            <a:r>
              <a:rPr lang="zh-CN" altLang="en-US"/>
              <a:t> </a:t>
            </a:r>
            <a:r>
              <a:rPr lang="zh-CN" altLang="en-US">
                <a:latin typeface="华文中宋" panose="02010600040101010101" charset="-122"/>
                <a:ea typeface="华文中宋" panose="02010600040101010101" charset="-122"/>
                <a:cs typeface="华文中宋" panose="02010600040101010101" charset="-122"/>
              </a:rPr>
              <a:t>网络需要指示UE上行载波信息和上行载波选择门限，按照选择门限判断UE是否处于远点，如果处于远点，为UE分配上行频段</a:t>
            </a:r>
            <a:endParaRPr lang="zh-CN" altLang="en-US">
              <a:latin typeface="华文中宋" panose="02010600040101010101" charset="-122"/>
              <a:ea typeface="华文中宋" panose="02010600040101010101" charset="-122"/>
              <a:cs typeface="华文中宋" panose="02010600040101010101" charset="-122"/>
            </a:endParaRPr>
          </a:p>
          <a:p>
            <a:endParaRPr lang="zh-CN" altLang="en-US">
              <a:latin typeface="华文中宋" panose="02010600040101010101" charset="-122"/>
              <a:ea typeface="华文中宋" panose="02010600040101010101" charset="-122"/>
              <a:cs typeface="华文中宋" panose="02010600040101010101" charset="-122"/>
            </a:endParaRPr>
          </a:p>
          <a:p>
            <a:r>
              <a:rPr lang="zh-CN" altLang="en-US">
                <a:latin typeface="华文中宋" panose="02010600040101010101" charset="-122"/>
                <a:ea typeface="华文中宋" panose="02010600040101010101" charset="-122"/>
                <a:cs typeface="华文中宋" panose="02010600040101010101" charset="-122"/>
                <a:sym typeface="+mn-ea"/>
              </a:rPr>
              <a:t>基于用户上报的3.5G下行RSRP电平值，指示用户在合适的上行载波</a:t>
            </a:r>
            <a:r>
              <a:rPr lang="zh-CN" altLang="zh-CN" dirty="0">
                <a:ea typeface="方正兰亭黑简体"/>
                <a:sym typeface="+mn-ea"/>
              </a:rPr>
              <a:t>（</a:t>
            </a:r>
            <a:r>
              <a:rPr lang="en-US" altLang="zh-CN" dirty="0">
                <a:ea typeface="方正兰亭黑简体"/>
                <a:sym typeface="+mn-ea"/>
              </a:rPr>
              <a:t>C-Band</a:t>
            </a:r>
            <a:r>
              <a:rPr lang="zh-CN" altLang="zh-CN" dirty="0">
                <a:ea typeface="方正兰亭黑简体"/>
                <a:sym typeface="+mn-ea"/>
              </a:rPr>
              <a:t>或者</a:t>
            </a:r>
            <a:r>
              <a:rPr lang="en-US" altLang="zh-CN" dirty="0">
                <a:ea typeface="方正兰亭黑简体"/>
                <a:sym typeface="+mn-ea"/>
              </a:rPr>
              <a:t>Sub-3G</a:t>
            </a:r>
            <a:r>
              <a:rPr lang="zh-CN" altLang="zh-CN" dirty="0">
                <a:ea typeface="方正兰亭黑简体"/>
                <a:sym typeface="+mn-ea"/>
              </a:rPr>
              <a:t>）</a:t>
            </a:r>
            <a:r>
              <a:rPr lang="zh-CN" altLang="en-US">
                <a:latin typeface="华文中宋" panose="02010600040101010101" charset="-122"/>
                <a:ea typeface="华文中宋" panose="02010600040101010101" charset="-122"/>
                <a:cs typeface="华文中宋" panose="02010600040101010101" charset="-122"/>
                <a:sym typeface="+mn-ea"/>
              </a:rPr>
              <a:t>发起初始接入。</a:t>
            </a:r>
            <a:endParaRPr lang="zh-CN" altLang="en-US">
              <a:latin typeface="华文中宋" panose="02010600040101010101" charset="-122"/>
              <a:ea typeface="华文中宋" panose="02010600040101010101" charset="-122"/>
              <a:cs typeface="华文中宋" panose="02010600040101010101" charset="-122"/>
            </a:endParaRPr>
          </a:p>
          <a:p>
            <a:endParaRPr lang="zh-CN" altLang="en-US">
              <a:latin typeface="华文中宋" panose="02010600040101010101" charset="-122"/>
              <a:ea typeface="华文中宋" panose="02010600040101010101" charset="-122"/>
              <a:cs typeface="华文中宋" panose="02010600040101010101" charset="-122"/>
            </a:endParaRPr>
          </a:p>
          <a:p>
            <a:endParaRPr lang="zh-CN" altLang="en-US">
              <a:latin typeface="华文中宋" panose="02010600040101010101" charset="-122"/>
              <a:ea typeface="华文中宋" panose="02010600040101010101" charset="-122"/>
              <a:cs typeface="华文中宋" panose="02010600040101010101" charset="-122"/>
            </a:endParaRPr>
          </a:p>
          <a:p>
            <a:endParaRPr lang="zh-CN" altLang="en-US">
              <a:latin typeface="华文中宋" panose="02010600040101010101" charset="-122"/>
              <a:ea typeface="华文中宋" panose="02010600040101010101" charset="-122"/>
              <a:cs typeface="华文中宋" panose="02010600040101010101" charset="-122"/>
            </a:endParaRPr>
          </a:p>
          <a:p>
            <a:endParaRPr lang="zh-CN" altLang="en-US">
              <a:latin typeface="华文中宋" panose="02010600040101010101" charset="-122"/>
              <a:ea typeface="华文中宋" panose="02010600040101010101" charset="-122"/>
              <a:cs typeface="华文中宋" panose="02010600040101010101" charset="-122"/>
            </a:endParaRPr>
          </a:p>
          <a:p>
            <a:endParaRPr lang="zh-CN" altLang="en-US">
              <a:latin typeface="华文中宋" panose="02010600040101010101" charset="-122"/>
              <a:ea typeface="华文中宋" panose="02010600040101010101" charset="-122"/>
              <a:cs typeface="华文中宋" panose="02010600040101010101" charset="-122"/>
            </a:endParaRPr>
          </a:p>
        </p:txBody>
      </p:sp>
      <p:grpSp>
        <p:nvGrpSpPr>
          <p:cNvPr id="8" name="组合 7"/>
          <p:cNvGrpSpPr/>
          <p:nvPr/>
        </p:nvGrpSpPr>
        <p:grpSpPr>
          <a:xfrm>
            <a:off x="1371600" y="3657600"/>
            <a:ext cx="8890000" cy="2244090"/>
            <a:chOff x="2160" y="4560"/>
            <a:chExt cx="14000" cy="3534"/>
          </a:xfrm>
        </p:grpSpPr>
        <p:pic>
          <p:nvPicPr>
            <p:cNvPr id="4" name="图片 3"/>
            <p:cNvPicPr>
              <a:picLocks noChangeAspect="1"/>
            </p:cNvPicPr>
            <p:nvPr>
              <p:custDataLst>
                <p:tags r:id="rId1"/>
              </p:custDataLst>
            </p:nvPr>
          </p:nvPicPr>
          <p:blipFill>
            <a:blip r:embed="rId2"/>
            <a:stretch>
              <a:fillRect/>
            </a:stretch>
          </p:blipFill>
          <p:spPr>
            <a:xfrm>
              <a:off x="2160" y="4560"/>
              <a:ext cx="14000" cy="3534"/>
            </a:xfrm>
            <a:prstGeom prst="rect">
              <a:avLst/>
            </a:prstGeom>
          </p:spPr>
        </p:pic>
        <p:grpSp>
          <p:nvGrpSpPr>
            <p:cNvPr id="7" name="组合 6"/>
            <p:cNvGrpSpPr/>
            <p:nvPr/>
          </p:nvGrpSpPr>
          <p:grpSpPr>
            <a:xfrm>
              <a:off x="11400" y="6480"/>
              <a:ext cx="4706" cy="1420"/>
              <a:chOff x="11400" y="6480"/>
              <a:chExt cx="4706" cy="1420"/>
            </a:xfrm>
          </p:grpSpPr>
          <p:sp>
            <p:nvSpPr>
              <p:cNvPr id="5" name="文本框 4"/>
              <p:cNvSpPr txBox="1"/>
              <p:nvPr/>
            </p:nvSpPr>
            <p:spPr>
              <a:xfrm>
                <a:off x="11520" y="7320"/>
                <a:ext cx="4586" cy="580"/>
              </a:xfrm>
              <a:prstGeom prst="rect">
                <a:avLst/>
              </a:prstGeom>
              <a:solidFill>
                <a:srgbClr val="00B0F0"/>
              </a:solidFill>
            </p:spPr>
            <p:txBody>
              <a:bodyPr wrap="square" rtlCol="0" anchor="t">
                <a:spAutoFit/>
              </a:bodyPr>
              <a:p>
                <a:r>
                  <a:rPr lang="zh-CN" altLang="en-US"/>
                  <a:t>边缘用</a:t>
                </a:r>
                <a:r>
                  <a:rPr lang="zh-CN" altLang="en-US">
                    <a:sym typeface="+mn-ea"/>
                  </a:rPr>
                  <a:t>户</a:t>
                </a:r>
                <a:r>
                  <a:rPr lang="en-US" altLang="zh-CN">
                    <a:sym typeface="+mn-ea"/>
                  </a:rPr>
                  <a:t>,</a:t>
                </a:r>
                <a:r>
                  <a:rPr lang="zh-CN" altLang="en-US"/>
                  <a:t>上行段</a:t>
                </a:r>
                <a:r>
                  <a:rPr lang="zh-CN" altLang="en-US">
                    <a:sym typeface="+mn-ea"/>
                  </a:rPr>
                  <a:t>只用 </a:t>
                </a:r>
                <a:r>
                  <a:rPr lang="en-US" altLang="zh-CN">
                    <a:sym typeface="+mn-ea"/>
                  </a:rPr>
                  <a:t>1.8</a:t>
                </a:r>
                <a:r>
                  <a:rPr lang="en-US" altLang="zh-CN">
                    <a:sym typeface="+mn-ea"/>
                  </a:rPr>
                  <a:t>G</a:t>
                </a:r>
                <a:endParaRPr lang="zh-CN" altLang="en-US"/>
              </a:p>
            </p:txBody>
          </p:sp>
          <p:sp>
            <p:nvSpPr>
              <p:cNvPr id="6" name="文本框 5"/>
              <p:cNvSpPr txBox="1"/>
              <p:nvPr/>
            </p:nvSpPr>
            <p:spPr>
              <a:xfrm>
                <a:off x="11400" y="6480"/>
                <a:ext cx="4566" cy="497"/>
              </a:xfrm>
              <a:prstGeom prst="rect">
                <a:avLst/>
              </a:prstGeom>
              <a:solidFill>
                <a:srgbClr val="00B0F0"/>
              </a:solidFill>
            </p:spPr>
            <p:txBody>
              <a:bodyPr wrap="square" rtlCol="0" anchor="t">
                <a:noAutofit/>
              </a:bodyPr>
              <a:p>
                <a:r>
                  <a:rPr lang="zh-CN" altLang="en-US">
                    <a:sym typeface="+mn-ea"/>
                  </a:rPr>
                  <a:t>中心用户，上行只用 3.5</a:t>
                </a:r>
                <a:r>
                  <a:rPr lang="en-US" altLang="zh-CN">
                    <a:sym typeface="+mn-ea"/>
                  </a:rPr>
                  <a:t>G</a:t>
                </a:r>
                <a:endParaRPr lang="en-US" altLang="zh-CN">
                  <a:sym typeface="+mn-ea"/>
                </a:endParaRPr>
              </a:p>
            </p:txBody>
          </p:sp>
        </p:gr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09600" y="1371600"/>
            <a:ext cx="10627360" cy="2453640"/>
          </a:xfrm>
          <a:prstGeom prst="rect">
            <a:avLst/>
          </a:prstGeom>
          <a:noFill/>
        </p:spPr>
        <p:txBody>
          <a:bodyPr wrap="square" rtlCol="0" anchor="t">
            <a:spAutoFit/>
          </a:bodyPr>
          <a:p>
            <a:pPr>
              <a:lnSpc>
                <a:spcPct val="160000"/>
              </a:lnSpc>
            </a:pPr>
            <a:r>
              <a:rPr lang="zh-CN" altLang="en-US" sz="3200">
                <a:latin typeface="华文中宋" panose="02010600040101010101" charset="-122"/>
                <a:ea typeface="华文中宋" panose="02010600040101010101" charset="-122"/>
                <a:cs typeface="华文中宋" panose="02010600040101010101" charset="-122"/>
                <a:sym typeface="+mn-ea"/>
              </a:rPr>
              <a:t>上下行解耦增益分析</a:t>
            </a:r>
            <a:r>
              <a:rPr lang="en-US" altLang="zh-CN" sz="3200">
                <a:latin typeface="华文中宋" panose="02010600040101010101" charset="-122"/>
                <a:ea typeface="华文中宋" panose="02010600040101010101" charset="-122"/>
                <a:cs typeface="华文中宋" panose="02010600040101010101" charset="-122"/>
                <a:sym typeface="+mn-ea"/>
              </a:rPr>
              <a:t>:</a:t>
            </a:r>
            <a:endParaRPr lang="zh-CN" altLang="en-US" sz="3200">
              <a:latin typeface="华文中宋" panose="02010600040101010101" charset="-122"/>
              <a:ea typeface="华文中宋" panose="02010600040101010101" charset="-122"/>
              <a:cs typeface="华文中宋" panose="02010600040101010101" charset="-122"/>
              <a:sym typeface="+mn-ea"/>
            </a:endParaRPr>
          </a:p>
          <a:p>
            <a:pPr marL="457200" indent="-457200">
              <a:lnSpc>
                <a:spcPct val="160000"/>
              </a:lnSpc>
              <a:buFont typeface="Arial" panose="020B0604020202020204" pitchFamily="34" charset="0"/>
              <a:buChar char="•"/>
            </a:pPr>
            <a:r>
              <a:rPr lang="zh-CN" altLang="en-US" sz="3200">
                <a:latin typeface="华文中宋" panose="02010600040101010101" charset="-122"/>
                <a:ea typeface="华文中宋" panose="02010600040101010101" charset="-122"/>
                <a:cs typeface="华文中宋" panose="02010600040101010101" charset="-122"/>
              </a:rPr>
              <a:t>有效提升小区边缘吞吐率，小区边缘用户体验得到改善；</a:t>
            </a:r>
            <a:endParaRPr lang="zh-CN" altLang="en-US" sz="3200">
              <a:latin typeface="华文中宋" panose="02010600040101010101" charset="-122"/>
              <a:ea typeface="华文中宋" panose="02010600040101010101" charset="-122"/>
              <a:cs typeface="华文中宋" panose="02010600040101010101" charset="-122"/>
            </a:endParaRPr>
          </a:p>
          <a:p>
            <a:pPr marL="457200" indent="-457200">
              <a:lnSpc>
                <a:spcPct val="160000"/>
              </a:lnSpc>
              <a:buFont typeface="Arial" panose="020B0604020202020204" pitchFamily="34" charset="0"/>
              <a:buChar char="•"/>
            </a:pPr>
            <a:r>
              <a:rPr lang="en-US" altLang="zh-CN" sz="3200">
                <a:latin typeface="华文中宋" panose="02010600040101010101" charset="-122"/>
                <a:ea typeface="华文中宋" panose="02010600040101010101" charset="-122"/>
                <a:cs typeface="华文中宋" panose="02010600040101010101" charset="-122"/>
              </a:rPr>
              <a:t> </a:t>
            </a:r>
            <a:r>
              <a:rPr lang="zh-CN" altLang="en-US" sz="3200">
                <a:latin typeface="华文中宋" panose="02010600040101010101" charset="-122"/>
                <a:ea typeface="华文中宋" panose="02010600040101010101" charset="-122"/>
                <a:cs typeface="华文中宋" panose="02010600040101010101" charset="-122"/>
              </a:rPr>
              <a:t>可以扩大NR小区上行覆盖，接入用户数增加</a:t>
            </a:r>
            <a:endParaRPr lang="zh-CN" altLang="en-US" sz="3200">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91" name="Picture 2" descr="图片1"/>
          <p:cNvPicPr>
            <a:picLocks noChangeAspect="1"/>
          </p:cNvPicPr>
          <p:nvPr/>
        </p:nvPicPr>
        <p:blipFill>
          <a:blip r:embed="rId1"/>
          <a:stretch>
            <a:fillRect/>
          </a:stretch>
        </p:blipFill>
        <p:spPr>
          <a:xfrm>
            <a:off x="609600" y="457200"/>
            <a:ext cx="10502265" cy="6015355"/>
          </a:xfrm>
          <a:prstGeom prst="rect">
            <a:avLst/>
          </a:prstGeom>
          <a:noFill/>
          <a:ln w="9525">
            <a:noFill/>
          </a:ln>
        </p:spPr>
      </p:pic>
      <p:sp>
        <p:nvSpPr>
          <p:cNvPr id="12290" name="内容占位符 2"/>
          <p:cNvSpPr>
            <a:spLocks noGrp="1"/>
          </p:cNvSpPr>
          <p:nvPr>
            <p:ph idx="1"/>
          </p:nvPr>
        </p:nvSpPr>
        <p:spPr>
          <a:xfrm>
            <a:off x="609600" y="533400"/>
            <a:ext cx="3928110" cy="656590"/>
          </a:xfrm>
        </p:spPr>
        <p:txBody>
          <a:bodyPr vert="horz" wrap="square" lIns="91440" tIns="45720" rIns="91440" bIns="45720" anchor="t" anchorCtr="0"/>
          <a:p>
            <a:pPr eaLnBrk="1" hangingPunct="1"/>
            <a:r>
              <a:rPr lang="en-US" altLang="zh-CN" sz="3600" b="1" dirty="0">
                <a:solidFill>
                  <a:srgbClr val="0000FF"/>
                </a:solidFill>
                <a:effectLst>
                  <a:outerShdw blurRad="38100" dist="38100" dir="2700000" algn="tl">
                    <a:srgbClr val="000000">
                      <a:alpha val="43137"/>
                    </a:srgbClr>
                  </a:outerShdw>
                </a:effectLst>
              </a:rPr>
              <a:t>1</a:t>
            </a:r>
            <a:r>
              <a:rPr lang="zh-CN" altLang="en-US" sz="3600" b="1" dirty="0">
                <a:solidFill>
                  <a:srgbClr val="0000FF"/>
                </a:solidFill>
                <a:effectLst>
                  <a:outerShdw blurRad="38100" dist="38100" dir="2700000" algn="tl">
                    <a:srgbClr val="000000">
                      <a:alpha val="43137"/>
                    </a:srgbClr>
                  </a:outerShdw>
                </a:effectLst>
              </a:rPr>
              <a:t>）</a:t>
            </a:r>
            <a:r>
              <a:rPr lang="en-US" altLang="zh-CN" sz="3600" b="1" dirty="0">
                <a:solidFill>
                  <a:srgbClr val="0000FF"/>
                </a:solidFill>
                <a:effectLst>
                  <a:outerShdw blurRad="38100" dist="38100" dir="2700000" algn="tl">
                    <a:srgbClr val="000000">
                      <a:alpha val="43137"/>
                    </a:srgbClr>
                  </a:outerShdw>
                </a:effectLst>
              </a:rPr>
              <a:t>5G</a:t>
            </a:r>
            <a:r>
              <a:rPr lang="zh-CN" altLang="zh-CN" sz="3600" b="1" dirty="0">
                <a:solidFill>
                  <a:srgbClr val="0000FF"/>
                </a:solidFill>
                <a:effectLst>
                  <a:outerShdw blurRad="38100" dist="38100" dir="2700000" algn="tl">
                    <a:srgbClr val="000000">
                      <a:alpha val="43137"/>
                    </a:srgbClr>
                  </a:outerShdw>
                </a:effectLst>
              </a:rPr>
              <a:t>业务特征</a:t>
            </a:r>
            <a:endParaRPr lang="zh-CN" altLang="zh-CN" sz="3600" b="1" dirty="0">
              <a:solidFill>
                <a:srgbClr val="0000FF"/>
              </a:solidFill>
              <a:effectLst>
                <a:outerShdw blurRad="38100" dist="38100" dir="2700000" algn="tl">
                  <a:srgbClr val="000000">
                    <a:alpha val="43137"/>
                  </a:srgbClr>
                </a:outerShdw>
              </a:effectLst>
            </a:endParaRPr>
          </a:p>
          <a:p>
            <a:pPr eaLnBrk="1" hangingPunct="1"/>
            <a:endParaRPr lang="zh-CN" altLang="zh-CN" sz="3600" b="1" dirty="0">
              <a:solidFill>
                <a:srgbClr val="0000FF"/>
              </a:solidFill>
              <a:effectLst>
                <a:outerShdw blurRad="38100" dist="38100" dir="2700000" algn="tl">
                  <a:srgbClr val="000000">
                    <a:alpha val="43137"/>
                  </a:srgbClr>
                </a:outerShdw>
              </a:effectLst>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3200" dirty="0" smtClean="0">
                <a:ea typeface="方正兰亭黑简体"/>
              </a:rPr>
              <a:t>3.2  </a:t>
            </a:r>
            <a:r>
              <a:rPr lang="zh-CN" altLang="en-US" sz="3200" dirty="0" smtClean="0">
                <a:ea typeface="方正兰亭黑简体"/>
              </a:rPr>
              <a:t>提升覆盖技术</a:t>
            </a:r>
            <a:r>
              <a:rPr lang="en-US" altLang="zh-CN" sz="3200" dirty="0" smtClean="0">
                <a:ea typeface="方正兰亭黑简体"/>
              </a:rPr>
              <a:t>------EN-DC</a:t>
            </a:r>
            <a:endParaRPr lang="en-US" altLang="zh-CN" sz="3200" dirty="0" smtClean="0">
              <a:ea typeface="方正兰亭黑简体"/>
              <a:sym typeface="Arial" panose="020B0604020202020204" pitchFamily="34" charset="0"/>
            </a:endParaRPr>
          </a:p>
        </p:txBody>
      </p:sp>
      <p:sp>
        <p:nvSpPr>
          <p:cNvPr id="9" name="内容占位符 2"/>
          <p:cNvSpPr>
            <a:spLocks noGrp="1"/>
          </p:cNvSpPr>
          <p:nvPr>
            <p:ph idx="1"/>
          </p:nvPr>
        </p:nvSpPr>
        <p:spPr>
          <a:xfrm>
            <a:off x="5071745" y="1143000"/>
            <a:ext cx="6939915" cy="4196080"/>
          </a:xfrm>
        </p:spPr>
        <p:txBody>
          <a:bodyPr/>
          <a:lstStyle/>
          <a:p>
            <a:pPr lvl="0"/>
            <a:r>
              <a:rPr lang="zh-CN" altLang="zh-CN" sz="2400" b="1" dirty="0">
                <a:ea typeface="方正兰亭黑简体"/>
              </a:rPr>
              <a:t>定义</a:t>
            </a:r>
            <a:endParaRPr lang="zh-CN" altLang="zh-CN" sz="2400" b="1" dirty="0">
              <a:ea typeface="方正兰亭黑简体"/>
            </a:endParaRPr>
          </a:p>
          <a:p>
            <a:pPr marL="0" indent="0" fontAlgn="ctr">
              <a:buNone/>
            </a:pPr>
            <a:r>
              <a:rPr lang="en-US" altLang="zh-CN" sz="2400" dirty="0" smtClean="0">
                <a:ea typeface="方正兰亭黑简体"/>
              </a:rPr>
              <a:t>       EN-DC</a:t>
            </a:r>
            <a:r>
              <a:rPr lang="zh-CN" altLang="zh-CN" sz="2400" dirty="0">
                <a:ea typeface="方正兰亭黑简体"/>
              </a:rPr>
              <a:t>是</a:t>
            </a:r>
            <a:r>
              <a:rPr lang="en-US" altLang="zh-CN" sz="2400" dirty="0">
                <a:ea typeface="方正兰亭黑简体"/>
              </a:rPr>
              <a:t>LTE</a:t>
            </a:r>
            <a:r>
              <a:rPr lang="zh-CN" altLang="zh-CN" sz="2400" dirty="0">
                <a:ea typeface="方正兰亭黑简体"/>
              </a:rPr>
              <a:t>和</a:t>
            </a:r>
            <a:r>
              <a:rPr lang="en-US" sz="2400" dirty="0">
                <a:ea typeface="方正兰亭黑简体"/>
              </a:rPr>
              <a:t>5G</a:t>
            </a:r>
            <a:r>
              <a:rPr lang="zh-CN" altLang="zh-CN" sz="2400" dirty="0">
                <a:ea typeface="方正兰亭黑简体"/>
              </a:rPr>
              <a:t>之间的双连接技术。左图</a:t>
            </a:r>
            <a:r>
              <a:rPr lang="en-US" altLang="zh-CN" sz="2400" dirty="0">
                <a:ea typeface="方正兰亭黑简体"/>
              </a:rPr>
              <a:t>Option 3X</a:t>
            </a:r>
            <a:r>
              <a:rPr lang="zh-CN" altLang="zh-CN" sz="2400" dirty="0">
                <a:ea typeface="方正兰亭黑简体"/>
              </a:rPr>
              <a:t>就是</a:t>
            </a:r>
            <a:r>
              <a:rPr lang="zh-CN" altLang="zh-CN" sz="2400" dirty="0">
                <a:ea typeface="方正兰亭黑简体"/>
                <a:sym typeface="+mn-ea"/>
              </a:rPr>
              <a:t>5G初期引入eMBB业务</a:t>
            </a:r>
            <a:r>
              <a:rPr lang="zh-CN" altLang="zh-CN" sz="2400" dirty="0">
                <a:ea typeface="方正兰亭黑简体"/>
              </a:rPr>
              <a:t>采用最多的一种</a:t>
            </a:r>
            <a:r>
              <a:rPr lang="en-US" altLang="zh-CN" sz="2400" dirty="0">
                <a:ea typeface="方正兰亭黑简体"/>
              </a:rPr>
              <a:t>EN-DC</a:t>
            </a:r>
            <a:r>
              <a:rPr lang="zh-CN" altLang="zh-CN" sz="2400" dirty="0">
                <a:ea typeface="方正兰亭黑简体"/>
              </a:rPr>
              <a:t>方案。</a:t>
            </a:r>
            <a:endParaRPr lang="zh-CN" altLang="zh-CN" sz="2400" dirty="0">
              <a:ea typeface="方正兰亭黑简体"/>
            </a:endParaRPr>
          </a:p>
          <a:p>
            <a:pPr marL="0" indent="0" fontAlgn="ctr">
              <a:buNone/>
            </a:pPr>
            <a:r>
              <a:rPr lang="en-US" altLang="zh-CN" sz="2400" dirty="0">
                <a:ea typeface="方正兰亭黑简体"/>
              </a:rPr>
              <a:t>       </a:t>
            </a:r>
            <a:r>
              <a:rPr lang="zh-CN" altLang="zh-CN" sz="2400" dirty="0">
                <a:ea typeface="方正兰亭黑简体"/>
              </a:rPr>
              <a:t>在该组网方案中，</a:t>
            </a:r>
            <a:r>
              <a:rPr lang="en-US" altLang="zh-CN" sz="2400" dirty="0">
                <a:ea typeface="方正兰亭黑简体"/>
              </a:rPr>
              <a:t>LTE</a:t>
            </a:r>
            <a:r>
              <a:rPr lang="zh-CN" altLang="zh-CN" sz="2400" dirty="0">
                <a:ea typeface="方正兰亭黑简体"/>
              </a:rPr>
              <a:t>站点为主站，承担所有控制面功能，</a:t>
            </a:r>
            <a:r>
              <a:rPr lang="en-US" altLang="zh-CN" sz="2400" dirty="0">
                <a:ea typeface="方正兰亭黑简体"/>
              </a:rPr>
              <a:t>5G</a:t>
            </a:r>
            <a:r>
              <a:rPr lang="zh-CN" altLang="zh-CN" sz="2400" dirty="0">
                <a:ea typeface="方正兰亭黑简体"/>
              </a:rPr>
              <a:t>终端通过</a:t>
            </a:r>
            <a:r>
              <a:rPr lang="en-US" altLang="zh-CN" sz="2400" dirty="0">
                <a:ea typeface="方正兰亭黑简体"/>
              </a:rPr>
              <a:t>LTE</a:t>
            </a:r>
            <a:r>
              <a:rPr lang="zh-CN" altLang="zh-CN" sz="2400" dirty="0">
                <a:ea typeface="方正兰亭黑简体"/>
              </a:rPr>
              <a:t>站点跟核心网建立控制面通信；</a:t>
            </a:r>
            <a:r>
              <a:rPr lang="en-US" altLang="zh-CN" sz="2400" dirty="0">
                <a:ea typeface="方正兰亭黑简体"/>
              </a:rPr>
              <a:t>5G NR</a:t>
            </a:r>
            <a:r>
              <a:rPr lang="zh-CN" altLang="zh-CN" sz="2400" dirty="0">
                <a:ea typeface="方正兰亭黑简体"/>
              </a:rPr>
              <a:t>站点为辅站，负责业务数据分流</a:t>
            </a:r>
            <a:r>
              <a:rPr lang="en-US" altLang="zh-CN" sz="2400" dirty="0">
                <a:ea typeface="方正兰亭黑简体"/>
              </a:rPr>
              <a:t>,其跟核心网的控制面交互完全依靠4G来进行</a:t>
            </a:r>
            <a:r>
              <a:rPr lang="zh-CN" altLang="zh-CN" sz="2400" dirty="0">
                <a:ea typeface="方正兰亭黑简体"/>
              </a:rPr>
              <a:t>。</a:t>
            </a:r>
            <a:endParaRPr lang="zh-CN" altLang="zh-CN" sz="2400" dirty="0">
              <a:ea typeface="方正兰亭黑简体"/>
            </a:endParaRPr>
          </a:p>
          <a:p>
            <a:pPr marL="0" indent="0" fontAlgn="ctr">
              <a:buNone/>
            </a:pPr>
            <a:endParaRPr lang="zh-CN" altLang="zh-CN" sz="2400" dirty="0">
              <a:ea typeface="方正兰亭黑简体"/>
            </a:endParaRPr>
          </a:p>
        </p:txBody>
      </p:sp>
      <p:pic>
        <p:nvPicPr>
          <p:cNvPr id="15362"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84420" y="4343400"/>
            <a:ext cx="672592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custDataLst>
              <p:tags r:id="rId2"/>
            </p:custDataLst>
          </p:nvPr>
        </p:nvPicPr>
        <p:blipFill>
          <a:blip r:embed="rId3"/>
          <a:srcRect l="4618"/>
          <a:stretch>
            <a:fillRect/>
          </a:stretch>
        </p:blipFill>
        <p:spPr>
          <a:xfrm>
            <a:off x="294005" y="1219200"/>
            <a:ext cx="4590415" cy="5634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a:spLocks noGrp="1"/>
          </p:cNvSpPr>
          <p:nvPr>
            <p:ph idx="1"/>
          </p:nvPr>
        </p:nvSpPr>
        <p:spPr>
          <a:xfrm>
            <a:off x="480695" y="609600"/>
            <a:ext cx="11169650" cy="4196080"/>
          </a:xfrm>
        </p:spPr>
        <p:txBody>
          <a:bodyPr/>
          <a:lstStyle/>
          <a:p>
            <a:pPr marL="0" indent="0" fontAlgn="ctr">
              <a:lnSpc>
                <a:spcPct val="120000"/>
              </a:lnSpc>
              <a:buNone/>
            </a:pPr>
            <a:r>
              <a:rPr lang="en-US" altLang="zh-CN" dirty="0" smtClean="0">
                <a:ea typeface="方正兰亭黑简体"/>
              </a:rPr>
              <a:t>    EN-DC</a:t>
            </a:r>
            <a:r>
              <a:rPr lang="zh-CN" altLang="zh-CN" dirty="0">
                <a:ea typeface="方正兰亭黑简体"/>
              </a:rPr>
              <a:t>场景下，终端在移动过程中，可能会产生各种移动性管理流程</a:t>
            </a:r>
            <a:r>
              <a:rPr lang="zh-CN" altLang="zh-CN" dirty="0" smtClean="0">
                <a:ea typeface="方正兰亭黑简体"/>
              </a:rPr>
              <a:t>，包括</a:t>
            </a:r>
            <a:r>
              <a:rPr lang="en-US" altLang="zh-CN" dirty="0" err="1">
                <a:ea typeface="方正兰亭黑简体"/>
              </a:rPr>
              <a:t>SgNB</a:t>
            </a:r>
            <a:r>
              <a:rPr lang="en-US" altLang="zh-CN" dirty="0">
                <a:ea typeface="方正兰亭黑简体"/>
              </a:rPr>
              <a:t> Addition</a:t>
            </a:r>
            <a:r>
              <a:rPr lang="zh-CN" altLang="zh-CN" dirty="0">
                <a:ea typeface="方正兰亭黑简体"/>
              </a:rPr>
              <a:t>（辅站添加）、</a:t>
            </a:r>
            <a:r>
              <a:rPr lang="en-US" altLang="zh-CN" dirty="0" err="1">
                <a:ea typeface="方正兰亭黑简体"/>
              </a:rPr>
              <a:t>SgNB</a:t>
            </a:r>
            <a:r>
              <a:rPr lang="en-US" altLang="zh-CN" dirty="0">
                <a:ea typeface="方正兰亭黑简体"/>
              </a:rPr>
              <a:t> Change</a:t>
            </a:r>
            <a:r>
              <a:rPr lang="zh-CN" altLang="zh-CN" dirty="0">
                <a:ea typeface="方正兰亭黑简体"/>
              </a:rPr>
              <a:t>（辅站变更）、</a:t>
            </a:r>
            <a:r>
              <a:rPr lang="en-US" altLang="zh-CN" dirty="0" err="1">
                <a:ea typeface="方正兰亭黑简体"/>
              </a:rPr>
              <a:t>MeNB</a:t>
            </a:r>
            <a:r>
              <a:rPr lang="en-US" altLang="zh-CN" dirty="0">
                <a:ea typeface="方正兰亭黑简体"/>
              </a:rPr>
              <a:t> HO</a:t>
            </a:r>
            <a:r>
              <a:rPr lang="zh-CN" altLang="zh-CN" dirty="0">
                <a:ea typeface="方正兰亭黑简体"/>
              </a:rPr>
              <a:t>（主站切换）和</a:t>
            </a:r>
            <a:r>
              <a:rPr lang="en-US" altLang="zh-CN" dirty="0" err="1">
                <a:ea typeface="方正兰亭黑简体"/>
              </a:rPr>
              <a:t>SgNB</a:t>
            </a:r>
            <a:r>
              <a:rPr lang="en-US" altLang="zh-CN" dirty="0">
                <a:ea typeface="方正兰亭黑简体"/>
              </a:rPr>
              <a:t> Release</a:t>
            </a:r>
            <a:r>
              <a:rPr lang="zh-CN" altLang="zh-CN" dirty="0">
                <a:ea typeface="方正兰亭黑简体"/>
              </a:rPr>
              <a:t>（辅站释放）等流程，其中辅站释放流程可以体现出</a:t>
            </a:r>
            <a:r>
              <a:rPr lang="en-US" altLang="zh-CN" dirty="0">
                <a:ea typeface="方正兰亭黑简体"/>
              </a:rPr>
              <a:t>EN-DC</a:t>
            </a:r>
            <a:r>
              <a:rPr lang="zh-CN" altLang="zh-CN" dirty="0">
                <a:ea typeface="方正兰亭黑简体"/>
              </a:rPr>
              <a:t>的覆盖增强效果。</a:t>
            </a:r>
            <a:r>
              <a:rPr lang="en-US" altLang="zh-CN" dirty="0">
                <a:ea typeface="方正兰亭黑简体"/>
              </a:rPr>
              <a:t>  </a:t>
            </a:r>
            <a:endParaRPr lang="en-US" altLang="zh-CN" dirty="0">
              <a:ea typeface="方正兰亭黑简体"/>
            </a:endParaRPr>
          </a:p>
        </p:txBody>
      </p:sp>
      <p:pic>
        <p:nvPicPr>
          <p:cNvPr id="16386" name="图片 20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400" y="3200400"/>
            <a:ext cx="11058525" cy="328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a:spLocks noGrp="1"/>
          </p:cNvSpPr>
          <p:nvPr>
            <p:ph idx="1"/>
          </p:nvPr>
        </p:nvSpPr>
        <p:spPr>
          <a:xfrm>
            <a:off x="317500" y="533400"/>
            <a:ext cx="11278870" cy="4196080"/>
          </a:xfrm>
        </p:spPr>
        <p:txBody>
          <a:bodyPr/>
          <a:lstStyle/>
          <a:p>
            <a:pPr lvl="0"/>
            <a:r>
              <a:rPr lang="zh-CN" altLang="zh-CN" sz="2400" b="1" dirty="0">
                <a:ea typeface="方正兰亭黑简体"/>
              </a:rPr>
              <a:t>原理</a:t>
            </a:r>
            <a:endParaRPr lang="zh-CN" altLang="zh-CN" sz="2400" b="1" dirty="0">
              <a:ea typeface="方正兰亭黑简体"/>
            </a:endParaRPr>
          </a:p>
          <a:p>
            <a:r>
              <a:rPr lang="zh-CN" altLang="zh-CN" sz="2400" dirty="0">
                <a:ea typeface="方正兰亭黑简体"/>
              </a:rPr>
              <a:t>当终端位于</a:t>
            </a:r>
            <a:r>
              <a:rPr lang="en-US" altLang="zh-CN" sz="2400" dirty="0">
                <a:ea typeface="方正兰亭黑简体"/>
              </a:rPr>
              <a:t>5G</a:t>
            </a:r>
            <a:r>
              <a:rPr lang="zh-CN" altLang="zh-CN" sz="2400" dirty="0">
                <a:ea typeface="方正兰亭黑简体"/>
              </a:rPr>
              <a:t>覆盖区中的时候，核心网下发的业务数据流通过</a:t>
            </a:r>
            <a:r>
              <a:rPr lang="en-US" altLang="zh-CN" sz="2400" dirty="0">
                <a:ea typeface="方正兰亭黑简体"/>
              </a:rPr>
              <a:t>5G</a:t>
            </a:r>
            <a:r>
              <a:rPr lang="zh-CN" altLang="zh-CN" sz="2400" dirty="0">
                <a:ea typeface="方正兰亭黑简体"/>
              </a:rPr>
              <a:t>基站进行分流</a:t>
            </a:r>
            <a:r>
              <a:rPr lang="zh-CN" altLang="zh-CN" sz="2400" dirty="0" smtClean="0">
                <a:ea typeface="方正兰亭黑简体"/>
              </a:rPr>
              <a:t>转发，如左图；</a:t>
            </a:r>
            <a:endParaRPr lang="zh-CN" altLang="zh-CN" sz="2400" dirty="0" smtClean="0">
              <a:ea typeface="方正兰亭黑简体"/>
            </a:endParaRPr>
          </a:p>
          <a:p>
            <a:r>
              <a:rPr lang="zh-CN" altLang="zh-CN" sz="2400" dirty="0">
                <a:ea typeface="方正兰亭黑简体"/>
              </a:rPr>
              <a:t>当终端离开</a:t>
            </a:r>
            <a:r>
              <a:rPr lang="en-US" altLang="zh-CN" sz="2400" dirty="0">
                <a:ea typeface="方正兰亭黑简体"/>
              </a:rPr>
              <a:t>5G</a:t>
            </a:r>
            <a:r>
              <a:rPr lang="zh-CN" altLang="zh-CN" sz="2400" dirty="0">
                <a:ea typeface="方正兰亭黑简体"/>
              </a:rPr>
              <a:t>覆盖区的时候，系统会触发辅站释放流程，并伴随着用户面承载的迁移（从</a:t>
            </a:r>
            <a:r>
              <a:rPr lang="en-US" altLang="zh-CN" sz="2400" dirty="0">
                <a:ea typeface="方正兰亭黑简体"/>
              </a:rPr>
              <a:t>5G</a:t>
            </a:r>
            <a:r>
              <a:rPr lang="zh-CN" altLang="zh-CN" sz="2400" dirty="0">
                <a:ea typeface="方正兰亭黑简体"/>
              </a:rPr>
              <a:t>基站侧迁移到</a:t>
            </a:r>
            <a:r>
              <a:rPr lang="en-US" altLang="zh-CN" sz="2400" dirty="0">
                <a:ea typeface="方正兰亭黑简体"/>
              </a:rPr>
              <a:t>4G</a:t>
            </a:r>
            <a:r>
              <a:rPr lang="zh-CN" altLang="zh-CN" sz="2400" dirty="0">
                <a:ea typeface="方正兰亭黑简体"/>
              </a:rPr>
              <a:t>基站侧），</a:t>
            </a:r>
            <a:r>
              <a:rPr lang="zh-CN" altLang="zh-CN" sz="2400" dirty="0" smtClean="0">
                <a:ea typeface="方正兰亭黑简体"/>
              </a:rPr>
              <a:t>如</a:t>
            </a:r>
            <a:r>
              <a:rPr lang="zh-CN" altLang="en-US" sz="2400" dirty="0" smtClean="0">
                <a:ea typeface="方正兰亭黑简体"/>
              </a:rPr>
              <a:t>右</a:t>
            </a:r>
            <a:r>
              <a:rPr lang="zh-CN" altLang="zh-CN" sz="2400" dirty="0" smtClean="0">
                <a:ea typeface="方正兰亭黑简体"/>
              </a:rPr>
              <a:t>图，</a:t>
            </a:r>
            <a:r>
              <a:rPr lang="zh-CN" altLang="zh-CN" sz="2400" dirty="0">
                <a:ea typeface="方正兰亭黑简体"/>
              </a:rPr>
              <a:t>此时核心网下发的业务数据流直接通过</a:t>
            </a:r>
            <a:r>
              <a:rPr lang="en-US" altLang="zh-CN" sz="2400" dirty="0">
                <a:ea typeface="方正兰亭黑简体"/>
              </a:rPr>
              <a:t>4G</a:t>
            </a:r>
            <a:r>
              <a:rPr lang="zh-CN" altLang="zh-CN" sz="2400" dirty="0">
                <a:ea typeface="方正兰亭黑简体"/>
              </a:rPr>
              <a:t>基站下发给终端，保证终端业务不中断。</a:t>
            </a:r>
            <a:endParaRPr lang="zh-CN" altLang="zh-CN" sz="2400" dirty="0">
              <a:ea typeface="方正兰亭黑简体"/>
            </a:endParaRPr>
          </a:p>
        </p:txBody>
      </p:sp>
      <p:pic>
        <p:nvPicPr>
          <p:cNvPr id="23560" name="Picture 8"/>
          <p:cNvPicPr>
            <a:picLocks noChangeAspect="1" noChangeArrowheads="1"/>
          </p:cNvPicPr>
          <p:nvPr/>
        </p:nvPicPr>
        <p:blipFill>
          <a:blip r:embed="rId1">
            <a:extLst>
              <a:ext uri="{28A0092B-C50C-407E-A947-70E740481C1C}">
                <a14:useLocalDpi xmlns:a14="http://schemas.microsoft.com/office/drawing/2010/main" val="0"/>
              </a:ext>
            </a:extLst>
          </a:blip>
          <a:srcRect l="2970" t="4182"/>
          <a:stretch>
            <a:fillRect/>
          </a:stretch>
        </p:blipFill>
        <p:spPr bwMode="auto">
          <a:xfrm>
            <a:off x="1295400" y="3114040"/>
            <a:ext cx="9959340" cy="3578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a:spLocks noGrp="1"/>
          </p:cNvSpPr>
          <p:nvPr>
            <p:ph idx="1"/>
          </p:nvPr>
        </p:nvSpPr>
        <p:spPr>
          <a:xfrm>
            <a:off x="609600" y="762000"/>
            <a:ext cx="11303000" cy="4196080"/>
          </a:xfrm>
        </p:spPr>
        <p:txBody>
          <a:bodyPr/>
          <a:lstStyle/>
          <a:p>
            <a:pPr lvl="0"/>
            <a:r>
              <a:rPr lang="en-US" altLang="zh-CN" dirty="0" smtClean="0">
                <a:ea typeface="方正兰亭黑简体"/>
                <a:sym typeface="+mn-ea"/>
              </a:rPr>
              <a:t>EN-DC</a:t>
            </a:r>
            <a:r>
              <a:rPr lang="zh-CN" altLang="zh-CN" b="1" dirty="0">
                <a:ea typeface="方正兰亭黑简体"/>
              </a:rPr>
              <a:t>增益</a:t>
            </a:r>
            <a:endParaRPr lang="zh-CN" altLang="zh-CN" dirty="0">
              <a:ea typeface="方正兰亭黑简体"/>
            </a:endParaRPr>
          </a:p>
          <a:p>
            <a:pPr marL="0" lvl="0" indent="0" fontAlgn="ctr">
              <a:buNone/>
            </a:pPr>
            <a:r>
              <a:rPr lang="zh-CN" altLang="en-US" dirty="0" smtClean="0">
                <a:ea typeface="方正兰亭黑简体"/>
              </a:rPr>
              <a:t>（</a:t>
            </a:r>
            <a:r>
              <a:rPr lang="en-US" altLang="zh-CN" dirty="0" smtClean="0">
                <a:ea typeface="方正兰亭黑简体"/>
              </a:rPr>
              <a:t>1</a:t>
            </a:r>
            <a:r>
              <a:rPr lang="zh-CN" altLang="en-US" dirty="0" smtClean="0">
                <a:ea typeface="方正兰亭黑简体"/>
              </a:rPr>
              <a:t>）</a:t>
            </a:r>
            <a:r>
              <a:rPr lang="zh-CN" altLang="zh-CN" dirty="0" smtClean="0">
                <a:ea typeface="方正兰亭黑简体"/>
              </a:rPr>
              <a:t>在</a:t>
            </a:r>
            <a:r>
              <a:rPr lang="en-US" altLang="zh-CN" dirty="0">
                <a:ea typeface="方正兰亭黑简体"/>
              </a:rPr>
              <a:t>5G</a:t>
            </a:r>
            <a:r>
              <a:rPr lang="zh-CN" altLang="zh-CN" dirty="0">
                <a:ea typeface="方正兰亭黑简体"/>
              </a:rPr>
              <a:t>没有独立的核心网的情况下，</a:t>
            </a:r>
            <a:r>
              <a:rPr lang="en-US" altLang="zh-CN" dirty="0">
                <a:ea typeface="方正兰亭黑简体"/>
              </a:rPr>
              <a:t>UE</a:t>
            </a:r>
            <a:r>
              <a:rPr lang="zh-CN" altLang="zh-CN" dirty="0">
                <a:ea typeface="方正兰亭黑简体"/>
              </a:rPr>
              <a:t>仍然可以使用</a:t>
            </a:r>
            <a:r>
              <a:rPr lang="en-US" altLang="zh-CN" dirty="0">
                <a:ea typeface="方正兰亭黑简体"/>
              </a:rPr>
              <a:t>5G</a:t>
            </a:r>
            <a:r>
              <a:rPr lang="zh-CN" altLang="zh-CN" dirty="0">
                <a:ea typeface="方正兰亭黑简体"/>
              </a:rPr>
              <a:t>的资源。</a:t>
            </a:r>
            <a:endParaRPr lang="zh-CN" altLang="zh-CN" dirty="0">
              <a:ea typeface="方正兰亭黑简体"/>
            </a:endParaRPr>
          </a:p>
          <a:p>
            <a:pPr marL="0" lvl="0" indent="0" fontAlgn="ctr">
              <a:buNone/>
            </a:pPr>
            <a:r>
              <a:rPr lang="zh-CN" altLang="en-US" dirty="0" smtClean="0">
                <a:ea typeface="方正兰亭黑简体"/>
              </a:rPr>
              <a:t>（</a:t>
            </a:r>
            <a:r>
              <a:rPr lang="en-US" altLang="zh-CN" dirty="0" smtClean="0">
                <a:ea typeface="方正兰亭黑简体"/>
              </a:rPr>
              <a:t>2</a:t>
            </a:r>
            <a:r>
              <a:rPr lang="zh-CN" altLang="en-US" dirty="0" smtClean="0">
                <a:ea typeface="方正兰亭黑简体"/>
              </a:rPr>
              <a:t>）</a:t>
            </a:r>
            <a:r>
              <a:rPr lang="zh-CN" altLang="zh-CN" dirty="0" smtClean="0">
                <a:ea typeface="方正兰亭黑简体"/>
              </a:rPr>
              <a:t>通过</a:t>
            </a:r>
            <a:r>
              <a:rPr lang="en-US" altLang="zh-CN" dirty="0" smtClean="0">
                <a:ea typeface="方正兰亭黑简体"/>
                <a:sym typeface="+mn-ea"/>
              </a:rPr>
              <a:t>EN-DC</a:t>
            </a:r>
            <a:r>
              <a:rPr lang="zh-CN" altLang="zh-CN" dirty="0">
                <a:ea typeface="方正兰亭黑简体"/>
              </a:rPr>
              <a:t>可以使</a:t>
            </a:r>
            <a:r>
              <a:rPr lang="en-US" altLang="zh-CN" dirty="0">
                <a:ea typeface="方正兰亭黑简体"/>
              </a:rPr>
              <a:t>4G</a:t>
            </a:r>
            <a:r>
              <a:rPr lang="zh-CN" altLang="zh-CN" dirty="0">
                <a:ea typeface="方正兰亭黑简体"/>
              </a:rPr>
              <a:t>和</a:t>
            </a:r>
            <a:r>
              <a:rPr lang="en-US" altLang="zh-CN" dirty="0">
                <a:ea typeface="方正兰亭黑简体"/>
              </a:rPr>
              <a:t>5G</a:t>
            </a:r>
            <a:r>
              <a:rPr lang="zh-CN" altLang="zh-CN" dirty="0">
                <a:ea typeface="方正兰亭黑简体"/>
              </a:rPr>
              <a:t>速率叠加，进一步提升速率。</a:t>
            </a:r>
            <a:endParaRPr lang="zh-CN" altLang="zh-CN" dirty="0">
              <a:ea typeface="方正兰亭黑简体"/>
            </a:endParaRPr>
          </a:p>
          <a:p>
            <a:pPr marL="0" lvl="0" indent="0" fontAlgn="ctr">
              <a:buNone/>
            </a:pPr>
            <a:r>
              <a:rPr lang="zh-CN" altLang="en-US" dirty="0" smtClean="0">
                <a:ea typeface="方正兰亭黑简体"/>
              </a:rPr>
              <a:t>（</a:t>
            </a:r>
            <a:r>
              <a:rPr lang="en-US" altLang="zh-CN" dirty="0" smtClean="0">
                <a:ea typeface="方正兰亭黑简体"/>
              </a:rPr>
              <a:t>3</a:t>
            </a:r>
            <a:r>
              <a:rPr lang="zh-CN" altLang="en-US" dirty="0" smtClean="0">
                <a:ea typeface="方正兰亭黑简体"/>
              </a:rPr>
              <a:t>）</a:t>
            </a:r>
            <a:r>
              <a:rPr lang="zh-CN" altLang="zh-CN" dirty="0" smtClean="0">
                <a:ea typeface="方正兰亭黑简体"/>
              </a:rPr>
              <a:t>充分</a:t>
            </a:r>
            <a:r>
              <a:rPr lang="zh-CN" altLang="zh-CN" dirty="0">
                <a:ea typeface="方正兰亭黑简体"/>
              </a:rPr>
              <a:t>利用</a:t>
            </a:r>
            <a:r>
              <a:rPr lang="en-US" altLang="zh-CN" dirty="0">
                <a:ea typeface="方正兰亭黑简体"/>
              </a:rPr>
              <a:t>4G</a:t>
            </a:r>
            <a:r>
              <a:rPr lang="zh-CN" altLang="zh-CN" dirty="0">
                <a:ea typeface="方正兰亭黑简体"/>
              </a:rPr>
              <a:t>覆盖优势，提升</a:t>
            </a:r>
            <a:r>
              <a:rPr lang="en-US" altLang="zh-CN" dirty="0">
                <a:ea typeface="方正兰亭黑简体"/>
              </a:rPr>
              <a:t>5G</a:t>
            </a:r>
            <a:r>
              <a:rPr lang="zh-CN" altLang="zh-CN" dirty="0">
                <a:ea typeface="方正兰亭黑简体"/>
              </a:rPr>
              <a:t>上行覆盖效果。</a:t>
            </a:r>
            <a:endParaRPr lang="zh-CN" altLang="zh-CN" dirty="0">
              <a:ea typeface="方正兰亭黑简体"/>
            </a:endParaRPr>
          </a:p>
          <a:p>
            <a:pPr marL="0" indent="0" fontAlgn="ctr">
              <a:buNone/>
            </a:pPr>
            <a:endParaRPr lang="zh-CN" altLang="en-US" dirty="0" smtClean="0">
              <a:ea typeface="方正兰亭黑简体"/>
            </a:endParaRPr>
          </a:p>
          <a:p>
            <a:pPr marL="0" indent="0" fontAlgn="ctr">
              <a:buNone/>
            </a:pPr>
            <a:r>
              <a:rPr lang="zh-CN" altLang="zh-CN" dirty="0" smtClean="0">
                <a:ea typeface="方正兰亭黑简体"/>
              </a:rPr>
              <a:t>当然</a:t>
            </a:r>
            <a:r>
              <a:rPr lang="zh-CN" altLang="zh-CN" dirty="0">
                <a:ea typeface="方正兰亭黑简体"/>
              </a:rPr>
              <a:t>，现网中要部署</a:t>
            </a:r>
            <a:r>
              <a:rPr lang="en-US" altLang="zh-CN" dirty="0">
                <a:ea typeface="方正兰亭黑简体"/>
              </a:rPr>
              <a:t>EN-DC</a:t>
            </a:r>
            <a:r>
              <a:rPr lang="zh-CN" altLang="zh-CN" dirty="0">
                <a:ea typeface="方正兰亭黑简体"/>
              </a:rPr>
              <a:t>，需要满足以下几个前提条件。</a:t>
            </a:r>
            <a:endParaRPr lang="zh-CN" altLang="zh-CN" dirty="0">
              <a:ea typeface="方正兰亭黑简体"/>
            </a:endParaRPr>
          </a:p>
          <a:p>
            <a:pPr marL="0" lvl="0" indent="0" fontAlgn="ctr">
              <a:buNone/>
            </a:pPr>
            <a:r>
              <a:rPr lang="zh-CN" altLang="en-US" dirty="0" smtClean="0">
                <a:ea typeface="方正兰亭黑简体"/>
              </a:rPr>
              <a:t>（</a:t>
            </a:r>
            <a:r>
              <a:rPr lang="en-US" altLang="zh-CN" dirty="0" smtClean="0">
                <a:ea typeface="方正兰亭黑简体"/>
              </a:rPr>
              <a:t>1</a:t>
            </a:r>
            <a:r>
              <a:rPr lang="zh-CN" altLang="en-US" dirty="0" smtClean="0">
                <a:ea typeface="方正兰亭黑简体"/>
              </a:rPr>
              <a:t>）</a:t>
            </a:r>
            <a:r>
              <a:rPr lang="en-US" altLang="zh-CN" dirty="0" smtClean="0">
                <a:ea typeface="方正兰亭黑简体"/>
              </a:rPr>
              <a:t>UE</a:t>
            </a:r>
            <a:r>
              <a:rPr lang="zh-CN" altLang="zh-CN" dirty="0">
                <a:ea typeface="方正兰亭黑简体"/>
              </a:rPr>
              <a:t>在</a:t>
            </a:r>
            <a:r>
              <a:rPr lang="en-US" altLang="zh-CN" dirty="0">
                <a:ea typeface="方正兰亭黑简体"/>
              </a:rPr>
              <a:t>5G</a:t>
            </a:r>
            <a:r>
              <a:rPr lang="zh-CN" altLang="zh-CN" dirty="0">
                <a:ea typeface="方正兰亭黑简体"/>
              </a:rPr>
              <a:t>网络中开户。</a:t>
            </a:r>
            <a:endParaRPr lang="zh-CN" altLang="zh-CN" dirty="0">
              <a:ea typeface="方正兰亭黑简体"/>
            </a:endParaRPr>
          </a:p>
          <a:p>
            <a:pPr marL="0" lvl="0" indent="0" fontAlgn="ctr">
              <a:buNone/>
            </a:pPr>
            <a:r>
              <a:rPr lang="zh-CN" altLang="en-US" dirty="0" smtClean="0">
                <a:ea typeface="方正兰亭黑简体"/>
              </a:rPr>
              <a:t>（</a:t>
            </a:r>
            <a:r>
              <a:rPr lang="en-US" altLang="zh-CN" dirty="0" smtClean="0">
                <a:ea typeface="方正兰亭黑简体"/>
              </a:rPr>
              <a:t>2</a:t>
            </a:r>
            <a:r>
              <a:rPr lang="zh-CN" altLang="en-US" dirty="0" smtClean="0">
                <a:ea typeface="方正兰亭黑简体"/>
              </a:rPr>
              <a:t>）</a:t>
            </a:r>
            <a:r>
              <a:rPr lang="zh-CN" altLang="zh-CN" dirty="0" smtClean="0">
                <a:ea typeface="方正兰亭黑简体"/>
              </a:rPr>
              <a:t>终端</a:t>
            </a:r>
            <a:r>
              <a:rPr lang="zh-CN" altLang="zh-CN" dirty="0">
                <a:ea typeface="方正兰亭黑简体"/>
              </a:rPr>
              <a:t>要支持</a:t>
            </a:r>
            <a:r>
              <a:rPr lang="en-US" altLang="zh-CN" dirty="0">
                <a:ea typeface="方正兰亭黑简体"/>
              </a:rPr>
              <a:t>EN-DC</a:t>
            </a:r>
            <a:r>
              <a:rPr lang="zh-CN" altLang="zh-CN" dirty="0">
                <a:ea typeface="方正兰亭黑简体"/>
              </a:rPr>
              <a:t>特性。</a:t>
            </a:r>
            <a:endParaRPr lang="zh-CN" altLang="zh-CN" dirty="0">
              <a:ea typeface="方正兰亭黑简体"/>
            </a:endParaRPr>
          </a:p>
          <a:p>
            <a:pPr marL="0" lvl="0" indent="0" fontAlgn="ctr">
              <a:buNone/>
            </a:pPr>
            <a:r>
              <a:rPr lang="zh-CN" altLang="en-US" dirty="0" smtClean="0">
                <a:ea typeface="方正兰亭黑简体"/>
              </a:rPr>
              <a:t>（</a:t>
            </a:r>
            <a:r>
              <a:rPr lang="en-US" altLang="zh-CN" dirty="0" smtClean="0">
                <a:ea typeface="方正兰亭黑简体"/>
              </a:rPr>
              <a:t>3</a:t>
            </a:r>
            <a:r>
              <a:rPr lang="zh-CN" altLang="en-US" dirty="0" smtClean="0">
                <a:ea typeface="方正兰亭黑简体"/>
              </a:rPr>
              <a:t>）</a:t>
            </a:r>
            <a:r>
              <a:rPr lang="en-US" altLang="zh-CN" dirty="0" smtClean="0">
                <a:ea typeface="方正兰亭黑简体"/>
              </a:rPr>
              <a:t>4G</a:t>
            </a:r>
            <a:r>
              <a:rPr lang="zh-CN" altLang="zh-CN" dirty="0">
                <a:ea typeface="方正兰亭黑简体"/>
              </a:rPr>
              <a:t>网络和</a:t>
            </a:r>
            <a:r>
              <a:rPr lang="en-US" altLang="zh-CN" dirty="0">
                <a:ea typeface="方正兰亭黑简体"/>
              </a:rPr>
              <a:t>5G</a:t>
            </a:r>
            <a:r>
              <a:rPr lang="zh-CN" altLang="zh-CN" dirty="0">
                <a:ea typeface="方正兰亭黑简体"/>
              </a:rPr>
              <a:t>网络有重叠覆盖区域。</a:t>
            </a:r>
            <a:endParaRPr lang="zh-CN" altLang="zh-CN" dirty="0">
              <a:ea typeface="方正兰亭黑简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09575" y="404495"/>
            <a:ext cx="11394440" cy="3616325"/>
          </a:xfrm>
          <a:prstGeom prst="rect">
            <a:avLst/>
          </a:prstGeom>
        </p:spPr>
        <p:txBody>
          <a:bodyPr wrap="square">
            <a:spAutoFit/>
          </a:bodyPr>
          <a:lstStyle/>
          <a:p>
            <a:pPr>
              <a:lnSpc>
                <a:spcPct val="130000"/>
              </a:lnSpc>
            </a:pPr>
            <a:r>
              <a:rPr lang="en-US" altLang="zh-CN" sz="3200" dirty="0" smtClean="0">
                <a:solidFill>
                  <a:srgbClr val="0000FF"/>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华文中宋" panose="02010600040101010101" charset="-122"/>
              </a:rPr>
              <a:t>3.3 </a:t>
            </a:r>
            <a:r>
              <a:rPr lang="zh-CN" altLang="zh-CN" sz="3200" dirty="0">
                <a:solidFill>
                  <a:srgbClr val="0000FF"/>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华文中宋" panose="02010600040101010101" charset="-122"/>
              </a:rPr>
              <a:t>超密集组网技术</a:t>
            </a:r>
            <a:r>
              <a:rPr lang="en-US" altLang="zh-CN" sz="3200" dirty="0">
                <a:solidFill>
                  <a:srgbClr val="0000FF"/>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华文中宋" panose="02010600040101010101" charset="-122"/>
              </a:rPr>
              <a:t>--UDN</a:t>
            </a:r>
            <a:endParaRPr lang="zh-CN" altLang="zh-CN" sz="3200" dirty="0">
              <a:solidFill>
                <a:srgbClr val="0000FF"/>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华文中宋" panose="02010600040101010101" charset="-122"/>
            </a:endParaRPr>
          </a:p>
          <a:p>
            <a:pPr>
              <a:lnSpc>
                <a:spcPct val="130000"/>
              </a:lnSpc>
            </a:pPr>
            <a:r>
              <a:rPr lang="en-US" altLang="zh-CN" sz="2800" dirty="0" smtClean="0">
                <a:solidFill>
                  <a:schemeClr val="tx1"/>
                </a:solidFill>
                <a:latin typeface="华文中宋" panose="02010600040101010101" charset="-122"/>
                <a:ea typeface="华文中宋" panose="02010600040101010101" charset="-122"/>
                <a:cs typeface="华文中宋" panose="02010600040101010101" charset="-122"/>
              </a:rPr>
              <a:t>        </a:t>
            </a:r>
            <a:r>
              <a:rPr lang="zh-CN" altLang="zh-CN" sz="2800" dirty="0" smtClean="0">
                <a:solidFill>
                  <a:schemeClr val="tx1"/>
                </a:solidFill>
                <a:latin typeface="华文中宋" panose="02010600040101010101" charset="-122"/>
                <a:ea typeface="华文中宋" panose="02010600040101010101" charset="-122"/>
                <a:cs typeface="华文中宋" panose="02010600040101010101" charset="-122"/>
              </a:rPr>
              <a:t>超</a:t>
            </a:r>
            <a:r>
              <a:rPr lang="zh-CN" altLang="zh-CN" sz="2800" dirty="0">
                <a:solidFill>
                  <a:schemeClr val="tx1"/>
                </a:solidFill>
                <a:latin typeface="华文中宋" panose="02010600040101010101" charset="-122"/>
                <a:ea typeface="华文中宋" panose="02010600040101010101" charset="-122"/>
                <a:cs typeface="华文中宋" panose="02010600040101010101" charset="-122"/>
              </a:rPr>
              <a:t>密集组网技术就是以宏基站为</a:t>
            </a:r>
            <a:r>
              <a:rPr lang="en-US" altLang="zh-CN" sz="2800" dirty="0">
                <a:solidFill>
                  <a:schemeClr val="tx1"/>
                </a:solidFill>
                <a:latin typeface="华文中宋" panose="02010600040101010101" charset="-122"/>
                <a:ea typeface="华文中宋" panose="02010600040101010101" charset="-122"/>
                <a:cs typeface="华文中宋" panose="02010600040101010101" charset="-122"/>
              </a:rPr>
              <a:t>“</a:t>
            </a:r>
            <a:r>
              <a:rPr lang="zh-CN" altLang="zh-CN" sz="2800" dirty="0">
                <a:solidFill>
                  <a:schemeClr val="tx1"/>
                </a:solidFill>
                <a:latin typeface="华文中宋" panose="02010600040101010101" charset="-122"/>
                <a:ea typeface="华文中宋" panose="02010600040101010101" charset="-122"/>
                <a:cs typeface="华文中宋" panose="02010600040101010101" charset="-122"/>
              </a:rPr>
              <a:t>面</a:t>
            </a:r>
            <a:r>
              <a:rPr lang="en-US" altLang="zh-CN" sz="2800" dirty="0">
                <a:solidFill>
                  <a:schemeClr val="tx1"/>
                </a:solidFill>
                <a:latin typeface="华文中宋" panose="02010600040101010101" charset="-122"/>
                <a:ea typeface="华文中宋" panose="02010600040101010101" charset="-122"/>
                <a:cs typeface="华文中宋" panose="02010600040101010101" charset="-122"/>
              </a:rPr>
              <a:t>”</a:t>
            </a:r>
            <a:r>
              <a:rPr lang="zh-CN" altLang="zh-CN" sz="2800" dirty="0">
                <a:solidFill>
                  <a:schemeClr val="tx1"/>
                </a:solidFill>
                <a:latin typeface="华文中宋" panose="02010600040101010101" charset="-122"/>
                <a:ea typeface="华文中宋" panose="02010600040101010101" charset="-122"/>
                <a:cs typeface="华文中宋" panose="02010600040101010101" charset="-122"/>
              </a:rPr>
              <a:t>，用来覆盖区域范围，在室内</a:t>
            </a:r>
            <a:r>
              <a:rPr lang="en-US" altLang="zh-CN" sz="2800" dirty="0">
                <a:solidFill>
                  <a:schemeClr val="tx1"/>
                </a:solidFill>
                <a:latin typeface="华文中宋" panose="02010600040101010101" charset="-122"/>
                <a:ea typeface="华文中宋" panose="02010600040101010101" charset="-122"/>
                <a:cs typeface="华文中宋" panose="02010600040101010101" charset="-122"/>
              </a:rPr>
              <a:t>/</a:t>
            </a:r>
            <a:r>
              <a:rPr lang="zh-CN" altLang="zh-CN" sz="2800" dirty="0">
                <a:solidFill>
                  <a:schemeClr val="tx1"/>
                </a:solidFill>
                <a:latin typeface="华文中宋" panose="02010600040101010101" charset="-122"/>
                <a:ea typeface="华文中宋" panose="02010600040101010101" charset="-122"/>
                <a:cs typeface="华文中宋" panose="02010600040101010101" charset="-122"/>
              </a:rPr>
              <a:t>外热点区域，密集部署低功率的小基站，将这些小基站作为一个个“节点”，打破传统的扁平、单层宏网络覆盖模式，形成</a:t>
            </a:r>
            <a:r>
              <a:rPr lang="en-US" altLang="zh-CN" sz="2800" dirty="0">
                <a:solidFill>
                  <a:schemeClr val="tx1"/>
                </a:solidFill>
                <a:latin typeface="华文中宋" panose="02010600040101010101" charset="-122"/>
                <a:ea typeface="华文中宋" panose="02010600040101010101" charset="-122"/>
                <a:cs typeface="华文中宋" panose="02010600040101010101" charset="-122"/>
              </a:rPr>
              <a:t>“</a:t>
            </a:r>
            <a:r>
              <a:rPr lang="zh-CN" altLang="zh-CN" sz="2800" dirty="0">
                <a:solidFill>
                  <a:schemeClr val="tx1"/>
                </a:solidFill>
                <a:latin typeface="华文中宋" panose="02010600040101010101" charset="-122"/>
                <a:ea typeface="华文中宋" panose="02010600040101010101" charset="-122"/>
                <a:cs typeface="华文中宋" panose="02010600040101010101" charset="-122"/>
              </a:rPr>
              <a:t>宏</a:t>
            </a:r>
            <a:r>
              <a:rPr lang="en-US" altLang="zh-CN" sz="2800" dirty="0">
                <a:solidFill>
                  <a:schemeClr val="tx1"/>
                </a:solidFill>
                <a:latin typeface="华文中宋" panose="02010600040101010101" charset="-122"/>
                <a:ea typeface="华文中宋" panose="02010600040101010101" charset="-122"/>
                <a:cs typeface="华文中宋" panose="02010600040101010101" charset="-122"/>
              </a:rPr>
              <a:t>-</a:t>
            </a:r>
            <a:r>
              <a:rPr lang="zh-CN" altLang="zh-CN" sz="2800" dirty="0">
                <a:solidFill>
                  <a:schemeClr val="tx1"/>
                </a:solidFill>
                <a:latin typeface="华文中宋" panose="02010600040101010101" charset="-122"/>
                <a:ea typeface="华文中宋" panose="02010600040101010101" charset="-122"/>
                <a:cs typeface="华文中宋" panose="02010600040101010101" charset="-122"/>
              </a:rPr>
              <a:t>微</a:t>
            </a:r>
            <a:r>
              <a:rPr lang="en-US" altLang="zh-CN" sz="2800" dirty="0">
                <a:solidFill>
                  <a:schemeClr val="tx1"/>
                </a:solidFill>
                <a:latin typeface="华文中宋" panose="02010600040101010101" charset="-122"/>
                <a:ea typeface="华文中宋" panose="02010600040101010101" charset="-122"/>
                <a:cs typeface="华文中宋" panose="02010600040101010101" charset="-122"/>
              </a:rPr>
              <a:t>”</a:t>
            </a:r>
            <a:r>
              <a:rPr lang="zh-CN" altLang="zh-CN" sz="2800" dirty="0">
                <a:solidFill>
                  <a:schemeClr val="tx1"/>
                </a:solidFill>
                <a:latin typeface="华文中宋" panose="02010600040101010101" charset="-122"/>
                <a:ea typeface="华文中宋" panose="02010600040101010101" charset="-122"/>
                <a:cs typeface="华文中宋" panose="02010600040101010101" charset="-122"/>
              </a:rPr>
              <a:t>密集立体化组网方案，以消除</a:t>
            </a:r>
            <a:r>
              <a:rPr lang="zh-CN" altLang="zh-CN" sz="2800" dirty="0">
                <a:solidFill>
                  <a:srgbClr val="0000FF"/>
                </a:solidFill>
                <a:latin typeface="华文中宋" panose="02010600040101010101" charset="-122"/>
                <a:ea typeface="华文中宋" panose="02010600040101010101" charset="-122"/>
                <a:cs typeface="华文中宋" panose="02010600040101010101" charset="-122"/>
              </a:rPr>
              <a:t>信号盲点、改善网络覆盖、提升系统容量</a:t>
            </a:r>
            <a:r>
              <a:rPr lang="zh-CN" altLang="zh-CN" sz="2800" dirty="0">
                <a:solidFill>
                  <a:schemeClr val="tx1"/>
                </a:solidFill>
                <a:latin typeface="华文中宋" panose="02010600040101010101" charset="-122"/>
                <a:ea typeface="华文中宋" panose="02010600040101010101" charset="-122"/>
                <a:cs typeface="华文中宋" panose="02010600040101010101" charset="-122"/>
              </a:rPr>
              <a:t>。</a:t>
            </a:r>
            <a:endParaRPr lang="zh-CN" altLang="zh-CN" sz="2800" dirty="0">
              <a:solidFill>
                <a:schemeClr val="tx1"/>
              </a:solidFill>
              <a:latin typeface="华文中宋" panose="02010600040101010101" charset="-122"/>
              <a:ea typeface="华文中宋" panose="02010600040101010101" charset="-122"/>
              <a:cs typeface="华文中宋" panose="02010600040101010101" charset="-122"/>
            </a:endParaRPr>
          </a:p>
          <a:p>
            <a:pPr>
              <a:lnSpc>
                <a:spcPct val="150000"/>
              </a:lnSpc>
            </a:pPr>
            <a:endParaRPr lang="zh-CN" altLang="zh-CN" sz="2800" dirty="0">
              <a:solidFill>
                <a:schemeClr val="tx1"/>
              </a:solidFill>
              <a:latin typeface="华文中宋" panose="02010600040101010101" charset="-122"/>
              <a:ea typeface="华文中宋" panose="02010600040101010101" charset="-122"/>
              <a:cs typeface="华文中宋" panose="02010600040101010101" charset="-122"/>
            </a:endParaRPr>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4600" y="3352800"/>
            <a:ext cx="5400040" cy="351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457200" y="838200"/>
            <a:ext cx="11343640" cy="5300345"/>
          </a:xfrm>
          <a:prstGeom prst="rect">
            <a:avLst/>
          </a:prstGeom>
        </p:spPr>
        <p:txBody>
          <a:bodyPr wrap="square">
            <a:noAutofit/>
          </a:bodyPr>
          <a:p>
            <a:pPr>
              <a:lnSpc>
                <a:spcPct val="130000"/>
              </a:lnSpc>
            </a:pPr>
            <a:r>
              <a:rPr lang="en-US" altLang="zh-CN" sz="2800" dirty="0" smtClean="0">
                <a:solidFill>
                  <a:srgbClr val="0000FF"/>
                </a:solidFill>
                <a:latin typeface="华文中宋" panose="02010600040101010101" charset="-122"/>
                <a:ea typeface="华文中宋" panose="02010600040101010101" charset="-122"/>
                <a:cs typeface="华文中宋" panose="02010600040101010101" charset="-122"/>
              </a:rPr>
              <a:t> </a:t>
            </a:r>
            <a:r>
              <a:rPr lang="zh-CN" altLang="zh-CN" sz="2800" dirty="0">
                <a:solidFill>
                  <a:srgbClr val="0000FF"/>
                </a:solidFill>
                <a:latin typeface="华文中宋" panose="02010600040101010101" charset="-122"/>
                <a:ea typeface="华文中宋" panose="02010600040101010101" charset="-122"/>
                <a:cs typeface="华文中宋" panose="02010600040101010101" charset="-122"/>
              </a:rPr>
              <a:t>超密集组网技术</a:t>
            </a:r>
            <a:endParaRPr lang="zh-CN" altLang="zh-CN" sz="2800" dirty="0">
              <a:solidFill>
                <a:srgbClr val="0000FF"/>
              </a:solidFill>
              <a:latin typeface="华文中宋" panose="02010600040101010101" charset="-122"/>
              <a:ea typeface="华文中宋" panose="02010600040101010101" charset="-122"/>
              <a:cs typeface="华文中宋" panose="02010600040101010101" charset="-122"/>
            </a:endParaRPr>
          </a:p>
          <a:p>
            <a:pPr>
              <a:lnSpc>
                <a:spcPct val="130000"/>
              </a:lnSpc>
            </a:pPr>
            <a:r>
              <a:rPr lang="en-US" altLang="zh-CN" sz="2800" dirty="0" smtClean="0">
                <a:solidFill>
                  <a:schemeClr val="tx1"/>
                </a:solidFill>
                <a:latin typeface="华文中宋" panose="02010600040101010101" charset="-122"/>
                <a:ea typeface="华文中宋" panose="02010600040101010101" charset="-122"/>
                <a:cs typeface="华文中宋" panose="02010600040101010101" charset="-122"/>
              </a:rPr>
              <a:t>      </a:t>
            </a:r>
            <a:r>
              <a:rPr lang="zh-CN" altLang="zh-CN" sz="2800" dirty="0">
                <a:solidFill>
                  <a:schemeClr val="tx1"/>
                </a:solidFill>
                <a:latin typeface="华文中宋" panose="02010600040101010101" charset="-122"/>
                <a:ea typeface="华文中宋" panose="02010600040101010101" charset="-122"/>
                <a:cs typeface="华文中宋" panose="02010600040101010101" charset="-122"/>
              </a:rPr>
              <a:t>宏基站覆盖区域内，小基站的站点间距将保持在</a:t>
            </a:r>
            <a:r>
              <a:rPr lang="en-US" altLang="zh-CN" sz="2800" dirty="0">
                <a:solidFill>
                  <a:schemeClr val="tx1"/>
                </a:solidFill>
                <a:latin typeface="华文中宋" panose="02010600040101010101" charset="-122"/>
                <a:ea typeface="华文中宋" panose="02010600040101010101" charset="-122"/>
                <a:cs typeface="华文中宋" panose="02010600040101010101" charset="-122"/>
              </a:rPr>
              <a:t>10</a:t>
            </a:r>
            <a:r>
              <a:rPr lang="zh-CN" altLang="zh-CN" sz="2800" dirty="0">
                <a:solidFill>
                  <a:schemeClr val="tx1"/>
                </a:solidFill>
                <a:latin typeface="华文中宋" panose="02010600040101010101" charset="-122"/>
                <a:ea typeface="华文中宋" panose="02010600040101010101" charset="-122"/>
                <a:cs typeface="华文中宋" panose="02010600040101010101" charset="-122"/>
              </a:rPr>
              <a:t>米到</a:t>
            </a:r>
            <a:r>
              <a:rPr lang="en-US" altLang="zh-CN" sz="2800" dirty="0">
                <a:solidFill>
                  <a:schemeClr val="tx1"/>
                </a:solidFill>
                <a:latin typeface="华文中宋" panose="02010600040101010101" charset="-122"/>
                <a:ea typeface="华文中宋" panose="02010600040101010101" charset="-122"/>
                <a:cs typeface="华文中宋" panose="02010600040101010101" charset="-122"/>
              </a:rPr>
              <a:t>200</a:t>
            </a:r>
            <a:r>
              <a:rPr lang="zh-CN" altLang="zh-CN" sz="2800" dirty="0">
                <a:solidFill>
                  <a:schemeClr val="tx1"/>
                </a:solidFill>
                <a:latin typeface="华文中宋" panose="02010600040101010101" charset="-122"/>
                <a:ea typeface="华文中宋" panose="02010600040101010101" charset="-122"/>
                <a:cs typeface="华文中宋" panose="02010600040101010101" charset="-122"/>
              </a:rPr>
              <a:t>米之间。</a:t>
            </a:r>
            <a:endParaRPr lang="zh-CN" altLang="zh-CN" sz="2800" dirty="0">
              <a:solidFill>
                <a:schemeClr val="tx1"/>
              </a:solidFill>
              <a:latin typeface="华文中宋" panose="02010600040101010101" charset="-122"/>
              <a:ea typeface="华文中宋" panose="02010600040101010101" charset="-122"/>
              <a:cs typeface="华文中宋" panose="02010600040101010101" charset="-122"/>
            </a:endParaRPr>
          </a:p>
          <a:p>
            <a:pPr>
              <a:lnSpc>
                <a:spcPct val="130000"/>
              </a:lnSpc>
            </a:pPr>
            <a:r>
              <a:rPr lang="zh-CN" altLang="zh-CN" sz="2800" dirty="0">
                <a:solidFill>
                  <a:schemeClr val="tx1"/>
                </a:solidFill>
                <a:latin typeface="华文中宋" panose="02010600040101010101" charset="-122"/>
                <a:ea typeface="华文中宋" panose="02010600040101010101" charset="-122"/>
                <a:cs typeface="华文中宋" panose="02010600040101010101" charset="-122"/>
              </a:rPr>
              <a:t>超密集组网的典型应用场景主要包括办公室、密集住宅、密集街区、校园、大型集会、体育场、地铁、公寓等。</a:t>
            </a:r>
            <a:endParaRPr lang="zh-CN" altLang="zh-CN" sz="2800" dirty="0">
              <a:solidFill>
                <a:schemeClr val="tx1"/>
              </a:solidFill>
              <a:latin typeface="华文中宋" panose="02010600040101010101" charset="-122"/>
              <a:ea typeface="华文中宋" panose="02010600040101010101" charset="-122"/>
              <a:cs typeface="华文中宋" panose="02010600040101010101" charset="-122"/>
            </a:endParaRPr>
          </a:p>
          <a:p>
            <a:pPr>
              <a:lnSpc>
                <a:spcPct val="130000"/>
              </a:lnSpc>
            </a:pPr>
            <a:endParaRPr lang="zh-CN" altLang="zh-CN" sz="2800" dirty="0">
              <a:solidFill>
                <a:schemeClr val="tx1"/>
              </a:solidFill>
              <a:latin typeface="华文中宋" panose="02010600040101010101" charset="-122"/>
              <a:ea typeface="华文中宋" panose="02010600040101010101" charset="-122"/>
              <a:cs typeface="华文中宋" panose="02010600040101010101" charset="-122"/>
            </a:endParaRPr>
          </a:p>
          <a:p>
            <a:pPr>
              <a:lnSpc>
                <a:spcPct val="130000"/>
              </a:lnSpc>
            </a:pPr>
            <a:r>
              <a:rPr lang="en-US" altLang="zh-CN" sz="2800" dirty="0">
                <a:solidFill>
                  <a:schemeClr val="tx1"/>
                </a:solidFill>
                <a:latin typeface="华文中宋" panose="02010600040101010101" charset="-122"/>
                <a:ea typeface="华文中宋" panose="02010600040101010101" charset="-122"/>
                <a:cs typeface="华文中宋" panose="02010600040101010101" charset="-122"/>
              </a:rPr>
              <a:t>      </a:t>
            </a:r>
            <a:r>
              <a:rPr lang="zh-CN" altLang="en-US" sz="2800" dirty="0">
                <a:solidFill>
                  <a:srgbClr val="0000FF"/>
                </a:solidFill>
                <a:latin typeface="华文中宋" panose="02010600040101010101" charset="-122"/>
                <a:ea typeface="华文中宋" panose="02010600040101010101" charset="-122"/>
                <a:cs typeface="华文中宋" panose="02010600040101010101" charset="-122"/>
              </a:rPr>
              <a:t>低频段</a:t>
            </a:r>
            <a:r>
              <a:rPr lang="zh-CN" altLang="en-US" sz="2800" dirty="0">
                <a:solidFill>
                  <a:schemeClr val="tx1"/>
                </a:solidFill>
                <a:latin typeface="华文中宋" panose="02010600040101010101" charset="-122"/>
                <a:ea typeface="华文中宋" panose="02010600040101010101" charset="-122"/>
                <a:cs typeface="华文中宋" panose="02010600040101010101" charset="-122"/>
              </a:rPr>
              <a:t>提供</a:t>
            </a:r>
            <a:r>
              <a:rPr lang="zh-CN" altLang="en-US" sz="2800" dirty="0">
                <a:solidFill>
                  <a:srgbClr val="0000FF"/>
                </a:solidFill>
                <a:latin typeface="华文中宋" panose="02010600040101010101" charset="-122"/>
                <a:ea typeface="华文中宋" panose="02010600040101010101" charset="-122"/>
                <a:cs typeface="华文中宋" panose="02010600040101010101" charset="-122"/>
              </a:rPr>
              <a:t>广覆盖</a:t>
            </a:r>
            <a:r>
              <a:rPr lang="zh-CN" altLang="en-US" sz="2800" dirty="0">
                <a:solidFill>
                  <a:schemeClr val="tx1"/>
                </a:solidFill>
                <a:latin typeface="华文中宋" panose="02010600040101010101" charset="-122"/>
                <a:ea typeface="华文中宋" panose="02010600040101010101" charset="-122"/>
                <a:cs typeface="华文中宋" panose="02010600040101010101" charset="-122"/>
              </a:rPr>
              <a:t>能力，超密集组网采用</a:t>
            </a:r>
            <a:r>
              <a:rPr lang="zh-CN" altLang="en-US" sz="2800" dirty="0">
                <a:solidFill>
                  <a:srgbClr val="0000FF"/>
                </a:solidFill>
                <a:latin typeface="华文中宋" panose="02010600040101010101" charset="-122"/>
                <a:ea typeface="华文中宋" panose="02010600040101010101" charset="-122"/>
                <a:cs typeface="华文中宋" panose="02010600040101010101" charset="-122"/>
              </a:rPr>
              <a:t>高频段</a:t>
            </a:r>
            <a:r>
              <a:rPr lang="zh-CN" altLang="en-US" sz="2800" dirty="0">
                <a:solidFill>
                  <a:schemeClr val="tx1"/>
                </a:solidFill>
                <a:latin typeface="华文中宋" panose="02010600040101010101" charset="-122"/>
                <a:ea typeface="华文中宋" panose="02010600040101010101" charset="-122"/>
                <a:cs typeface="华文中宋" panose="02010600040101010101" charset="-122"/>
              </a:rPr>
              <a:t>，从而</a:t>
            </a:r>
            <a:r>
              <a:rPr lang="zh-CN" altLang="en-US" sz="2800" dirty="0">
                <a:solidFill>
                  <a:srgbClr val="0000FF"/>
                </a:solidFill>
                <a:latin typeface="华文中宋" panose="02010600040101010101" charset="-122"/>
                <a:ea typeface="华文中宋" panose="02010600040101010101" charset="-122"/>
                <a:cs typeface="华文中宋" panose="02010600040101010101" charset="-122"/>
              </a:rPr>
              <a:t>高速</a:t>
            </a:r>
            <a:r>
              <a:rPr lang="zh-CN" altLang="en-US" sz="2800" dirty="0">
                <a:solidFill>
                  <a:schemeClr val="tx1"/>
                </a:solidFill>
                <a:latin typeface="华文中宋" panose="02010600040101010101" charset="-122"/>
                <a:ea typeface="华文中宋" panose="02010600040101010101" charset="-122"/>
                <a:cs typeface="华文中宋" panose="02010600040101010101" charset="-122"/>
              </a:rPr>
              <a:t>无线数据接入能力。</a:t>
            </a:r>
            <a:endParaRPr lang="zh-CN" altLang="zh-CN" sz="2800" dirty="0">
              <a:solidFill>
                <a:schemeClr val="tx1"/>
              </a:solidFill>
              <a:latin typeface="华文中宋" panose="02010600040101010101" charset="-122"/>
              <a:ea typeface="华文中宋" panose="02010600040101010101" charset="-122"/>
              <a:cs typeface="华文中宋" panose="02010600040101010101" charset="-122"/>
            </a:endParaRPr>
          </a:p>
          <a:p>
            <a:pPr>
              <a:lnSpc>
                <a:spcPct val="130000"/>
              </a:lnSpc>
            </a:pPr>
            <a:endParaRPr lang="en-US" altLang="zh-CN" sz="2800" dirty="0" smtClean="0">
              <a:solidFill>
                <a:schemeClr val="tx1"/>
              </a:solidFill>
              <a:latin typeface="华文中宋" panose="02010600040101010101" charset="-122"/>
              <a:ea typeface="华文中宋" panose="02010600040101010101" charset="-122"/>
              <a:cs typeface="华文中宋" panose="02010600040101010101" charset="-122"/>
            </a:endParaRPr>
          </a:p>
          <a:p>
            <a:pPr>
              <a:lnSpc>
                <a:spcPct val="150000"/>
              </a:lnSpc>
            </a:pPr>
            <a:endParaRPr lang="zh-CN" altLang="zh-CN" sz="2800" dirty="0">
              <a:solidFill>
                <a:schemeClr val="tx1"/>
              </a:solidFill>
              <a:latin typeface="华文中宋" panose="02010600040101010101" charset="-122"/>
              <a:ea typeface="华文中宋" panose="02010600040101010101" charset="-122"/>
              <a:cs typeface="华文中宋" panose="02010600040101010101" charset="-122"/>
            </a:endParaRPr>
          </a:p>
          <a:p>
            <a:pPr>
              <a:lnSpc>
                <a:spcPct val="150000"/>
              </a:lnSpc>
            </a:pPr>
            <a:endParaRPr lang="zh-CN" altLang="zh-CN" sz="2800" dirty="0">
              <a:solidFill>
                <a:schemeClr val="tx1"/>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990600" y="1143000"/>
            <a:ext cx="4631055" cy="5300345"/>
          </a:xfrm>
          <a:prstGeom prst="rect">
            <a:avLst/>
          </a:prstGeom>
        </p:spPr>
        <p:txBody>
          <a:bodyPr wrap="square">
            <a:noAutofit/>
          </a:bodyPr>
          <a:p>
            <a:pPr>
              <a:lnSpc>
                <a:spcPct val="130000"/>
              </a:lnSpc>
            </a:pPr>
            <a:r>
              <a:rPr lang="en-US" altLang="zh-CN" sz="2800" dirty="0" smtClean="0">
                <a:solidFill>
                  <a:srgbClr val="0000FF"/>
                </a:solidFill>
                <a:latin typeface="华文中宋" panose="02010600040101010101" charset="-122"/>
                <a:ea typeface="华文中宋" panose="02010600040101010101" charset="-122"/>
                <a:cs typeface="华文中宋" panose="02010600040101010101" charset="-122"/>
              </a:rPr>
              <a:t> </a:t>
            </a:r>
            <a:r>
              <a:rPr lang="zh-CN" altLang="zh-CN" sz="2800" dirty="0">
                <a:solidFill>
                  <a:srgbClr val="0000FF"/>
                </a:solidFill>
                <a:latin typeface="华文中宋" panose="02010600040101010101" charset="-122"/>
                <a:ea typeface="华文中宋" panose="02010600040101010101" charset="-122"/>
                <a:cs typeface="华文中宋" panose="02010600040101010101" charset="-122"/>
              </a:rPr>
              <a:t>超密集组网技术</a:t>
            </a:r>
            <a:endParaRPr lang="zh-CN" altLang="zh-CN" sz="2800" dirty="0">
              <a:solidFill>
                <a:srgbClr val="0000FF"/>
              </a:solidFill>
              <a:latin typeface="华文中宋" panose="02010600040101010101" charset="-122"/>
              <a:ea typeface="华文中宋" panose="02010600040101010101" charset="-122"/>
              <a:cs typeface="华文中宋" panose="02010600040101010101" charset="-122"/>
            </a:endParaRPr>
          </a:p>
          <a:p>
            <a:pPr>
              <a:lnSpc>
                <a:spcPct val="130000"/>
              </a:lnSpc>
            </a:pPr>
            <a:r>
              <a:rPr lang="en-US" altLang="zh-CN" sz="2800" dirty="0" smtClean="0">
                <a:solidFill>
                  <a:schemeClr val="tx1"/>
                </a:solidFill>
                <a:latin typeface="华文中宋" panose="02010600040101010101" charset="-122"/>
                <a:ea typeface="华文中宋" panose="02010600040101010101" charset="-122"/>
                <a:cs typeface="华文中宋" panose="02010600040101010101" charset="-122"/>
              </a:rPr>
              <a:t>    </a:t>
            </a:r>
            <a:r>
              <a:rPr lang="zh-CN" altLang="en-US" sz="2800" dirty="0">
                <a:solidFill>
                  <a:schemeClr val="tx1"/>
                </a:solidFill>
                <a:latin typeface="华文中宋" panose="02010600040101010101" charset="-122"/>
                <a:ea typeface="华文中宋" panose="02010600040101010101" charset="-122"/>
                <a:cs typeface="华文中宋" panose="02010600040101010101" charset="-122"/>
              </a:rPr>
              <a:t>面临问题：</a:t>
            </a:r>
            <a:endParaRPr lang="zh-CN" altLang="en-US" sz="2800" dirty="0">
              <a:solidFill>
                <a:schemeClr val="tx1"/>
              </a:solidFill>
              <a:latin typeface="华文中宋" panose="02010600040101010101" charset="-122"/>
              <a:ea typeface="华文中宋" panose="02010600040101010101" charset="-122"/>
              <a:cs typeface="华文中宋" panose="02010600040101010101" charset="-122"/>
            </a:endParaRPr>
          </a:p>
          <a:p>
            <a:pPr marL="457200" indent="-457200">
              <a:lnSpc>
                <a:spcPct val="130000"/>
              </a:lnSpc>
              <a:buFont typeface="Arial" panose="020B0604020202020204" pitchFamily="34" charset="0"/>
              <a:buChar char="•"/>
            </a:pPr>
            <a:r>
              <a:rPr lang="zh-CN" altLang="en-US" sz="2800" dirty="0">
                <a:solidFill>
                  <a:schemeClr val="tx1"/>
                </a:solidFill>
                <a:latin typeface="华文中宋" panose="02010600040101010101" charset="-122"/>
                <a:ea typeface="华文中宋" panose="02010600040101010101" charset="-122"/>
                <a:cs typeface="华文中宋" panose="02010600040101010101" charset="-122"/>
              </a:rPr>
              <a:t>同频干扰；</a:t>
            </a:r>
            <a:endParaRPr lang="zh-CN" altLang="en-US" sz="2800" dirty="0">
              <a:solidFill>
                <a:schemeClr val="tx1"/>
              </a:solidFill>
              <a:latin typeface="华文中宋" panose="02010600040101010101" charset="-122"/>
              <a:ea typeface="华文中宋" panose="02010600040101010101" charset="-122"/>
              <a:cs typeface="华文中宋" panose="02010600040101010101" charset="-122"/>
            </a:endParaRPr>
          </a:p>
          <a:p>
            <a:pPr marL="457200" indent="-457200">
              <a:lnSpc>
                <a:spcPct val="130000"/>
              </a:lnSpc>
              <a:buFont typeface="Arial" panose="020B0604020202020204" pitchFamily="34" charset="0"/>
              <a:buChar char="•"/>
            </a:pPr>
            <a:r>
              <a:rPr lang="zh-CN" altLang="en-US" sz="2800" dirty="0">
                <a:solidFill>
                  <a:schemeClr val="tx1"/>
                </a:solidFill>
                <a:latin typeface="华文中宋" panose="02010600040101010101" charset="-122"/>
                <a:ea typeface="华文中宋" panose="02010600040101010101" charset="-122"/>
                <a:cs typeface="华文中宋" panose="02010600040101010101" charset="-122"/>
              </a:rPr>
              <a:t>移动信令负荷加剧；</a:t>
            </a:r>
            <a:endParaRPr lang="zh-CN" altLang="en-US" sz="2800" dirty="0">
              <a:solidFill>
                <a:schemeClr val="tx1"/>
              </a:solidFill>
              <a:latin typeface="华文中宋" panose="02010600040101010101" charset="-122"/>
              <a:ea typeface="华文中宋" panose="02010600040101010101" charset="-122"/>
              <a:cs typeface="华文中宋" panose="02010600040101010101" charset="-122"/>
            </a:endParaRPr>
          </a:p>
          <a:p>
            <a:pPr marL="457200" indent="-457200">
              <a:lnSpc>
                <a:spcPct val="130000"/>
              </a:lnSpc>
              <a:buFont typeface="Arial" panose="020B0604020202020204" pitchFamily="34" charset="0"/>
              <a:buChar char="•"/>
            </a:pPr>
            <a:r>
              <a:rPr lang="zh-CN" altLang="en-US" sz="2800" dirty="0">
                <a:solidFill>
                  <a:schemeClr val="tx1"/>
                </a:solidFill>
                <a:latin typeface="华文中宋" panose="02010600040101010101" charset="-122"/>
                <a:ea typeface="华文中宋" panose="02010600040101010101" charset="-122"/>
                <a:cs typeface="华文中宋" panose="02010600040101010101" charset="-122"/>
              </a:rPr>
              <a:t>系统成本与能耗高；</a:t>
            </a:r>
            <a:endParaRPr lang="zh-CN" altLang="en-US" sz="2800" dirty="0">
              <a:solidFill>
                <a:schemeClr val="tx1"/>
              </a:solidFill>
              <a:latin typeface="华文中宋" panose="02010600040101010101" charset="-122"/>
              <a:ea typeface="华文中宋" panose="02010600040101010101" charset="-122"/>
              <a:cs typeface="华文中宋" panose="02010600040101010101" charset="-122"/>
            </a:endParaRPr>
          </a:p>
          <a:p>
            <a:pPr marL="457200" indent="-457200">
              <a:lnSpc>
                <a:spcPct val="130000"/>
              </a:lnSpc>
              <a:buFont typeface="Arial" panose="020B0604020202020204" pitchFamily="34" charset="0"/>
              <a:buChar char="•"/>
            </a:pPr>
            <a:r>
              <a:rPr lang="zh-CN" altLang="en-US" sz="2800" dirty="0">
                <a:solidFill>
                  <a:schemeClr val="tx1"/>
                </a:solidFill>
                <a:latin typeface="华文中宋" panose="02010600040101010101" charset="-122"/>
                <a:ea typeface="华文中宋" panose="02010600040101010101" charset="-122"/>
                <a:cs typeface="华文中宋" panose="02010600040101010101" charset="-122"/>
              </a:rPr>
              <a:t>小功率基站的即插即用。</a:t>
            </a:r>
            <a:endParaRPr lang="zh-CN" altLang="zh-CN" sz="2800" dirty="0">
              <a:solidFill>
                <a:schemeClr val="tx1"/>
              </a:solidFill>
              <a:latin typeface="华文中宋" panose="02010600040101010101" charset="-122"/>
              <a:ea typeface="华文中宋" panose="02010600040101010101" charset="-122"/>
              <a:cs typeface="华文中宋" panose="02010600040101010101" charset="-122"/>
            </a:endParaRPr>
          </a:p>
          <a:p>
            <a:pPr>
              <a:lnSpc>
                <a:spcPct val="130000"/>
              </a:lnSpc>
            </a:pPr>
            <a:endParaRPr lang="en-US" altLang="zh-CN" sz="2800" dirty="0" smtClean="0">
              <a:solidFill>
                <a:schemeClr val="tx1"/>
              </a:solidFill>
              <a:latin typeface="华文中宋" panose="02010600040101010101" charset="-122"/>
              <a:ea typeface="华文中宋" panose="02010600040101010101" charset="-122"/>
              <a:cs typeface="华文中宋" panose="02010600040101010101" charset="-122"/>
            </a:endParaRPr>
          </a:p>
          <a:p>
            <a:pPr>
              <a:lnSpc>
                <a:spcPct val="150000"/>
              </a:lnSpc>
            </a:pPr>
            <a:endParaRPr lang="zh-CN" altLang="zh-CN" sz="2800" dirty="0">
              <a:solidFill>
                <a:schemeClr val="tx1"/>
              </a:solidFill>
              <a:latin typeface="华文中宋" panose="02010600040101010101" charset="-122"/>
              <a:ea typeface="华文中宋" panose="02010600040101010101" charset="-122"/>
              <a:cs typeface="华文中宋" panose="02010600040101010101" charset="-122"/>
            </a:endParaRPr>
          </a:p>
          <a:p>
            <a:pPr>
              <a:lnSpc>
                <a:spcPct val="150000"/>
              </a:lnSpc>
            </a:pPr>
            <a:endParaRPr lang="zh-CN" altLang="zh-CN" sz="2800" dirty="0">
              <a:solidFill>
                <a:schemeClr val="tx1"/>
              </a:solidFill>
              <a:latin typeface="华文中宋" panose="02010600040101010101" charset="-122"/>
              <a:ea typeface="华文中宋" panose="02010600040101010101" charset="-122"/>
              <a:cs typeface="华文中宋" panose="02010600040101010101" charset="-122"/>
            </a:endParaRPr>
          </a:p>
        </p:txBody>
      </p:sp>
      <p:sp>
        <p:nvSpPr>
          <p:cNvPr id="4" name="矩形 3"/>
          <p:cNvSpPr/>
          <p:nvPr>
            <p:custDataLst>
              <p:tags r:id="rId2"/>
            </p:custDataLst>
          </p:nvPr>
        </p:nvSpPr>
        <p:spPr>
          <a:xfrm>
            <a:off x="6629400" y="1524000"/>
            <a:ext cx="4631055" cy="5300345"/>
          </a:xfrm>
          <a:prstGeom prst="rect">
            <a:avLst/>
          </a:prstGeom>
        </p:spPr>
        <p:txBody>
          <a:bodyPr wrap="square">
            <a:noAutofit/>
          </a:bodyPr>
          <a:p>
            <a:pPr>
              <a:lnSpc>
                <a:spcPct val="130000"/>
              </a:lnSpc>
            </a:pPr>
            <a:r>
              <a:rPr lang="zh-CN" altLang="en-US" sz="2800">
                <a:latin typeface="华文中宋" panose="02010600040101010101" charset="-122"/>
                <a:ea typeface="华文中宋" panose="02010600040101010101" charset="-122"/>
                <a:sym typeface="+mn-ea"/>
              </a:rPr>
              <a:t>解决办法</a:t>
            </a:r>
            <a:r>
              <a:rPr lang="zh-CN" altLang="en-US" sz="2800" dirty="0">
                <a:solidFill>
                  <a:schemeClr val="tx1"/>
                </a:solidFill>
                <a:latin typeface="华文中宋" panose="02010600040101010101" charset="-122"/>
                <a:ea typeface="华文中宋" panose="02010600040101010101" charset="-122"/>
                <a:cs typeface="华文中宋" panose="02010600040101010101" charset="-122"/>
              </a:rPr>
              <a:t>：</a:t>
            </a:r>
            <a:endParaRPr lang="zh-CN" altLang="en-US" sz="2800" dirty="0">
              <a:solidFill>
                <a:schemeClr val="tx1"/>
              </a:solidFill>
              <a:latin typeface="华文中宋" panose="02010600040101010101" charset="-122"/>
              <a:ea typeface="华文中宋" panose="02010600040101010101" charset="-122"/>
              <a:cs typeface="华文中宋" panose="02010600040101010101" charset="-122"/>
            </a:endParaRPr>
          </a:p>
          <a:p>
            <a:pPr marL="457200" indent="-457200">
              <a:lnSpc>
                <a:spcPct val="130000"/>
              </a:lnSpc>
              <a:buFont typeface="Arial" panose="020B0604020202020204" pitchFamily="34" charset="0"/>
              <a:buChar char="•"/>
            </a:pPr>
            <a:r>
              <a:rPr lang="zh-CN" altLang="en-US" sz="2800" dirty="0">
                <a:solidFill>
                  <a:schemeClr val="tx1"/>
                </a:solidFill>
                <a:latin typeface="华文中宋" panose="02010600040101010101" charset="-122"/>
                <a:ea typeface="华文中宋" panose="02010600040101010101" charset="-122"/>
                <a:cs typeface="华文中宋" panose="02010600040101010101" charset="-122"/>
              </a:rPr>
              <a:t>干扰管理和抑制；</a:t>
            </a:r>
            <a:endParaRPr lang="zh-CN" altLang="en-US" sz="2800" dirty="0">
              <a:solidFill>
                <a:schemeClr val="tx1"/>
              </a:solidFill>
              <a:latin typeface="华文中宋" panose="02010600040101010101" charset="-122"/>
              <a:ea typeface="华文中宋" panose="02010600040101010101" charset="-122"/>
              <a:cs typeface="华文中宋" panose="02010600040101010101" charset="-122"/>
            </a:endParaRPr>
          </a:p>
          <a:p>
            <a:pPr marL="457200" indent="-457200">
              <a:lnSpc>
                <a:spcPct val="130000"/>
              </a:lnSpc>
              <a:buFont typeface="Arial" panose="020B0604020202020204" pitchFamily="34" charset="0"/>
              <a:buChar char="•"/>
            </a:pPr>
            <a:r>
              <a:rPr lang="zh-CN" altLang="en-US" sz="2800" dirty="0">
                <a:solidFill>
                  <a:schemeClr val="tx1"/>
                </a:solidFill>
                <a:latin typeface="华文中宋" panose="02010600040101010101" charset="-122"/>
                <a:ea typeface="华文中宋" panose="02010600040101010101" charset="-122"/>
                <a:cs typeface="华文中宋" panose="02010600040101010101" charset="-122"/>
              </a:rPr>
              <a:t>小区虚拟化；</a:t>
            </a:r>
            <a:endParaRPr lang="zh-CN" altLang="en-US" sz="2800" dirty="0">
              <a:solidFill>
                <a:schemeClr val="tx1"/>
              </a:solidFill>
              <a:latin typeface="华文中宋" panose="02010600040101010101" charset="-122"/>
              <a:ea typeface="华文中宋" panose="02010600040101010101" charset="-122"/>
              <a:cs typeface="华文中宋" panose="02010600040101010101" charset="-122"/>
            </a:endParaRPr>
          </a:p>
          <a:p>
            <a:pPr marL="457200" indent="-457200">
              <a:lnSpc>
                <a:spcPct val="130000"/>
              </a:lnSpc>
              <a:buFont typeface="Arial" panose="020B0604020202020204" pitchFamily="34" charset="0"/>
              <a:buChar char="•"/>
            </a:pPr>
            <a:r>
              <a:rPr lang="zh-CN" altLang="en-US" sz="2800" dirty="0">
                <a:solidFill>
                  <a:schemeClr val="tx1"/>
                </a:solidFill>
                <a:latin typeface="华文中宋" panose="02010600040101010101" charset="-122"/>
                <a:ea typeface="华文中宋" panose="02010600040101010101" charset="-122"/>
                <a:cs typeface="华文中宋" panose="02010600040101010101" charset="-122"/>
              </a:rPr>
              <a:t>边缘计算；</a:t>
            </a:r>
            <a:endParaRPr lang="zh-CN" altLang="en-US" sz="2800" dirty="0">
              <a:solidFill>
                <a:schemeClr val="tx1"/>
              </a:solidFill>
              <a:latin typeface="华文中宋" panose="02010600040101010101" charset="-122"/>
              <a:ea typeface="华文中宋" panose="02010600040101010101" charset="-122"/>
              <a:cs typeface="华文中宋" panose="02010600040101010101" charset="-122"/>
            </a:endParaRPr>
          </a:p>
          <a:p>
            <a:pPr marL="457200" indent="-457200">
              <a:lnSpc>
                <a:spcPct val="130000"/>
              </a:lnSpc>
              <a:buFont typeface="Arial" panose="020B0604020202020204" pitchFamily="34" charset="0"/>
              <a:buChar char="•"/>
            </a:pPr>
            <a:r>
              <a:rPr lang="zh-CN" altLang="en-US" sz="2800" dirty="0">
                <a:solidFill>
                  <a:schemeClr val="tx1"/>
                </a:solidFill>
                <a:latin typeface="华文中宋" panose="02010600040101010101" charset="-122"/>
                <a:ea typeface="华文中宋" panose="02010600040101010101" charset="-122"/>
                <a:cs typeface="华文中宋" panose="02010600040101010101" charset="-122"/>
              </a:rPr>
              <a:t>接入和回传联合设计。</a:t>
            </a:r>
            <a:endParaRPr lang="zh-CN" altLang="zh-CN" sz="2800" dirty="0">
              <a:solidFill>
                <a:schemeClr val="tx1"/>
              </a:solidFill>
              <a:latin typeface="华文中宋" panose="02010600040101010101" charset="-122"/>
              <a:ea typeface="华文中宋" panose="02010600040101010101" charset="-122"/>
              <a:cs typeface="华文中宋" panose="02010600040101010101" charset="-122"/>
            </a:endParaRPr>
          </a:p>
          <a:p>
            <a:pPr>
              <a:lnSpc>
                <a:spcPct val="130000"/>
              </a:lnSpc>
            </a:pPr>
            <a:endParaRPr lang="en-US" altLang="zh-CN" sz="2800" dirty="0" smtClean="0">
              <a:solidFill>
                <a:schemeClr val="tx1"/>
              </a:solidFill>
              <a:latin typeface="华文中宋" panose="02010600040101010101" charset="-122"/>
              <a:ea typeface="华文中宋" panose="02010600040101010101" charset="-122"/>
              <a:cs typeface="华文中宋" panose="02010600040101010101" charset="-122"/>
            </a:endParaRPr>
          </a:p>
          <a:p>
            <a:pPr>
              <a:lnSpc>
                <a:spcPct val="150000"/>
              </a:lnSpc>
            </a:pPr>
            <a:endParaRPr lang="zh-CN" altLang="zh-CN" sz="2800" dirty="0">
              <a:solidFill>
                <a:schemeClr val="tx1"/>
              </a:solidFill>
              <a:latin typeface="华文中宋" panose="02010600040101010101" charset="-122"/>
              <a:ea typeface="华文中宋" panose="02010600040101010101" charset="-122"/>
              <a:cs typeface="华文中宋" panose="02010600040101010101" charset="-122"/>
            </a:endParaRPr>
          </a:p>
          <a:p>
            <a:pPr>
              <a:lnSpc>
                <a:spcPct val="150000"/>
              </a:lnSpc>
            </a:pPr>
            <a:endParaRPr lang="zh-CN" altLang="zh-CN" sz="2800" dirty="0">
              <a:solidFill>
                <a:schemeClr val="tx1"/>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86435" y="1447800"/>
            <a:ext cx="10768965" cy="1938020"/>
          </a:xfrm>
          <a:prstGeom prst="rect">
            <a:avLst/>
          </a:prstGeom>
          <a:noFill/>
        </p:spPr>
        <p:txBody>
          <a:bodyPr wrap="square" rtlCol="0" anchor="t">
            <a:spAutoFit/>
          </a:bodyPr>
          <a:p>
            <a:r>
              <a:rPr lang="en-US" altLang="zh-CN" sz="2400"/>
              <a:t>      </a:t>
            </a:r>
            <a:r>
              <a:rPr lang="en-US" altLang="zh-CN" sz="2400">
                <a:sym typeface="+mn-ea"/>
              </a:rPr>
              <a:t>5G</a:t>
            </a:r>
            <a:r>
              <a:rPr lang="zh-CN" altLang="en-US" sz="2400">
                <a:sym typeface="+mn-ea"/>
              </a:rPr>
              <a:t>要求更高频谱效率、更快速率、更大容量，</a:t>
            </a:r>
            <a:r>
              <a:rPr lang="en-US" altLang="zh-CN" sz="2400"/>
              <a:t> </a:t>
            </a:r>
            <a:r>
              <a:rPr lang="zh-CN" altLang="en-US" sz="2400"/>
              <a:t>4G采用的正交多址接入技术(OFDM</a:t>
            </a:r>
            <a:r>
              <a:rPr lang="en-US" altLang="zh-CN" sz="2400"/>
              <a:t>A</a:t>
            </a:r>
            <a:r>
              <a:rPr lang="zh-CN" altLang="en-US" sz="2400"/>
              <a:t>)已经不能满足要求。因此，5G引入</a:t>
            </a:r>
            <a:r>
              <a:rPr lang="zh-CN" altLang="en-US" sz="2400">
                <a:solidFill>
                  <a:srgbClr val="0000FF"/>
                </a:solidFill>
              </a:rPr>
              <a:t>非正交多址接入技术(NOMA)</a:t>
            </a:r>
            <a:r>
              <a:rPr lang="zh-CN" altLang="en-US" sz="2400"/>
              <a:t>，这是一种新型的多址接入复用方式。传统的多址技术通常只有时域、频域、码域三个维度，而</a:t>
            </a:r>
            <a:r>
              <a:rPr lang="zh-CN" altLang="en-US" sz="2400">
                <a:solidFill>
                  <a:srgbClr val="0000FF"/>
                </a:solidFill>
              </a:rPr>
              <a:t>NOMA引入了功率域</a:t>
            </a:r>
            <a:r>
              <a:rPr lang="zh-CN" altLang="en-US" sz="2400"/>
              <a:t>。通过每个终端不同的路径损耗实现多用户复用。</a:t>
            </a:r>
            <a:endParaRPr lang="zh-CN" altLang="en-US" sz="2400"/>
          </a:p>
        </p:txBody>
      </p:sp>
      <p:sp>
        <p:nvSpPr>
          <p:cNvPr id="4" name="文本框 3"/>
          <p:cNvSpPr txBox="1"/>
          <p:nvPr/>
        </p:nvSpPr>
        <p:spPr>
          <a:xfrm>
            <a:off x="533400" y="457200"/>
            <a:ext cx="6096000" cy="650875"/>
          </a:xfrm>
          <a:prstGeom prst="rect">
            <a:avLst/>
          </a:prstGeom>
          <a:noFill/>
        </p:spPr>
        <p:txBody>
          <a:bodyPr wrap="square" rtlCol="0" anchor="t">
            <a:spAutoFit/>
          </a:bodyPr>
          <a:p>
            <a:pPr>
              <a:lnSpc>
                <a:spcPct val="130000"/>
              </a:lnSpc>
            </a:pPr>
            <a:r>
              <a:rPr lang="en-US" altLang="zh-CN" sz="2800" dirty="0" smtClean="0">
                <a:solidFill>
                  <a:srgbClr val="0000FF"/>
                </a:solidFill>
                <a:latin typeface="华文中宋" panose="02010600040101010101" charset="-122"/>
                <a:ea typeface="华文中宋" panose="02010600040101010101" charset="-122"/>
                <a:cs typeface="华文中宋" panose="02010600040101010101" charset="-122"/>
                <a:sym typeface="+mn-ea"/>
              </a:rPr>
              <a:t> </a:t>
            </a:r>
            <a:r>
              <a:rPr lang="en-US" altLang="zh-CN" sz="2800" dirty="0">
                <a:solidFill>
                  <a:srgbClr val="0000FF"/>
                </a:solidFill>
                <a:latin typeface="华文中宋" panose="02010600040101010101" charset="-122"/>
                <a:ea typeface="华文中宋" panose="02010600040101010101" charset="-122"/>
                <a:cs typeface="华文中宋" panose="02010600040101010101" charset="-122"/>
                <a:sym typeface="+mn-ea"/>
              </a:rPr>
              <a:t>NOMA---</a:t>
            </a:r>
            <a:r>
              <a:rPr lang="zh-CN" altLang="en-US" sz="2800" dirty="0">
                <a:solidFill>
                  <a:srgbClr val="0000FF"/>
                </a:solidFill>
                <a:latin typeface="华文中宋" panose="02010600040101010101" charset="-122"/>
                <a:ea typeface="华文中宋" panose="02010600040101010101" charset="-122"/>
                <a:cs typeface="华文中宋" panose="02010600040101010101" charset="-122"/>
                <a:sym typeface="+mn-ea"/>
              </a:rPr>
              <a:t>非正交多址接入技术</a:t>
            </a:r>
            <a:endParaRPr lang="zh-CN" altLang="en-US" sz="2800" dirty="0">
              <a:solidFill>
                <a:srgbClr val="0000FF"/>
              </a:solidFill>
              <a:latin typeface="华文中宋" panose="02010600040101010101" charset="-122"/>
              <a:ea typeface="华文中宋" panose="02010600040101010101" charset="-122"/>
              <a:cs typeface="华文中宋" panose="02010600040101010101" charset="-122"/>
              <a:sym typeface="+mn-ea"/>
            </a:endParaRPr>
          </a:p>
        </p:txBody>
      </p:sp>
      <p:sp>
        <p:nvSpPr>
          <p:cNvPr id="5" name="文本框 4"/>
          <p:cNvSpPr txBox="1"/>
          <p:nvPr/>
        </p:nvSpPr>
        <p:spPr>
          <a:xfrm>
            <a:off x="537210" y="3505200"/>
            <a:ext cx="11001375" cy="829945"/>
          </a:xfrm>
          <a:prstGeom prst="rect">
            <a:avLst/>
          </a:prstGeom>
          <a:noFill/>
        </p:spPr>
        <p:txBody>
          <a:bodyPr wrap="square" rtlCol="0" anchor="t">
            <a:spAutoFit/>
          </a:bodyPr>
          <a:p>
            <a:r>
              <a:rPr lang="en-US" altLang="zh-CN" sz="2400" dirty="0" smtClean="0">
                <a:latin typeface="宋体" panose="02010600030101010101" pitchFamily="2" charset="-122"/>
                <a:sym typeface="+mn-ea"/>
              </a:rPr>
              <a:t>    </a:t>
            </a:r>
            <a:r>
              <a:rPr lang="zh-CN" altLang="en-US" sz="2400" dirty="0" smtClean="0">
                <a:latin typeface="宋体" panose="02010600030101010101" pitchFamily="2" charset="-122"/>
                <a:sym typeface="+mn-ea"/>
              </a:rPr>
              <a:t>非</a:t>
            </a:r>
            <a:r>
              <a:rPr lang="zh-CN" altLang="en-US" sz="2400" dirty="0">
                <a:latin typeface="宋体" panose="02010600030101010101" pitchFamily="2" charset="-122"/>
                <a:sym typeface="+mn-ea"/>
              </a:rPr>
              <a:t>正交多址接入（</a:t>
            </a:r>
            <a:r>
              <a:rPr lang="en-US" altLang="zh-CN" sz="2400" dirty="0">
                <a:latin typeface="宋体" panose="02010600030101010101" pitchFamily="2" charset="-122"/>
                <a:sym typeface="+mn-ea"/>
              </a:rPr>
              <a:t>NOMA</a:t>
            </a:r>
            <a:r>
              <a:rPr lang="zh-CN" altLang="en-US" sz="2400" dirty="0">
                <a:latin typeface="宋体" panose="02010600030101010101" pitchFamily="2" charset="-122"/>
                <a:sym typeface="+mn-ea"/>
              </a:rPr>
              <a:t>）技术是基于</a:t>
            </a:r>
            <a:r>
              <a:rPr lang="zh-CN" altLang="en-US" sz="2400" dirty="0">
                <a:solidFill>
                  <a:srgbClr val="0000FF"/>
                </a:solidFill>
                <a:latin typeface="宋体" panose="02010600030101010101" pitchFamily="2" charset="-122"/>
                <a:sym typeface="+mn-ea"/>
              </a:rPr>
              <a:t>功率叠加</a:t>
            </a:r>
            <a:r>
              <a:rPr lang="zh-CN" altLang="en-US" sz="2400" dirty="0">
                <a:latin typeface="宋体" panose="02010600030101010101" pitchFamily="2" charset="-122"/>
                <a:sym typeface="+mn-ea"/>
              </a:rPr>
              <a:t>的非正交多址技术，即</a:t>
            </a:r>
            <a:r>
              <a:rPr lang="zh-CN" altLang="en-US" sz="2400" dirty="0">
                <a:solidFill>
                  <a:srgbClr val="0000FF"/>
                </a:solidFill>
                <a:latin typeface="宋体" panose="02010600030101010101" pitchFamily="2" charset="-122"/>
                <a:sym typeface="+mn-ea"/>
              </a:rPr>
              <a:t>发射端使用功率域区分用户，接收端使用串行干扰消除（</a:t>
            </a:r>
            <a:r>
              <a:rPr lang="en-US" altLang="zh-CN" sz="2400" dirty="0">
                <a:solidFill>
                  <a:srgbClr val="0000FF"/>
                </a:solidFill>
                <a:latin typeface="宋体" panose="02010600030101010101" pitchFamily="2" charset="-122"/>
                <a:sym typeface="+mn-ea"/>
              </a:rPr>
              <a:t>SIC</a:t>
            </a:r>
            <a:r>
              <a:rPr lang="zh-CN" altLang="en-US" sz="2400" dirty="0">
                <a:solidFill>
                  <a:srgbClr val="0000FF"/>
                </a:solidFill>
                <a:latin typeface="宋体" panose="02010600030101010101" pitchFamily="2" charset="-122"/>
                <a:sym typeface="+mn-ea"/>
              </a:rPr>
              <a:t>）接收机进行多用户检测。</a:t>
            </a:r>
            <a:endParaRPr lang="zh-CN" altLang="en-US" sz="2400" dirty="0">
              <a:solidFill>
                <a:srgbClr val="0000FF"/>
              </a:solidFill>
              <a:latin typeface="宋体" panose="02010600030101010101" pitchFamily="2" charset="-122"/>
              <a:sym typeface="+mn-ea"/>
            </a:endParaRPr>
          </a:p>
        </p:txBody>
      </p:sp>
      <p:sp>
        <p:nvSpPr>
          <p:cNvPr id="7" name="文本框 6"/>
          <p:cNvSpPr txBox="1"/>
          <p:nvPr/>
        </p:nvSpPr>
        <p:spPr>
          <a:xfrm>
            <a:off x="609600" y="4572000"/>
            <a:ext cx="10721340" cy="1938020"/>
          </a:xfrm>
          <a:prstGeom prst="rect">
            <a:avLst/>
          </a:prstGeom>
          <a:noFill/>
        </p:spPr>
        <p:txBody>
          <a:bodyPr wrap="square" rtlCol="0" anchor="t">
            <a:spAutoFit/>
          </a:bodyPr>
          <a:p>
            <a:r>
              <a:rPr lang="en-US" altLang="zh-CN" sz="2400"/>
              <a:t>      N</a:t>
            </a:r>
            <a:r>
              <a:rPr lang="zh-CN" altLang="en-US" sz="2400"/>
              <a:t>OMA的</a:t>
            </a:r>
            <a:r>
              <a:rPr lang="zh-CN" altLang="en-US" sz="2400">
                <a:solidFill>
                  <a:srgbClr val="0000FF"/>
                </a:solidFill>
              </a:rPr>
              <a:t>基本思想</a:t>
            </a:r>
            <a:r>
              <a:rPr lang="zh-CN" altLang="en-US" sz="2400"/>
              <a:t>是在发送端采用非正交方式发送，主动引入干扰信息，接收端通过串行干扰删除，保证接收机实现正确解调。</a:t>
            </a:r>
            <a:endParaRPr lang="zh-CN" altLang="en-US" sz="2400"/>
          </a:p>
          <a:p>
            <a:r>
              <a:rPr lang="zh-CN" altLang="en-US" sz="2400"/>
              <a:t> </a:t>
            </a:r>
            <a:r>
              <a:rPr lang="en-US" altLang="zh-CN" sz="2400"/>
              <a:t>     </a:t>
            </a:r>
            <a:r>
              <a:rPr lang="zh-CN" altLang="en-US" sz="2400"/>
              <a:t>NOMA技术的</a:t>
            </a:r>
            <a:r>
              <a:rPr lang="zh-CN" altLang="en-US" sz="2400">
                <a:solidFill>
                  <a:srgbClr val="0000FF"/>
                </a:solidFill>
              </a:rPr>
              <a:t>本质</a:t>
            </a:r>
            <a:r>
              <a:rPr lang="zh-CN" altLang="en-US" sz="2400"/>
              <a:t>是通过提高接收机的复杂度来换取频谱效率，从而解决频谱资源受限的问题。</a:t>
            </a:r>
            <a:endParaRPr lang="zh-CN" altLang="en-US" sz="2400"/>
          </a:p>
          <a:p>
            <a:endParaRPr lang="zh-CN" altLang="en-US" sz="24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custDataLst>
              <p:tags r:id="rId1"/>
            </p:custDataLst>
          </p:nvPr>
        </p:nvSpPr>
        <p:spPr>
          <a:xfrm>
            <a:off x="457200" y="4572000"/>
            <a:ext cx="10956290" cy="1568450"/>
          </a:xfrm>
          <a:prstGeom prst="rect">
            <a:avLst/>
          </a:prstGeom>
        </p:spPr>
        <p:txBody>
          <a:bodyPr wrap="square">
            <a:spAutoFit/>
          </a:bodyPr>
          <a:p>
            <a:pPr indent="266700" algn="just">
              <a:spcAft>
                <a:spcPts val="0"/>
              </a:spcAft>
            </a:pPr>
            <a:r>
              <a:rPr lang="en-US" altLang="zh-CN" sz="2400" b="1" dirty="0" smtClean="0">
                <a:solidFill>
                  <a:schemeClr val="tx1"/>
                </a:solidFill>
                <a:latin typeface="宋体" panose="02010600030101010101" pitchFamily="2" charset="-122"/>
                <a:ea typeface="宋体" panose="02010600030101010101" pitchFamily="2" charset="-122"/>
              </a:rPr>
              <a:t>   NOMA</a:t>
            </a:r>
            <a:r>
              <a:rPr lang="zh-CN" altLang="en-US" sz="2400" b="1" dirty="0">
                <a:solidFill>
                  <a:schemeClr val="tx1"/>
                </a:solidFill>
                <a:latin typeface="宋体" panose="02010600030101010101" pitchFamily="2" charset="-122"/>
                <a:ea typeface="宋体" panose="02010600030101010101" pitchFamily="2" charset="-122"/>
              </a:rPr>
              <a:t>可以在功率域引入，也可以在码域和功率域混合引入。为满足不同类型的需求，非正交多址技术进一步将功率域与扩频序列进行结合，例如，为提升接收可靠性，可以将功率域与正交序列结合；为提升连接能力，将功率域与非正交序列结合等。</a:t>
            </a:r>
            <a:endParaRPr lang="zh-CN" altLang="en-US" sz="2400" b="1" kern="100" dirty="0">
              <a:solidFill>
                <a:schemeClr val="tx1"/>
              </a:solidFill>
              <a:latin typeface="宋体" panose="02010600030101010101" pitchFamily="2" charset="-122"/>
              <a:ea typeface="宋体" panose="02010600030101010101" pitchFamily="2" charset="-122"/>
              <a:cs typeface="黑体" panose="02010609060101010101" charset="-122"/>
            </a:endParaRPr>
          </a:p>
        </p:txBody>
      </p:sp>
      <p:sp>
        <p:nvSpPr>
          <p:cNvPr id="2" name="文本框 1"/>
          <p:cNvSpPr txBox="1"/>
          <p:nvPr/>
        </p:nvSpPr>
        <p:spPr>
          <a:xfrm>
            <a:off x="533400" y="685800"/>
            <a:ext cx="10796270" cy="3415030"/>
          </a:xfrm>
          <a:prstGeom prst="rect">
            <a:avLst/>
          </a:prstGeom>
          <a:noFill/>
        </p:spPr>
        <p:txBody>
          <a:bodyPr wrap="square" rtlCol="0" anchor="t">
            <a:spAutoFit/>
          </a:bodyPr>
          <a:p>
            <a:r>
              <a:rPr lang="en-US" altLang="zh-CN" sz="2400"/>
              <a:t>       </a:t>
            </a:r>
            <a:r>
              <a:rPr lang="zh-CN" altLang="en-US" sz="2400"/>
              <a:t>NOMA的各子信道传输依然采用正交频分复用技术，子信道之间是正交的，互不干扰，但是与正交多址技术相比，一个子信道不再只分配给一个用户，而是多个用户共享。同一子道上不同用户之间是非正交传输,导致产生用户间的干扰问题,在接收端需要采用SI</a:t>
            </a:r>
            <a:r>
              <a:rPr lang="en-US" altLang="zh-CN" sz="2400"/>
              <a:t>C</a:t>
            </a:r>
            <a:r>
              <a:rPr lang="zh-CN" altLang="en-US" sz="2400"/>
              <a:t>技术进行检测。</a:t>
            </a:r>
            <a:endParaRPr lang="zh-CN" altLang="en-US" sz="2400"/>
          </a:p>
          <a:p>
            <a:endParaRPr lang="zh-CN" altLang="en-US" sz="2400"/>
          </a:p>
          <a:p>
            <a:r>
              <a:rPr lang="zh-CN" altLang="en-US" sz="2400"/>
              <a:t> </a:t>
            </a:r>
            <a:r>
              <a:rPr lang="en-US" altLang="zh-CN" sz="2400"/>
              <a:t>     </a:t>
            </a:r>
            <a:r>
              <a:rPr lang="zh-CN" altLang="en-US" sz="2400"/>
              <a:t>在发送端，对同一子信道上的不同用户采用功率复用技术进行发送，不同用户的信号功率按照相关的算法进行分配，保证到达接收端的每个用户信号功率都不一样。</a:t>
            </a:r>
            <a:r>
              <a:rPr lang="en-US" altLang="zh-CN" sz="2400"/>
              <a:t>S</a:t>
            </a:r>
            <a:r>
              <a:rPr lang="zh-CN" altLang="en-US" sz="2400"/>
              <a:t>IC接收机再根据不同用户信号功率大小，按照一定的顺序进行干扰消除实现正确解调，同也达到了区分用户的目的</a:t>
            </a:r>
            <a:r>
              <a:rPr lang="en-US" altLang="zh-CN" sz="2400"/>
              <a:t>.</a:t>
            </a:r>
            <a:endParaRPr lang="en-US" altLang="zh-CN" sz="24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2286000" y="2346325"/>
            <a:ext cx="7077710" cy="1248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ctr" anchorCtr="0" compatLnSpc="1"/>
          <a:lstStyle>
            <a:lvl1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cs typeface="+mj-cs"/>
              </a:defRPr>
            </a:lvl1pPr>
            <a:lvl2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defRPr>
            </a:lvl2pPr>
            <a:lvl3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defRPr>
            </a:lvl3pPr>
            <a:lvl4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defRPr>
            </a:lvl4pPr>
            <a:lvl5pPr algn="l" rtl="0" eaLnBrk="0" fontAlgn="base" hangingPunct="0">
              <a:spcBef>
                <a:spcPct val="0"/>
              </a:spcBef>
              <a:spcAft>
                <a:spcPct val="0"/>
              </a:spcAft>
              <a:defRPr sz="2400">
                <a:solidFill>
                  <a:srgbClr val="008FD4"/>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6pPr>
            <a:lvl7pPr marL="9144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7pPr>
            <a:lvl8pPr marL="13716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8pPr>
            <a:lvl9pPr marL="1828800" algn="l" rtl="0" eaLnBrk="1" fontAlgn="base" hangingPunct="1">
              <a:spcBef>
                <a:spcPct val="0"/>
              </a:spcBef>
              <a:spcAft>
                <a:spcPct val="0"/>
              </a:spcAft>
              <a:defRPr sz="3000">
                <a:solidFill>
                  <a:schemeClr val="tx2"/>
                </a:solidFill>
                <a:latin typeface="Arial" panose="020B0604020202020204" pitchFamily="34" charset="0"/>
                <a:ea typeface="黑体" panose="02010609060101010101" charset="-122"/>
              </a:defRPr>
            </a:lvl9pPr>
          </a:lstStyle>
          <a:p>
            <a:pPr algn="dist"/>
            <a:r>
              <a:rPr lang="en-US" altLang="zh-CN" sz="4800" b="1" dirty="0" smtClean="0"/>
              <a:t>5G</a:t>
            </a:r>
            <a:r>
              <a:rPr lang="zh-CN" altLang="en-US" sz="4800" b="1" dirty="0" smtClean="0"/>
              <a:t>双工方式</a:t>
            </a:r>
            <a:r>
              <a:rPr lang="en-US" altLang="zh-CN" sz="4800" b="1" dirty="0" smtClean="0"/>
              <a:t> </a:t>
            </a:r>
            <a:endParaRPr lang="en-US" altLang="zh-CN" sz="4800" b="1" dirty="0" smtClean="0"/>
          </a:p>
        </p:txBody>
      </p:sp>
    </p:spTree>
  </p:cSld>
  <p:clrMapOvr>
    <a:masterClrMapping/>
  </p:clrMapOvr>
</p:sld>
</file>

<file path=ppt/tags/tag1.xml><?xml version="1.0" encoding="utf-8"?>
<p:tagLst xmlns:p="http://schemas.openxmlformats.org/presentationml/2006/main">
  <p:tag name="KSO_WM_UNIT_TABLE_BEAUTIFY" val="smartTable{5a7a2464-61bd-4c88-a7e0-47c71bf5265d}"/>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UNIT_TABLE_BEAUTIFY" val="smartTable{e975b85b-2580-4a37-bdbc-dcad8e843448}"/>
  <p:tag name="TABLE_ENDDRAG_ORIGIN_RECT" val="845*303"/>
  <p:tag name="TABLE_ENDDRAG_RECT" val="50*141*845*303"/>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UNIT_TABLE_BEAUTIFY" val="smartTable{ddb6387b-ab79-4c93-af40-37ad87aa2bee}"/>
  <p:tag name="TABLE_ENDDRAG_ORIGIN_RECT" val="409*124"/>
  <p:tag name="TABLE_ENDDRAG_RECT" val="272*90*409*124"/>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UNIT_TABLE_BEAUTIFY" val="smartTable{38bdf779-5b71-406c-981e-307b859b965f}"/>
  <p:tag name="KSO_WM_BEAUTIFY_FLAG" val=""/>
  <p:tag name="TABLE_ENDDRAG_ORIGIN_RECT" val="567*205"/>
  <p:tag name="TABLE_ENDDRAG_RECT" val="379*262*567*205"/>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3.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1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5.xml><?xml version="1.0" encoding="utf-8"?>
<p:tagLst xmlns:p="http://schemas.openxmlformats.org/presentationml/2006/main">
  <p:tag name="KSO_WM_UNIT_PLACING_PICTURE_USER_VIEWPORT" val="{&quot;height&quot;:3105,&quot;width&quot;:11670}"/>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commondata" val="eyJoZGlkIjoiZDg4OGFlMDI1NDBlNjRmZGE3ZDBiOWM0NWViMWY2ZWYifQ=="/>
</p:tagLst>
</file>

<file path=ppt/tags/tag17.xml><?xml version="1.0" encoding="utf-8"?>
<p:tagLst xmlns:p="http://schemas.openxmlformats.org/presentationml/2006/main">
  <p:tag name="TABLE_ENDDRAG_ORIGIN_RECT" val="808*286"/>
  <p:tag name="TABLE_ENDDRAG_RECT" val="70*181*808*286"/>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TABLE_ENDDRAG_ORIGIN_RECT" val="861*444"/>
  <p:tag name="TABLE_ENDDRAG_RECT" val="39*80*861*444"/>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UNIT_TABLE_BEAUTIFY" val="smartTable{f02725ab-ca4e-4d38-91c1-7eaff7a2c177}"/>
</p:tagLst>
</file>

<file path=ppt/tags/tag23.xml><?xml version="1.0" encoding="utf-8"?>
<p:tagLst xmlns:p="http://schemas.openxmlformats.org/presentationml/2006/main">
  <p:tag name="KSO_WM_UNIT_TABLE_BEAUTIFY" val="smartTable{9f80d46b-4ca0-47d4-a1c7-e2e6ccb5a6fc}"/>
</p:tagLst>
</file>

<file path=ppt/tags/tag24.xml><?xml version="1.0" encoding="utf-8"?>
<p:tagLst xmlns:p="http://schemas.openxmlformats.org/presentationml/2006/main">
  <p:tag name="KSO_WM_UNIT_TABLE_BEAUTIFY" val="smartTable{70b7ebc0-9bec-435e-808d-ebdb1dd7262a}"/>
  <p:tag name="TABLE_ENDDRAG_ORIGIN_RECT" val="689*176"/>
  <p:tag name="TABLE_ENDDRAG_RECT" val="145*240*689*176"/>
</p:tagLst>
</file>

<file path=ppt/tags/tag25.xml><?xml version="1.0" encoding="utf-8"?>
<p:tagLst xmlns:p="http://schemas.openxmlformats.org/presentationml/2006/main">
  <p:tag name="PA" val="v4.1.0"/>
</p:tagLst>
</file>

<file path=ppt/tags/tag26.xml><?xml version="1.0" encoding="utf-8"?>
<p:tagLst xmlns:p="http://schemas.openxmlformats.org/presentationml/2006/main">
  <p:tag name="PA" val="v4.1.0"/>
</p:tagLst>
</file>

<file path=ppt/tags/tag27.xml><?xml version="1.0" encoding="utf-8"?>
<p:tagLst xmlns:p="http://schemas.openxmlformats.org/presentationml/2006/main">
  <p:tag name="PA" val="v4.1.0"/>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UNIT_PLACING_PICTURE_USER_VIEWPORT" val="{&quot;height&quot;:11175,&quot;width&quot;:11145}"/>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TAG_VERSION" val="1.0"/>
  <p:tag name="KSO_WM_SLIDE_ITEM_CNT" val="0"/>
  <p:tag name="KSO_WM_SLIDE_LAYOUT" val="a_d_f"/>
  <p:tag name="KSO_WM_SLIDE_LAYOUT_CNT" val="1_1_1"/>
  <p:tag name="KSO_WM_SLIDE_TYPE" val="text"/>
  <p:tag name="KSO_WM_BEAUTIFY_FLAG" val="#wm#"/>
  <p:tag name="KSO_WM_SLIDE_POSITION" val="0*20"/>
  <p:tag name="KSO_WM_SLIDE_SIZE" val="960*385"/>
  <p:tag name="KSO_WM_COMBINE_RELATE_SLIDE_ID" val="background20181784_8"/>
  <p:tag name="KSO_WM_TEMPLATE_CATEGORY" val="custom"/>
  <p:tag name="KSO_WM_TEMPLATE_INDEX" val="20183083"/>
  <p:tag name="KSO_WM_SLIDE_ID" val="custom20183083_29"/>
  <p:tag name="KSO_WM_SLIDE_INDEX" val="29"/>
  <p:tag name="KSO_WM_TEMPLATE_SUBCATEGORY" val="0"/>
  <p:tag name="KSO_WM_SLIDE_SUBTYPE" val="picTxt"/>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UNIT_TABLE_BEAUTIFY" val="smartTable{075e512a-8924-4d99-b455-f90831bd256b}"/>
  <p:tag name="TABLE_ENDDRAG_ORIGIN_RECT" val="921*513"/>
  <p:tag name="TABLE_ENDDRAG_RECT" val="32*38*921*513"/>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PT-ZTE-201503-CN">
  <a:themeElements>
    <a:clrScheme name="PPT Template_CN 1">
      <a:dk1>
        <a:srgbClr val="000000"/>
      </a:dk1>
      <a:lt1>
        <a:srgbClr val="FFFFFF"/>
      </a:lt1>
      <a:dk2>
        <a:srgbClr val="0087E2"/>
      </a:dk2>
      <a:lt2>
        <a:srgbClr val="808080"/>
      </a:lt2>
      <a:accent1>
        <a:srgbClr val="F08C00"/>
      </a:accent1>
      <a:accent2>
        <a:srgbClr val="FFF000"/>
      </a:accent2>
      <a:accent3>
        <a:srgbClr val="FFFFFF"/>
      </a:accent3>
      <a:accent4>
        <a:srgbClr val="000000"/>
      </a:accent4>
      <a:accent5>
        <a:srgbClr val="F6C5AA"/>
      </a:accent5>
      <a:accent6>
        <a:srgbClr val="E7D900"/>
      </a:accent6>
      <a:hlink>
        <a:srgbClr val="5F1987"/>
      </a:hlink>
      <a:folHlink>
        <a:srgbClr val="0087E2"/>
      </a:folHlink>
    </a:clrScheme>
    <a:fontScheme name="PPT Template_CN">
      <a:majorFont>
        <a:latin typeface="Arial"/>
        <a:ea typeface="黑体"/>
        <a:cs typeface=""/>
      </a:majorFont>
      <a:minorFont>
        <a:latin typeface="Arial"/>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0000" tIns="46800" rIns="90000" bIns="46800" numCol="1" anchor="ctr"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1" lang="zh-CN" sz="1800" b="0"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0000" tIns="46800" rIns="90000" bIns="46800" numCol="1" anchor="ctr"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1" lang="zh-CN" sz="1800" b="0"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defRPr>
        </a:defPPr>
      </a:lstStyle>
    </a:lnDef>
  </a:objectDefaults>
  <a:extraClrSchemeLst>
    <a:extraClrScheme>
      <a:clrScheme name="PPT Template_CN 1">
        <a:dk1>
          <a:srgbClr val="000000"/>
        </a:dk1>
        <a:lt1>
          <a:srgbClr val="FFFFFF"/>
        </a:lt1>
        <a:dk2>
          <a:srgbClr val="0087E2"/>
        </a:dk2>
        <a:lt2>
          <a:srgbClr val="808080"/>
        </a:lt2>
        <a:accent1>
          <a:srgbClr val="F08C00"/>
        </a:accent1>
        <a:accent2>
          <a:srgbClr val="FFF000"/>
        </a:accent2>
        <a:accent3>
          <a:srgbClr val="FFFFFF"/>
        </a:accent3>
        <a:accent4>
          <a:srgbClr val="000000"/>
        </a:accent4>
        <a:accent5>
          <a:srgbClr val="F6C5AA"/>
        </a:accent5>
        <a:accent6>
          <a:srgbClr val="E7D900"/>
        </a:accent6>
        <a:hlink>
          <a:srgbClr val="5F1987"/>
        </a:hlink>
        <a:folHlink>
          <a:srgbClr val="0087E2"/>
        </a:folHlink>
      </a:clrScheme>
      <a:clrMap bg1="lt1" tx1="dk1" bg2="lt2" tx2="dk2" accent1="accent1" accent2="accent2" accent3="accent3" accent4="accent4" accent5="accent5" accent6="accent6" hlink="hlink" folHlink="folHlink"/>
    </a:extraClrScheme>
    <a:extraClrScheme>
      <a:clrScheme name="PPT Template_CN 2">
        <a:dk1>
          <a:srgbClr val="000000"/>
        </a:dk1>
        <a:lt1>
          <a:srgbClr val="FFFFFF"/>
        </a:lt1>
        <a:dk2>
          <a:srgbClr val="0087E2"/>
        </a:dk2>
        <a:lt2>
          <a:srgbClr val="808080"/>
        </a:lt2>
        <a:accent1>
          <a:srgbClr val="FFF000"/>
        </a:accent1>
        <a:accent2>
          <a:srgbClr val="E4007F"/>
        </a:accent2>
        <a:accent3>
          <a:srgbClr val="FFFFFF"/>
        </a:accent3>
        <a:accent4>
          <a:srgbClr val="000000"/>
        </a:accent4>
        <a:accent5>
          <a:srgbClr val="FFF6AA"/>
        </a:accent5>
        <a:accent6>
          <a:srgbClr val="CF0072"/>
        </a:accent6>
        <a:hlink>
          <a:srgbClr val="0087E2"/>
        </a:hlink>
        <a:folHlink>
          <a:srgbClr val="99CC00"/>
        </a:folHlink>
      </a:clrScheme>
      <a:clrMap bg1="lt1" tx1="dk1" bg2="lt2" tx2="dk2" accent1="accent1" accent2="accent2" accent3="accent3" accent4="accent4" accent5="accent5" accent6="accent6" hlink="hlink" folHlink="folHlink"/>
    </a:extraClrScheme>
    <a:extraClrScheme>
      <a:clrScheme name="PPT Template_CN 3">
        <a:dk1>
          <a:srgbClr val="000000"/>
        </a:dk1>
        <a:lt1>
          <a:srgbClr val="FFFFFF"/>
        </a:lt1>
        <a:dk2>
          <a:srgbClr val="005CA2"/>
        </a:dk2>
        <a:lt2>
          <a:srgbClr val="808080"/>
        </a:lt2>
        <a:accent1>
          <a:srgbClr val="CAD1AF"/>
        </a:accent1>
        <a:accent2>
          <a:srgbClr val="FFCC00"/>
        </a:accent2>
        <a:accent3>
          <a:srgbClr val="FFFFFF"/>
        </a:accent3>
        <a:accent4>
          <a:srgbClr val="000000"/>
        </a:accent4>
        <a:accent5>
          <a:srgbClr val="E1E5D4"/>
        </a:accent5>
        <a:accent6>
          <a:srgbClr val="E7B900"/>
        </a:accent6>
        <a:hlink>
          <a:srgbClr val="696969"/>
        </a:hlink>
        <a:folHlink>
          <a:srgbClr val="CAD1AF"/>
        </a:folHlink>
      </a:clrScheme>
      <a:clrMap bg1="lt1" tx1="dk1" bg2="lt2" tx2="dk2" accent1="accent1" accent2="accent2" accent3="accent3" accent4="accent4" accent5="accent5" accent6="accent6" hlink="hlink" folHlink="folHlink"/>
    </a:extraClrScheme>
    <a:extraClrScheme>
      <a:clrScheme name="PPT Template_CN 4">
        <a:dk1>
          <a:srgbClr val="000000"/>
        </a:dk1>
        <a:lt1>
          <a:srgbClr val="FFFFFF"/>
        </a:lt1>
        <a:dk2>
          <a:srgbClr val="00AFC0"/>
        </a:dk2>
        <a:lt2>
          <a:srgbClr val="808080"/>
        </a:lt2>
        <a:accent1>
          <a:srgbClr val="F08C00"/>
        </a:accent1>
        <a:accent2>
          <a:srgbClr val="E10955"/>
        </a:accent2>
        <a:accent3>
          <a:srgbClr val="FFFFFF"/>
        </a:accent3>
        <a:accent4>
          <a:srgbClr val="000000"/>
        </a:accent4>
        <a:accent5>
          <a:srgbClr val="F6C5AA"/>
        </a:accent5>
        <a:accent6>
          <a:srgbClr val="CC074C"/>
        </a:accent6>
        <a:hlink>
          <a:srgbClr val="F08C00"/>
        </a:hlink>
        <a:folHlink>
          <a:srgbClr val="FFF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Edge</Template>
  <TotalTime>0</TotalTime>
  <Words>22489</Words>
  <Application>WPS 演示</Application>
  <PresentationFormat>全屏显示(4:3)</PresentationFormat>
  <Paragraphs>2358</Paragraphs>
  <Slides>178</Slides>
  <Notes>0</Notes>
  <HiddenSlides>0</HiddenSlides>
  <MMClips>0</MMClips>
  <ScaleCrop>false</ScaleCrop>
  <HeadingPairs>
    <vt:vector size="8" baseType="variant">
      <vt:variant>
        <vt:lpstr>已用的字体</vt:lpstr>
      </vt:variant>
      <vt:variant>
        <vt:i4>28</vt:i4>
      </vt:variant>
      <vt:variant>
        <vt:lpstr>主题</vt:lpstr>
      </vt:variant>
      <vt:variant>
        <vt:i4>15</vt:i4>
      </vt:variant>
      <vt:variant>
        <vt:lpstr>嵌入 OLE 服务器</vt:lpstr>
      </vt:variant>
      <vt:variant>
        <vt:i4>2</vt:i4>
      </vt:variant>
      <vt:variant>
        <vt:lpstr>幻灯片标题</vt:lpstr>
      </vt:variant>
      <vt:variant>
        <vt:i4>178</vt:i4>
      </vt:variant>
    </vt:vector>
  </HeadingPairs>
  <TitlesOfParts>
    <vt:vector size="223" baseType="lpstr">
      <vt:lpstr>Arial</vt:lpstr>
      <vt:lpstr>宋体</vt:lpstr>
      <vt:lpstr>Wingdings</vt:lpstr>
      <vt:lpstr>方正舒体</vt:lpstr>
      <vt:lpstr>Garamond</vt:lpstr>
      <vt:lpstr>楷体_GB2312</vt:lpstr>
      <vt:lpstr>新宋体</vt:lpstr>
      <vt:lpstr>HuaweiSans-Regular</vt:lpstr>
      <vt:lpstr>Segoe Print</vt:lpstr>
      <vt:lpstr>方正兰亭黑简体</vt:lpstr>
      <vt:lpstr>黑体</vt:lpstr>
      <vt:lpstr>Times New Roman</vt:lpstr>
      <vt:lpstr>微软雅黑</vt:lpstr>
      <vt:lpstr>Calibri</vt:lpstr>
      <vt:lpstr>Arial</vt:lpstr>
      <vt:lpstr>方正兰亭黑简体</vt:lpstr>
      <vt:lpstr>Arial Unicode MS</vt:lpstr>
      <vt:lpstr>方正兰亭细黑_GBK</vt:lpstr>
      <vt:lpstr>Times New Roman</vt:lpstr>
      <vt:lpstr>Arial Unicode MS</vt:lpstr>
      <vt:lpstr>华文中宋</vt:lpstr>
      <vt:lpstr>Calibri</vt:lpstr>
      <vt:lpstr>Wingdings</vt:lpstr>
      <vt:lpstr>FrutigerNext LT Medium</vt:lpstr>
      <vt:lpstr>方正大黑简体</vt:lpstr>
      <vt:lpstr>FrutigerNext LT Regular</vt:lpstr>
      <vt:lpstr>华文细黑</vt:lpstr>
      <vt:lpstr>Symbol</vt:lpstr>
      <vt:lpstr>Edge</vt:lpstr>
      <vt:lpstr>1_Edge</vt:lpstr>
      <vt:lpstr>2_Edge</vt:lpstr>
      <vt:lpstr>PPT-ZTE-201503-CN</vt:lpstr>
      <vt:lpstr>4_Edge</vt:lpstr>
      <vt:lpstr>5_Edge</vt:lpstr>
      <vt:lpstr>6_Edge</vt:lpstr>
      <vt:lpstr>7_Edge</vt:lpstr>
      <vt:lpstr>8_Edge</vt:lpstr>
      <vt:lpstr>9_Edge</vt:lpstr>
      <vt:lpstr>10_Edge</vt:lpstr>
      <vt:lpstr>3_Edge</vt:lpstr>
      <vt:lpstr>11_Edge</vt:lpstr>
      <vt:lpstr>12_Edge</vt:lpstr>
      <vt:lpstr>13_Edge</vt:lpstr>
      <vt:lpstr>Visio.Drawing.11</vt:lpstr>
      <vt:lpstr>Visio.Drawing.11</vt:lpstr>
      <vt:lpstr>第7章 第五代移动通信系统（5G） </vt:lpstr>
      <vt:lpstr>移动通信网络的演进</vt:lpstr>
      <vt:lpstr>移动通信的发展</vt:lpstr>
      <vt:lpstr>PowerPoint 演示文稿</vt:lpstr>
      <vt:lpstr>5G的标准化进展</vt:lpstr>
      <vt:lpstr>PowerPoint 演示文稿</vt:lpstr>
      <vt:lpstr>5G的应用场景</vt:lpstr>
      <vt:lpstr>PowerPoint 演示文稿</vt:lpstr>
      <vt:lpstr>PowerPoint 演示文稿</vt:lpstr>
      <vt:lpstr>2）5G技术特征</vt:lpstr>
      <vt:lpstr>PowerPoint 演示文稿</vt:lpstr>
      <vt:lpstr>PowerPoint 演示文稿</vt:lpstr>
      <vt:lpstr>    5G频谱</vt:lpstr>
      <vt:lpstr>5G频谱</vt:lpstr>
      <vt:lpstr>FR1频段介绍 </vt:lpstr>
      <vt:lpstr>FR2频段介绍</vt:lpstr>
      <vt:lpstr>PowerPoint 演示文稿</vt:lpstr>
      <vt:lpstr>国内5G频率使用情况</vt:lpstr>
      <vt:lpstr>PowerPoint 演示文稿</vt:lpstr>
      <vt:lpstr>PowerPoint 演示文稿</vt:lpstr>
      <vt:lpstr>5G组网场景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SA vs NSA  优劣势分析</vt:lpstr>
      <vt:lpstr>PowerPoint 演示文稿</vt:lpstr>
      <vt:lpstr>5G网络架构</vt:lpstr>
      <vt:lpstr>5G网络架构</vt:lpstr>
      <vt:lpstr>5G无线接入网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5G核心网</vt:lpstr>
      <vt:lpstr>PowerPoint 演示文稿</vt:lpstr>
      <vt:lpstr>SDN 软件定义网络</vt:lpstr>
      <vt:lpstr>PowerPoint 演示文稿</vt:lpstr>
      <vt:lpstr>PowerPoint 演示文稿</vt:lpstr>
      <vt:lpstr>PowerPoint 演示文稿</vt:lpstr>
      <vt:lpstr>PowerPoint 演示文稿</vt:lpstr>
      <vt:lpstr>各网元功能</vt:lpstr>
      <vt:lpstr>PowerPoint 演示文稿</vt:lpstr>
      <vt:lpstr>对比4G-5G核心网</vt:lpstr>
      <vt:lpstr>5G网元功能</vt:lpstr>
      <vt:lpstr>5G网络架构“三朵云”的提出</vt:lpstr>
      <vt:lpstr>PowerPoint 演示文稿</vt:lpstr>
      <vt:lpstr>5G网络架构（SA组网）</vt:lpstr>
      <vt:lpstr>PowerPoint 演示文稿</vt:lpstr>
      <vt:lpstr>5G 关键无线技术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回顾：多址技术--FDMA / OFDMA</vt:lpstr>
      <vt:lpstr>PowerPoint 演示文稿</vt:lpstr>
      <vt:lpstr>5G多址方式----  F-OFDM</vt:lpstr>
      <vt:lpstr>PowerPoint 演示文稿</vt:lpstr>
      <vt:lpstr>PowerPoint 演示文稿</vt:lpstr>
      <vt:lpstr>PowerPoint 演示文稿</vt:lpstr>
      <vt:lpstr>2.1  降低时延技术——免调度</vt:lpstr>
      <vt:lpstr>PowerPoint 演示文稿</vt:lpstr>
      <vt:lpstr>2.2  降低时延技术——D2D技术</vt:lpstr>
      <vt:lpstr>2.2  降低时延技术——D2D技术</vt:lpstr>
      <vt:lpstr>PowerPoint 演示文稿</vt:lpstr>
      <vt:lpstr>3.1  提升覆盖技术——上下行解耦</vt:lpstr>
      <vt:lpstr>PowerPoint 演示文稿</vt:lpstr>
      <vt:lpstr>PowerPoint 演示文稿</vt:lpstr>
      <vt:lpstr>3.2  提升覆盖技术------EN-DC</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5G--全双工技术</vt:lpstr>
      <vt:lpstr>PowerPoint 演示文稿</vt:lpstr>
      <vt:lpstr>PowerPoint 演示文稿</vt:lpstr>
      <vt:lpstr>PowerPoint 演示文稿</vt:lpstr>
      <vt:lpstr>PowerPoint 演示文稿</vt:lpstr>
      <vt:lpstr>PowerPoint 演示文稿</vt:lpstr>
      <vt:lpstr>PowerPoint 演示文稿</vt:lpstr>
      <vt:lpstr>时隙结构</vt:lpstr>
      <vt:lpstr>特殊时隙</vt:lpstr>
      <vt:lpstr>PowerPoint 演示文稿</vt:lpstr>
      <vt:lpstr>PowerPoint 演示文稿</vt:lpstr>
      <vt:lpstr>PowerPoint 演示文稿</vt:lpstr>
      <vt:lpstr>PowerPoint 演示文稿</vt:lpstr>
      <vt:lpstr>PowerPoint 演示文稿</vt:lpstr>
      <vt:lpstr> 基本时频资源概念</vt:lpstr>
      <vt:lpstr>频域资源——BWP 部分带宽</vt:lpstr>
      <vt:lpstr>PowerPoint 演示文稿</vt:lpstr>
      <vt:lpstr>PowerPoint 演示文稿</vt:lpstr>
      <vt:lpstr>PowerPoint 演示文稿</vt:lpstr>
      <vt:lpstr>PowerPoint 演示文稿</vt:lpstr>
      <vt:lpstr>PowerPoint 演示文稿</vt:lpstr>
      <vt:lpstr>5G接口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7.2 5G网络架构及关键网络技术</vt:lpstr>
      <vt:lpstr>2．5G承载网络架构</vt:lpstr>
      <vt:lpstr>PowerPoint 演示文稿</vt:lpstr>
      <vt:lpstr>PowerPoint 演示文稿</vt:lpstr>
      <vt:lpstr>PowerPoint 演示文稿</vt:lpstr>
      <vt:lpstr>7.2.2 5G关键网络技术</vt:lpstr>
      <vt:lpstr>2．接入平面组网技术</vt:lpstr>
      <vt:lpstr>3．网络切片技术</vt:lpstr>
      <vt:lpstr>PowerPoint 演示文稿</vt:lpstr>
      <vt:lpstr>4．移动边缘计算技术</vt:lpstr>
      <vt:lpstr>5．网络能力开放技术</vt:lpstr>
      <vt:lpstr>6．核心网云化部署</vt:lpstr>
      <vt:lpstr>PowerPoint 演示文稿</vt:lpstr>
      <vt:lpstr>7.3 5G空口架构及关键无线技术</vt:lpstr>
      <vt:lpstr>7.3.2 5G空口技术框架</vt:lpstr>
      <vt:lpstr>PowerPoint 演示文稿</vt:lpstr>
      <vt:lpstr>7.3.3 5G新空口物理层特征</vt:lpstr>
      <vt:lpstr>PowerPoint 演示文稿</vt:lpstr>
      <vt:lpstr>7.3.4 5G关键无线技术</vt:lpstr>
      <vt:lpstr>PowerPoint 演示文稿</vt:lpstr>
      <vt:lpstr>2．超密集组网</vt:lpstr>
      <vt:lpstr>3．非正交多址接入</vt:lpstr>
      <vt:lpstr>PowerPoint 演示文稿</vt:lpstr>
      <vt:lpstr>PowerPoint 演示文稿</vt:lpstr>
      <vt:lpstr>PowerPoint 演示文稿</vt:lpstr>
      <vt:lpstr>4．新型传输波形</vt:lpstr>
      <vt:lpstr>5．先进编码和调制</vt:lpstr>
      <vt:lpstr>PowerPoint 演示文稿</vt:lpstr>
      <vt:lpstr>PowerPoint 演示文稿</vt:lpstr>
      <vt:lpstr>6．双工技术</vt:lpstr>
      <vt:lpstr>7．D2D通信</vt:lpstr>
      <vt:lpstr>8．灵活频谱共享</vt:lpstr>
      <vt:lpstr>7.4 5G移动性管理与安全机制</vt:lpstr>
      <vt:lpstr>PowerPoint 演示文稿</vt:lpstr>
      <vt:lpstr>2．按需移动性管理</vt:lpstr>
      <vt:lpstr>3．5G移动性管理场景</vt:lpstr>
      <vt:lpstr>7.4.2 5G安全机制</vt:lpstr>
      <vt:lpstr>2．5G网络安全架构</vt:lpstr>
      <vt:lpstr>7.5 5G智能终端</vt:lpstr>
      <vt:lpstr>7.5.2 智能终端通信能力</vt:lpstr>
      <vt:lpstr>2．可穿戴设备通信能力</vt:lpstr>
      <vt:lpstr>PowerPoint 演示文稿</vt:lpstr>
      <vt:lpstr>3．智能机器设备通信能力</vt:lpstr>
      <vt:lpstr>4．微型传感器通信能力</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杨倩</cp:lastModifiedBy>
  <cp:revision>519</cp:revision>
  <dcterms:created xsi:type="dcterms:W3CDTF">2024-02-22T08:29:00Z</dcterms:created>
  <dcterms:modified xsi:type="dcterms:W3CDTF">2025-04-09T16:11:41Z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ICV">
    <vt:lpwstr>B209E291AD0449B88B6F2D0953622A4D_12</vt:lpwstr>
  </property>
  <property fmtid="{D5CDD505-2E9C-101B-9397-08002B2CF9AE}" pid="4" name="KSOProductBuildVer">
    <vt:lpwstr>2052-12.1.0.15712</vt:lpwstr>
  </property>
</Properties>
</file>